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56" r:id="rId5"/>
    <p:sldId id="257" r:id="rId6"/>
    <p:sldId id="266" r:id="rId7"/>
    <p:sldId id="259" r:id="rId8"/>
    <p:sldId id="272" r:id="rId9"/>
    <p:sldId id="267" r:id="rId10"/>
    <p:sldId id="273" r:id="rId11"/>
    <p:sldId id="274" r:id="rId12"/>
    <p:sldId id="275" r:id="rId13"/>
    <p:sldId id="276" r:id="rId14"/>
    <p:sldId id="277" r:id="rId15"/>
    <p:sldId id="279" r:id="rId16"/>
    <p:sldId id="278" r:id="rId17"/>
    <p:sldId id="280" r:id="rId18"/>
    <p:sldId id="281" r:id="rId19"/>
    <p:sldId id="282" r:id="rId20"/>
    <p:sldId id="283" r:id="rId21"/>
    <p:sldId id="284" r:id="rId22"/>
    <p:sldId id="285" r:id="rId23"/>
    <p:sldId id="286" r:id="rId24"/>
    <p:sldId id="287" r:id="rId25"/>
    <p:sldId id="269"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A6"/>
    <a:srgbClr val="AA1053"/>
    <a:srgbClr val="84ACE9"/>
    <a:srgbClr val="132D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41DA0A-FB1B-492B-0EAA-B8F063DFF0FF}" v="2" dt="2026-06-30T17:23:36.2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329" autoAdjust="0"/>
  </p:normalViewPr>
  <p:slideViewPr>
    <p:cSldViewPr snapToGrid="0">
      <p:cViewPr varScale="1">
        <p:scale>
          <a:sx n="86" d="100"/>
          <a:sy n="86" d="100"/>
        </p:scale>
        <p:origin x="233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 Edworthy (SHHS)" userId="3a98e6d1-6a80-4cd8-8f21-7cc8268672fe" providerId="ADAL" clId="{0534FAB3-72DB-4C0B-B1B7-F987B18B8CAA}"/>
    <pc:docChg chg="modSld">
      <pc:chgData name="Mr Edworthy (SHHS)" userId="3a98e6d1-6a80-4cd8-8f21-7cc8268672fe" providerId="ADAL" clId="{0534FAB3-72DB-4C0B-B1B7-F987B18B8CAA}" dt="2026-06-30T17:23:56.257" v="0" actId="2"/>
      <pc:docMkLst>
        <pc:docMk/>
      </pc:docMkLst>
      <pc:sldChg chg="modSp mod">
        <pc:chgData name="Mr Edworthy (SHHS)" userId="3a98e6d1-6a80-4cd8-8f21-7cc8268672fe" providerId="ADAL" clId="{0534FAB3-72DB-4C0B-B1B7-F987B18B8CAA}" dt="2026-06-30T17:23:56.257" v="0" actId="2"/>
        <pc:sldMkLst>
          <pc:docMk/>
          <pc:sldMk cId="2783094935" sldId="275"/>
        </pc:sldMkLst>
        <pc:spChg chg="mod">
          <ac:chgData name="Mr Edworthy (SHHS)" userId="3a98e6d1-6a80-4cd8-8f21-7cc8268672fe" providerId="ADAL" clId="{0534FAB3-72DB-4C0B-B1B7-F987B18B8CAA}" dt="2026-06-30T17:23:56.257" v="0" actId="2"/>
          <ac:spMkLst>
            <pc:docMk/>
            <pc:sldMk cId="2783094935" sldId="275"/>
            <ac:spMk id="7" creationId="{5588F660-00CD-23CB-45F2-ADF29550207D}"/>
          </ac:spMkLst>
        </pc:spChg>
      </pc:sldChg>
    </pc:docChg>
  </pc:docChgLst>
  <pc:docChgLst>
    <pc:chgData name="Mr Edworthy (SHHS)" userId="S::martin.edworthy@shhs.org.uk::3a98e6d1-6a80-4cd8-8f21-7cc8268672fe" providerId="AD" clId="Web-{5541DA0A-FB1B-492B-0EAA-B8F063DFF0FF}"/>
    <pc:docChg chg="modSld">
      <pc:chgData name="Mr Edworthy (SHHS)" userId="S::martin.edworthy@shhs.org.uk::3a98e6d1-6a80-4cd8-8f21-7cc8268672fe" providerId="AD" clId="Web-{5541DA0A-FB1B-492B-0EAA-B8F063DFF0FF}" dt="2026-06-30T17:23:36.242" v="1" actId="20577"/>
      <pc:docMkLst>
        <pc:docMk/>
      </pc:docMkLst>
      <pc:sldChg chg="modSp">
        <pc:chgData name="Mr Edworthy (SHHS)" userId="S::martin.edworthy@shhs.org.uk::3a98e6d1-6a80-4cd8-8f21-7cc8268672fe" providerId="AD" clId="Web-{5541DA0A-FB1B-492B-0EAA-B8F063DFF0FF}" dt="2026-06-30T17:23:36.242" v="1" actId="20577"/>
        <pc:sldMkLst>
          <pc:docMk/>
          <pc:sldMk cId="2705177423" sldId="266"/>
        </pc:sldMkLst>
        <pc:spChg chg="mod">
          <ac:chgData name="Mr Edworthy (SHHS)" userId="S::martin.edworthy@shhs.org.uk::3a98e6d1-6a80-4cd8-8f21-7cc8268672fe" providerId="AD" clId="Web-{5541DA0A-FB1B-492B-0EAA-B8F063DFF0FF}" dt="2026-06-30T17:23:36.242" v="1" actId="20577"/>
          <ac:spMkLst>
            <pc:docMk/>
            <pc:sldMk cId="2705177423" sldId="266"/>
            <ac:spMk id="8" creationId="{46928147-9181-4F63-A2BB-F0DC74930C5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EC6F86-0DF4-4BC7-AD15-E363E2BA0813}" type="datetimeFigureOut">
              <a:rPr lang="en-GB" smtClean="0"/>
              <a:t>30/06/2026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7C326E-2CF6-4182-81F3-F89FAFB2F642}" type="slidenum">
              <a:rPr lang="en-GB" smtClean="0"/>
              <a:t>‹#›</a:t>
            </a:fld>
            <a:endParaRPr lang="en-GB"/>
          </a:p>
        </p:txBody>
      </p:sp>
    </p:spTree>
    <p:extLst>
      <p:ext uri="{BB962C8B-B14F-4D97-AF65-F5344CB8AC3E}">
        <p14:creationId xmlns:p14="http://schemas.microsoft.com/office/powerpoint/2010/main" val="24304316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97C326E-2CF6-4182-81F3-F89FAFB2F642}" type="slidenum">
              <a:rPr lang="en-GB" smtClean="0"/>
              <a:t>9</a:t>
            </a:fld>
            <a:endParaRPr lang="en-GB"/>
          </a:p>
        </p:txBody>
      </p:sp>
    </p:spTree>
    <p:extLst>
      <p:ext uri="{BB962C8B-B14F-4D97-AF65-F5344CB8AC3E}">
        <p14:creationId xmlns:p14="http://schemas.microsoft.com/office/powerpoint/2010/main" val="39646356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novation 2026">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8965D32-CF43-9FF7-80F1-9832FD8DCCCB}"/>
              </a:ext>
            </a:extLst>
          </p:cNvPr>
          <p:cNvSpPr/>
          <p:nvPr userDrawn="1"/>
        </p:nvSpPr>
        <p:spPr>
          <a:xfrm>
            <a:off x="-1" y="0"/>
            <a:ext cx="9143998"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dirty="0"/>
          </a:p>
        </p:txBody>
      </p:sp>
      <p:grpSp>
        <p:nvGrpSpPr>
          <p:cNvPr id="6" name="Group 2">
            <a:extLst>
              <a:ext uri="{FF2B5EF4-FFF2-40B4-BE49-F238E27FC236}">
                <a16:creationId xmlns:a16="http://schemas.microsoft.com/office/drawing/2014/main" id="{D5AEF23F-9422-9CDF-5190-A1E9FBB6281D}"/>
              </a:ext>
            </a:extLst>
          </p:cNvPr>
          <p:cNvGrpSpPr/>
          <p:nvPr userDrawn="1"/>
        </p:nvGrpSpPr>
        <p:grpSpPr>
          <a:xfrm rot="5400000">
            <a:off x="2755018" y="-3395102"/>
            <a:ext cx="3633959" cy="9144000"/>
            <a:chOff x="0" y="0"/>
            <a:chExt cx="1394046" cy="4816593"/>
          </a:xfrm>
        </p:grpSpPr>
        <p:sp>
          <p:nvSpPr>
            <p:cNvPr id="7" name="Freeform 3">
              <a:extLst>
                <a:ext uri="{FF2B5EF4-FFF2-40B4-BE49-F238E27FC236}">
                  <a16:creationId xmlns:a16="http://schemas.microsoft.com/office/drawing/2014/main" id="{0586F2ED-B8B0-D1F6-3C54-76B647993172}"/>
                </a:ext>
              </a:extLst>
            </p:cNvPr>
            <p:cNvSpPr/>
            <p:nvPr/>
          </p:nvSpPr>
          <p:spPr>
            <a:xfrm>
              <a:off x="0" y="0"/>
              <a:ext cx="1394046" cy="4816592"/>
            </a:xfrm>
            <a:custGeom>
              <a:avLst/>
              <a:gdLst/>
              <a:ahLst/>
              <a:cxnLst/>
              <a:rect l="l" t="t" r="r" b="b"/>
              <a:pathLst>
                <a:path w="1394046" h="4816592">
                  <a:moveTo>
                    <a:pt x="0" y="0"/>
                  </a:moveTo>
                  <a:lnTo>
                    <a:pt x="1394046" y="0"/>
                  </a:lnTo>
                  <a:lnTo>
                    <a:pt x="1394046" y="4816592"/>
                  </a:lnTo>
                  <a:lnTo>
                    <a:pt x="0" y="4816592"/>
                  </a:lnTo>
                  <a:close/>
                </a:path>
              </a:pathLst>
            </a:custGeom>
            <a:gradFill rotWithShape="1">
              <a:gsLst>
                <a:gs pos="0">
                  <a:srgbClr val="1C3660">
                    <a:alpha val="43000"/>
                  </a:srgbClr>
                </a:gs>
                <a:gs pos="100000">
                  <a:srgbClr val="1C3660">
                    <a:alpha val="0"/>
                  </a:srgbClr>
                </a:gs>
              </a:gsLst>
              <a:lin ang="0"/>
            </a:gradFill>
          </p:spPr>
          <p:txBody>
            <a:bodyPr/>
            <a:lstStyle/>
            <a:p>
              <a:endParaRPr lang="en-GB" sz="1350" dirty="0"/>
            </a:p>
          </p:txBody>
        </p:sp>
        <p:sp>
          <p:nvSpPr>
            <p:cNvPr id="8" name="TextBox 4">
              <a:extLst>
                <a:ext uri="{FF2B5EF4-FFF2-40B4-BE49-F238E27FC236}">
                  <a16:creationId xmlns:a16="http://schemas.microsoft.com/office/drawing/2014/main" id="{E628B80E-8A3B-C4D2-4F59-A06F47BA7990}"/>
                </a:ext>
              </a:extLst>
            </p:cNvPr>
            <p:cNvSpPr txBox="1"/>
            <p:nvPr/>
          </p:nvSpPr>
          <p:spPr>
            <a:xfrm>
              <a:off x="0" y="-47625"/>
              <a:ext cx="1394046" cy="4864218"/>
            </a:xfrm>
            <a:prstGeom prst="rect">
              <a:avLst/>
            </a:prstGeom>
          </p:spPr>
          <p:txBody>
            <a:bodyPr lIns="50800" tIns="50800" rIns="50800" bIns="50800" rtlCol="0" anchor="ctr"/>
            <a:lstStyle/>
            <a:p>
              <a:pPr algn="ctr">
                <a:lnSpc>
                  <a:spcPts val="2205"/>
                </a:lnSpc>
              </a:pPr>
              <a:endParaRPr sz="1350" dirty="0"/>
            </a:p>
          </p:txBody>
        </p:sp>
      </p:grpSp>
      <p:sp>
        <p:nvSpPr>
          <p:cNvPr id="3" name="Freeform 5">
            <a:extLst>
              <a:ext uri="{FF2B5EF4-FFF2-40B4-BE49-F238E27FC236}">
                <a16:creationId xmlns:a16="http://schemas.microsoft.com/office/drawing/2014/main" id="{F3597EE5-D6D4-4036-CE6E-AC542D9FF749}"/>
              </a:ext>
            </a:extLst>
          </p:cNvPr>
          <p:cNvSpPr/>
          <p:nvPr userDrawn="1"/>
        </p:nvSpPr>
        <p:spPr>
          <a:xfrm>
            <a:off x="4357611" y="3216836"/>
            <a:ext cx="4876800" cy="1650506"/>
          </a:xfrm>
          <a:custGeom>
            <a:avLst/>
            <a:gdLst/>
            <a:ahLst/>
            <a:cxnLst/>
            <a:rect l="l" t="t" r="r" b="b"/>
            <a:pathLst>
              <a:path w="7315200" h="2404033">
                <a:moveTo>
                  <a:pt x="0" y="0"/>
                </a:moveTo>
                <a:lnTo>
                  <a:pt x="7315200" y="0"/>
                </a:lnTo>
                <a:lnTo>
                  <a:pt x="7315200" y="2404033"/>
                </a:lnTo>
                <a:lnTo>
                  <a:pt x="0" y="240403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dirty="0"/>
          </a:p>
        </p:txBody>
      </p:sp>
      <p:sp>
        <p:nvSpPr>
          <p:cNvPr id="4" name="Freeform 6">
            <a:extLst>
              <a:ext uri="{FF2B5EF4-FFF2-40B4-BE49-F238E27FC236}">
                <a16:creationId xmlns:a16="http://schemas.microsoft.com/office/drawing/2014/main" id="{164B5036-AEB6-340D-578B-35D66B1192FA}"/>
              </a:ext>
            </a:extLst>
          </p:cNvPr>
          <p:cNvSpPr/>
          <p:nvPr userDrawn="1"/>
        </p:nvSpPr>
        <p:spPr>
          <a:xfrm>
            <a:off x="377649" y="1873465"/>
            <a:ext cx="7024637" cy="1410673"/>
          </a:xfrm>
          <a:custGeom>
            <a:avLst/>
            <a:gdLst/>
            <a:ahLst/>
            <a:cxnLst/>
            <a:rect l="l" t="t" r="r" b="b"/>
            <a:pathLst>
              <a:path w="12681082" h="2472811">
                <a:moveTo>
                  <a:pt x="0" y="0"/>
                </a:moveTo>
                <a:lnTo>
                  <a:pt x="12681082" y="0"/>
                </a:lnTo>
                <a:lnTo>
                  <a:pt x="12681082" y="2472811"/>
                </a:lnTo>
                <a:lnTo>
                  <a:pt x="0" y="24728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5" name="Freeform 7">
            <a:extLst>
              <a:ext uri="{FF2B5EF4-FFF2-40B4-BE49-F238E27FC236}">
                <a16:creationId xmlns:a16="http://schemas.microsoft.com/office/drawing/2014/main" id="{8F0B30B1-9D16-CF5A-CC1D-B822B9542DB9}"/>
              </a:ext>
            </a:extLst>
          </p:cNvPr>
          <p:cNvSpPr/>
          <p:nvPr userDrawn="1"/>
        </p:nvSpPr>
        <p:spPr>
          <a:xfrm>
            <a:off x="5724586" y="392212"/>
            <a:ext cx="2638794" cy="784685"/>
          </a:xfrm>
          <a:custGeom>
            <a:avLst/>
            <a:gdLst/>
            <a:ahLst/>
            <a:cxnLst/>
            <a:rect l="l" t="t" r="r" b="b"/>
            <a:pathLst>
              <a:path w="3958191" h="1142928">
                <a:moveTo>
                  <a:pt x="0" y="0"/>
                </a:moveTo>
                <a:lnTo>
                  <a:pt x="3958191" y="0"/>
                </a:lnTo>
                <a:lnTo>
                  <a:pt x="3958191" y="1142928"/>
                </a:lnTo>
                <a:lnTo>
                  <a:pt x="0" y="11429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dirty="0"/>
          </a:p>
        </p:txBody>
      </p:sp>
      <p:sp>
        <p:nvSpPr>
          <p:cNvPr id="17" name="Freeform 8">
            <a:extLst>
              <a:ext uri="{FF2B5EF4-FFF2-40B4-BE49-F238E27FC236}">
                <a16:creationId xmlns:a16="http://schemas.microsoft.com/office/drawing/2014/main" id="{2CCA1251-781A-B64C-A835-136F77FE0E8A}"/>
              </a:ext>
            </a:extLst>
          </p:cNvPr>
          <p:cNvSpPr/>
          <p:nvPr userDrawn="1"/>
        </p:nvSpPr>
        <p:spPr>
          <a:xfrm>
            <a:off x="967020" y="3834713"/>
            <a:ext cx="2321855" cy="1091225"/>
          </a:xfrm>
          <a:custGeom>
            <a:avLst/>
            <a:gdLst/>
            <a:ahLst/>
            <a:cxnLst/>
            <a:rect l="l" t="t" r="r" b="b"/>
            <a:pathLst>
              <a:path w="3482783" h="1589416">
                <a:moveTo>
                  <a:pt x="0" y="0"/>
                </a:moveTo>
                <a:lnTo>
                  <a:pt x="3482783" y="0"/>
                </a:lnTo>
                <a:lnTo>
                  <a:pt x="3482783" y="1589416"/>
                </a:lnTo>
                <a:lnTo>
                  <a:pt x="0" y="15894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dirty="0"/>
          </a:p>
        </p:txBody>
      </p:sp>
      <p:sp>
        <p:nvSpPr>
          <p:cNvPr id="18" name="Oval 17">
            <a:extLst>
              <a:ext uri="{FF2B5EF4-FFF2-40B4-BE49-F238E27FC236}">
                <a16:creationId xmlns:a16="http://schemas.microsoft.com/office/drawing/2014/main" id="{64F6A3BA-35D8-831C-C492-9F85435D5211}"/>
              </a:ext>
            </a:extLst>
          </p:cNvPr>
          <p:cNvSpPr/>
          <p:nvPr userDrawn="1"/>
        </p:nvSpPr>
        <p:spPr>
          <a:xfrm>
            <a:off x="1868490" y="5867597"/>
            <a:ext cx="882000" cy="942778"/>
          </a:xfrm>
          <a:prstGeom prst="ellipse">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Rectangle 18">
            <a:extLst>
              <a:ext uri="{FF2B5EF4-FFF2-40B4-BE49-F238E27FC236}">
                <a16:creationId xmlns:a16="http://schemas.microsoft.com/office/drawing/2014/main" id="{98417A9E-FE44-502D-12B8-D21A47A65D8E}"/>
              </a:ext>
            </a:extLst>
          </p:cNvPr>
          <p:cNvSpPr/>
          <p:nvPr userDrawn="1"/>
        </p:nvSpPr>
        <p:spPr>
          <a:xfrm>
            <a:off x="9526" y="5867597"/>
            <a:ext cx="2302668" cy="942777"/>
          </a:xfrm>
          <a:prstGeom prst="rect">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0" name="Picture 19">
            <a:extLst>
              <a:ext uri="{FF2B5EF4-FFF2-40B4-BE49-F238E27FC236}">
                <a16:creationId xmlns:a16="http://schemas.microsoft.com/office/drawing/2014/main" id="{E7F8690C-6DD4-2FFF-BCA9-A3F1E727D991}"/>
              </a:ext>
            </a:extLst>
          </p:cNvPr>
          <p:cNvPicPr>
            <a:picLocks noChangeAspect="1"/>
          </p:cNvPicPr>
          <p:nvPr userDrawn="1"/>
        </p:nvPicPr>
        <p:blipFill>
          <a:blip r:embed="rId6"/>
          <a:stretch>
            <a:fillRect/>
          </a:stretch>
        </p:blipFill>
        <p:spPr>
          <a:xfrm>
            <a:off x="80794" y="5793037"/>
            <a:ext cx="2417132" cy="986790"/>
          </a:xfrm>
          <a:prstGeom prst="rect">
            <a:avLst/>
          </a:prstGeom>
        </p:spPr>
      </p:pic>
    </p:spTree>
    <p:extLst>
      <p:ext uri="{BB962C8B-B14F-4D97-AF65-F5344CB8AC3E}">
        <p14:creationId xmlns:p14="http://schemas.microsoft.com/office/powerpoint/2010/main" val="328009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07191E1-4A06-AD9C-B972-1F5DFE1FD044}"/>
              </a:ext>
            </a:extLst>
          </p:cNvPr>
          <p:cNvSpPr/>
          <p:nvPr userDrawn="1"/>
        </p:nvSpPr>
        <p:spPr>
          <a:xfrm>
            <a:off x="0" y="0"/>
            <a:ext cx="9144000"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2" name="Title 1">
            <a:extLst>
              <a:ext uri="{FF2B5EF4-FFF2-40B4-BE49-F238E27FC236}">
                <a16:creationId xmlns:a16="http://schemas.microsoft.com/office/drawing/2014/main" id="{48D36C40-A176-FD52-5443-645E0E5D2EC0}"/>
              </a:ext>
            </a:extLst>
          </p:cNvPr>
          <p:cNvSpPr>
            <a:spLocks noGrp="1"/>
          </p:cNvSpPr>
          <p:nvPr>
            <p:ph type="ctrTitle"/>
          </p:nvPr>
        </p:nvSpPr>
        <p:spPr>
          <a:xfrm>
            <a:off x="628651" y="1122363"/>
            <a:ext cx="5879306" cy="2387600"/>
          </a:xfrm>
        </p:spPr>
        <p:txBody>
          <a:bodyPr anchor="b">
            <a:normAutofit/>
          </a:bodyPr>
          <a:lstStyle>
            <a:lvl1pPr algn="l">
              <a:defRPr sz="4950" b="0">
                <a:solidFill>
                  <a:schemeClr val="bg1"/>
                </a:solidFill>
              </a:defRPr>
            </a:lvl1pPr>
          </a:lstStyle>
          <a:p>
            <a:endParaRPr lang="en-GB" dirty="0"/>
          </a:p>
        </p:txBody>
      </p:sp>
      <p:sp>
        <p:nvSpPr>
          <p:cNvPr id="3" name="Subtitle 2">
            <a:extLst>
              <a:ext uri="{FF2B5EF4-FFF2-40B4-BE49-F238E27FC236}">
                <a16:creationId xmlns:a16="http://schemas.microsoft.com/office/drawing/2014/main" id="{A22FA015-E262-D5A6-0F1E-703964854E99}"/>
              </a:ext>
            </a:extLst>
          </p:cNvPr>
          <p:cNvSpPr>
            <a:spLocks noGrp="1"/>
          </p:cNvSpPr>
          <p:nvPr>
            <p:ph type="subTitle" idx="1" hasCustomPrompt="1"/>
          </p:nvPr>
        </p:nvSpPr>
        <p:spPr>
          <a:xfrm>
            <a:off x="628651" y="3602038"/>
            <a:ext cx="5879306" cy="1655762"/>
          </a:xfrm>
        </p:spPr>
        <p:txBody>
          <a:bodyPr>
            <a:normAutofit/>
          </a:bodyPr>
          <a:lstStyle>
            <a:lvl1pPr marL="0" indent="0" algn="l">
              <a:buNone/>
              <a:defRPr sz="2400" b="1">
                <a:solidFill>
                  <a:srgbClr val="FFFFA6"/>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dirty="0"/>
              <a:t>CLICK TO EDIT MASTER SUBTITLE STYLE</a:t>
            </a:r>
            <a:endParaRPr lang="en-GB" dirty="0"/>
          </a:p>
        </p:txBody>
      </p:sp>
      <p:pic>
        <p:nvPicPr>
          <p:cNvPr id="4" name="Picture 3">
            <a:extLst>
              <a:ext uri="{FF2B5EF4-FFF2-40B4-BE49-F238E27FC236}">
                <a16:creationId xmlns:a16="http://schemas.microsoft.com/office/drawing/2014/main" id="{08D86BA0-7CD8-8937-FC4A-BD5D3DF2D3A9}"/>
              </a:ext>
            </a:extLst>
          </p:cNvPr>
          <p:cNvPicPr>
            <a:picLocks noChangeAspect="1"/>
          </p:cNvPicPr>
          <p:nvPr userDrawn="1"/>
        </p:nvPicPr>
        <p:blipFill>
          <a:blip r:embed="rId2">
            <a:extLst>
              <a:ext uri="{28A0092B-C50C-407E-A947-70E740481C1C}">
                <a14:useLocalDpi xmlns:a14="http://schemas.microsoft.com/office/drawing/2010/main" val="0"/>
              </a:ext>
            </a:extLst>
          </a:blip>
          <a:srcRect l="52469" t="61274"/>
          <a:stretch>
            <a:fillRect/>
          </a:stretch>
        </p:blipFill>
        <p:spPr>
          <a:xfrm>
            <a:off x="7195004" y="0"/>
            <a:ext cx="2315708" cy="1886744"/>
          </a:xfrm>
          <a:prstGeom prst="rect">
            <a:avLst/>
          </a:prstGeom>
        </p:spPr>
      </p:pic>
      <p:pic>
        <p:nvPicPr>
          <p:cNvPr id="5" name="Picture 4">
            <a:extLst>
              <a:ext uri="{FF2B5EF4-FFF2-40B4-BE49-F238E27FC236}">
                <a16:creationId xmlns:a16="http://schemas.microsoft.com/office/drawing/2014/main" id="{9FB6BAF6-9FEB-58A6-949D-06164CC9D880}"/>
              </a:ext>
            </a:extLst>
          </p:cNvPr>
          <p:cNvPicPr>
            <a:picLocks noChangeAspect="1"/>
          </p:cNvPicPr>
          <p:nvPr userDrawn="1"/>
        </p:nvPicPr>
        <p:blipFill>
          <a:blip r:embed="rId3">
            <a:extLst>
              <a:ext uri="{28A0092B-C50C-407E-A947-70E740481C1C}">
                <a14:useLocalDpi xmlns:a14="http://schemas.microsoft.com/office/drawing/2010/main" val="0"/>
              </a:ext>
            </a:extLst>
          </a:blip>
          <a:srcRect l="52469" b="65592"/>
          <a:stretch>
            <a:fillRect/>
          </a:stretch>
        </p:blipFill>
        <p:spPr>
          <a:xfrm>
            <a:off x="7195004" y="5181601"/>
            <a:ext cx="2315708" cy="1676399"/>
          </a:xfrm>
          <a:prstGeom prst="rect">
            <a:avLst/>
          </a:prstGeom>
        </p:spPr>
      </p:pic>
      <p:sp>
        <p:nvSpPr>
          <p:cNvPr id="6" name="Freeform 13">
            <a:extLst>
              <a:ext uri="{FF2B5EF4-FFF2-40B4-BE49-F238E27FC236}">
                <a16:creationId xmlns:a16="http://schemas.microsoft.com/office/drawing/2014/main" id="{76634572-94EA-0BE7-541B-8866AD2AB97A}"/>
              </a:ext>
            </a:extLst>
          </p:cNvPr>
          <p:cNvSpPr/>
          <p:nvPr userDrawn="1"/>
        </p:nvSpPr>
        <p:spPr>
          <a:xfrm>
            <a:off x="6416335" y="2220160"/>
            <a:ext cx="3289640" cy="2766931"/>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4"/>
                </a:ext>
              </a:extLst>
            </a:blip>
            <a:stretch>
              <a:fillRect r="-26166"/>
            </a:stretch>
          </a:blipFill>
        </p:spPr>
        <p:txBody>
          <a:bodyPr/>
          <a:lstStyle/>
          <a:p>
            <a:endParaRPr lang="en-GB" dirty="0"/>
          </a:p>
        </p:txBody>
      </p:sp>
      <p:pic>
        <p:nvPicPr>
          <p:cNvPr id="7" name="Graphic 6">
            <a:extLst>
              <a:ext uri="{FF2B5EF4-FFF2-40B4-BE49-F238E27FC236}">
                <a16:creationId xmlns:a16="http://schemas.microsoft.com/office/drawing/2014/main" id="{6E20BD8B-5007-9C0B-E9AF-12AABC1EDA7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466975" y="5759942"/>
            <a:ext cx="4210050" cy="822275"/>
          </a:xfrm>
          <a:prstGeom prst="rect">
            <a:avLst/>
          </a:prstGeom>
        </p:spPr>
      </p:pic>
    </p:spTree>
    <p:extLst>
      <p:ext uri="{BB962C8B-B14F-4D97-AF65-F5344CB8AC3E}">
        <p14:creationId xmlns:p14="http://schemas.microsoft.com/office/powerpoint/2010/main" val="173017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A1C2F-0D10-D05E-D058-A0C96491BE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FB827729-9BF4-7CCF-C3CA-EE6DEEE9F6F3}"/>
              </a:ext>
            </a:extLst>
          </p:cNvPr>
          <p:cNvSpPr/>
          <p:nvPr/>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nchor="ctr"/>
          <a:lstStyle/>
          <a:p>
            <a:endParaRPr lang="en-GB" sz="1350" dirty="0"/>
          </a:p>
        </p:txBody>
      </p:sp>
      <p:sp>
        <p:nvSpPr>
          <p:cNvPr id="9" name="TextBox 12">
            <a:extLst>
              <a:ext uri="{FF2B5EF4-FFF2-40B4-BE49-F238E27FC236}">
                <a16:creationId xmlns:a16="http://schemas.microsoft.com/office/drawing/2014/main" id="{69299FD8-C262-3F16-A7AE-46579EF4E48A}"/>
              </a:ext>
            </a:extLst>
          </p:cNvPr>
          <p:cNvSpPr txBox="1"/>
          <p:nvPr/>
        </p:nvSpPr>
        <p:spPr>
          <a:xfrm>
            <a:off x="0" y="-95875"/>
            <a:ext cx="9144000" cy="1707909"/>
          </a:xfrm>
          <a:prstGeom prst="rect">
            <a:avLst/>
          </a:prstGeom>
        </p:spPr>
        <p:txBody>
          <a:bodyPr lIns="38100" tIns="38100" rIns="38100" bIns="38100" rtlCol="0" anchor="ctr"/>
          <a:lstStyle/>
          <a:p>
            <a:pPr algn="ctr">
              <a:lnSpc>
                <a:spcPts val="2205"/>
              </a:lnSpc>
            </a:pPr>
            <a:endParaRPr sz="1350" dirty="0"/>
          </a:p>
        </p:txBody>
      </p:sp>
      <p:sp>
        <p:nvSpPr>
          <p:cNvPr id="10" name="Freeform 13">
            <a:extLst>
              <a:ext uri="{FF2B5EF4-FFF2-40B4-BE49-F238E27FC236}">
                <a16:creationId xmlns:a16="http://schemas.microsoft.com/office/drawing/2014/main" id="{3025E0BC-D6FC-26D8-9A57-554EBB73ECF6}"/>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dirty="0"/>
          </a:p>
        </p:txBody>
      </p:sp>
      <p:sp>
        <p:nvSpPr>
          <p:cNvPr id="15" name="Title 1">
            <a:extLst>
              <a:ext uri="{FF2B5EF4-FFF2-40B4-BE49-F238E27FC236}">
                <a16:creationId xmlns:a16="http://schemas.microsoft.com/office/drawing/2014/main" id="{429C0B62-D9D5-A381-B483-A5237C65B43D}"/>
              </a:ext>
            </a:extLst>
          </p:cNvPr>
          <p:cNvSpPr>
            <a:spLocks noGrp="1"/>
          </p:cNvSpPr>
          <p:nvPr userDrawn="1">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sp>
        <p:nvSpPr>
          <p:cNvPr id="7" name="Date Placeholder 2">
            <a:extLst>
              <a:ext uri="{FF2B5EF4-FFF2-40B4-BE49-F238E27FC236}">
                <a16:creationId xmlns:a16="http://schemas.microsoft.com/office/drawing/2014/main" id="{D482AE29-0B13-05CF-7F05-49E3394B404E}"/>
              </a:ext>
            </a:extLst>
          </p:cNvPr>
          <p:cNvSpPr>
            <a:spLocks noGrp="1"/>
          </p:cNvSpPr>
          <p:nvPr>
            <p:ph type="dt" sz="half" idx="10"/>
          </p:nvPr>
        </p:nvSpPr>
        <p:spPr>
          <a:xfrm>
            <a:off x="3543299" y="6207991"/>
            <a:ext cx="2057400" cy="365125"/>
          </a:xfrm>
        </p:spPr>
        <p:txBody>
          <a:bodyPr/>
          <a:lstStyle>
            <a:lvl1pPr algn="ctr">
              <a:defRPr/>
            </a:lvl1pPr>
          </a:lstStyle>
          <a:p>
            <a:r>
              <a:rPr lang="en-GB" dirty="0"/>
              <a:t>Friday 26</a:t>
            </a:r>
            <a:r>
              <a:rPr lang="en-GB" baseline="30000" dirty="0"/>
              <a:t>th</a:t>
            </a:r>
            <a:r>
              <a:rPr lang="en-GB" dirty="0"/>
              <a:t> June 2026</a:t>
            </a:r>
          </a:p>
        </p:txBody>
      </p:sp>
      <p:pic>
        <p:nvPicPr>
          <p:cNvPr id="2" name="Graphic 1">
            <a:extLst>
              <a:ext uri="{FF2B5EF4-FFF2-40B4-BE49-F238E27FC236}">
                <a16:creationId xmlns:a16="http://schemas.microsoft.com/office/drawing/2014/main" id="{9E01BA87-7324-22E9-E30B-F84B00C2E86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3894575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F31A77C-89D1-66D1-4680-5284D99247AD}"/>
              </a:ext>
            </a:extLst>
          </p:cNvPr>
          <p:cNvCxnSpPr/>
          <p:nvPr userDrawn="1"/>
        </p:nvCxnSpPr>
        <p:spPr>
          <a:xfrm>
            <a:off x="6450806" y="0"/>
            <a:ext cx="0" cy="6858000"/>
          </a:xfrm>
          <a:prstGeom prst="line">
            <a:avLst/>
          </a:prstGeom>
          <a:ln>
            <a:solidFill>
              <a:srgbClr val="AA1053"/>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66B24A9B-9D22-9745-A75A-9BB89ED48FC1}"/>
              </a:ext>
            </a:extLst>
          </p:cNvPr>
          <p:cNvSpPr/>
          <p:nvPr userDrawn="1"/>
        </p:nvSpPr>
        <p:spPr>
          <a:xfrm>
            <a:off x="6672262" y="0"/>
            <a:ext cx="2471738"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7" name="Freeform 13">
            <a:extLst>
              <a:ext uri="{FF2B5EF4-FFF2-40B4-BE49-F238E27FC236}">
                <a16:creationId xmlns:a16="http://schemas.microsoft.com/office/drawing/2014/main" id="{BB2F6C71-3817-DB5E-D5E4-350A88A80F75}"/>
              </a:ext>
            </a:extLst>
          </p:cNvPr>
          <p:cNvSpPr/>
          <p:nvPr userDrawn="1"/>
        </p:nvSpPr>
        <p:spPr>
          <a:xfrm>
            <a:off x="207169" y="705967"/>
            <a:ext cx="3592602" cy="3193423"/>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dirty="0"/>
          </a:p>
        </p:txBody>
      </p:sp>
      <p:sp>
        <p:nvSpPr>
          <p:cNvPr id="2" name="Title 1">
            <a:extLst>
              <a:ext uri="{FF2B5EF4-FFF2-40B4-BE49-F238E27FC236}">
                <a16:creationId xmlns:a16="http://schemas.microsoft.com/office/drawing/2014/main" id="{97BA3CF7-BE52-BA38-B83D-230DB5D4780C}"/>
              </a:ext>
            </a:extLst>
          </p:cNvPr>
          <p:cNvSpPr>
            <a:spLocks noGrp="1"/>
          </p:cNvSpPr>
          <p:nvPr>
            <p:ph type="title"/>
          </p:nvPr>
        </p:nvSpPr>
        <p:spPr>
          <a:xfrm>
            <a:off x="959644" y="772715"/>
            <a:ext cx="5418960" cy="2428876"/>
          </a:xfrm>
        </p:spPr>
        <p:txBody>
          <a:bodyPr anchor="b">
            <a:normAutofit/>
          </a:bodyPr>
          <a:lstStyle>
            <a:lvl1pPr>
              <a:defRPr lang="en-GB" sz="4500" b="1" kern="1200" dirty="0">
                <a:solidFill>
                  <a:srgbClr val="AA1053"/>
                </a:solidFill>
                <a:latin typeface="Cardo" panose="02020600000000000000" pitchFamily="18" charset="-79"/>
                <a:ea typeface="Cardo" panose="02020600000000000000" pitchFamily="18" charset="-79"/>
                <a:cs typeface="Cardo" panose="02020600000000000000" pitchFamily="18" charset="-79"/>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645E9C-31FA-97F4-891F-1DA6A27E94F6}"/>
              </a:ext>
            </a:extLst>
          </p:cNvPr>
          <p:cNvSpPr>
            <a:spLocks noGrp="1"/>
          </p:cNvSpPr>
          <p:nvPr>
            <p:ph type="body" idx="1" hasCustomPrompt="1"/>
          </p:nvPr>
        </p:nvSpPr>
        <p:spPr>
          <a:xfrm>
            <a:off x="959644" y="3897210"/>
            <a:ext cx="5418962" cy="1500187"/>
          </a:xfrm>
        </p:spPr>
        <p:txBody>
          <a:bodyPr/>
          <a:lstStyle>
            <a:lvl1pPr marL="0" indent="0">
              <a:buNone/>
              <a:defRPr sz="1800">
                <a:solidFill>
                  <a:srgbClr val="132D50"/>
                </a:solidFill>
              </a:defRPr>
            </a:lvl1pPr>
            <a:lvl2pPr marL="342875" indent="0">
              <a:buNone/>
              <a:defRPr sz="1500">
                <a:solidFill>
                  <a:schemeClr val="tx1">
                    <a:tint val="82000"/>
                  </a:schemeClr>
                </a:solidFill>
              </a:defRPr>
            </a:lvl2pPr>
            <a:lvl3pPr marL="685749" indent="0">
              <a:buNone/>
              <a:defRPr sz="1350">
                <a:solidFill>
                  <a:schemeClr val="tx1">
                    <a:tint val="82000"/>
                  </a:schemeClr>
                </a:solidFill>
              </a:defRPr>
            </a:lvl3pPr>
            <a:lvl4pPr marL="1028624" indent="0">
              <a:buNone/>
              <a:defRPr sz="1200">
                <a:solidFill>
                  <a:schemeClr val="tx1">
                    <a:tint val="82000"/>
                  </a:schemeClr>
                </a:solidFill>
              </a:defRPr>
            </a:lvl4pPr>
            <a:lvl5pPr marL="1371498" indent="0">
              <a:buNone/>
              <a:defRPr sz="1200">
                <a:solidFill>
                  <a:schemeClr val="tx1">
                    <a:tint val="82000"/>
                  </a:schemeClr>
                </a:solidFill>
              </a:defRPr>
            </a:lvl5pPr>
            <a:lvl6pPr marL="1714373" indent="0">
              <a:buNone/>
              <a:defRPr sz="1200">
                <a:solidFill>
                  <a:schemeClr val="tx1">
                    <a:tint val="82000"/>
                  </a:schemeClr>
                </a:solidFill>
              </a:defRPr>
            </a:lvl6pPr>
            <a:lvl7pPr marL="2057246" indent="0">
              <a:buNone/>
              <a:defRPr sz="1200">
                <a:solidFill>
                  <a:schemeClr val="tx1">
                    <a:tint val="82000"/>
                  </a:schemeClr>
                </a:solidFill>
              </a:defRPr>
            </a:lvl7pPr>
            <a:lvl8pPr marL="2400120" indent="0">
              <a:buNone/>
              <a:defRPr sz="1200">
                <a:solidFill>
                  <a:schemeClr val="tx1">
                    <a:tint val="82000"/>
                  </a:schemeClr>
                </a:solidFill>
              </a:defRPr>
            </a:lvl8pPr>
            <a:lvl9pPr marL="2742995" indent="0">
              <a:buNone/>
              <a:defRPr sz="1200">
                <a:solidFill>
                  <a:schemeClr val="tx1">
                    <a:tint val="82000"/>
                  </a:schemeClr>
                </a:solidFill>
              </a:defRPr>
            </a:lvl9pPr>
          </a:lstStyle>
          <a:p>
            <a:pPr lvl="0"/>
            <a:r>
              <a:rPr lang="en-US"/>
              <a:t>CLICK TO EDIT MASTER TEXT STYLES</a:t>
            </a:r>
          </a:p>
        </p:txBody>
      </p:sp>
      <p:pic>
        <p:nvPicPr>
          <p:cNvPr id="12" name="Graphic 11">
            <a:extLst>
              <a:ext uri="{FF2B5EF4-FFF2-40B4-BE49-F238E27FC236}">
                <a16:creationId xmlns:a16="http://schemas.microsoft.com/office/drawing/2014/main" id="{FC27C853-BEDC-294E-C532-CAC3216B101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785045" y="6081486"/>
            <a:ext cx="2358959" cy="457426"/>
          </a:xfrm>
          <a:prstGeom prst="rect">
            <a:avLst/>
          </a:prstGeom>
        </p:spPr>
      </p:pic>
      <p:sp>
        <p:nvSpPr>
          <p:cNvPr id="4" name="Date Placeholder 2">
            <a:extLst>
              <a:ext uri="{FF2B5EF4-FFF2-40B4-BE49-F238E27FC236}">
                <a16:creationId xmlns:a16="http://schemas.microsoft.com/office/drawing/2014/main" id="{B8EFD5A8-E19E-DA53-E9FB-B506A14F978B}"/>
              </a:ext>
            </a:extLst>
          </p:cNvPr>
          <p:cNvSpPr>
            <a:spLocks noGrp="1"/>
          </p:cNvSpPr>
          <p:nvPr>
            <p:ph type="dt" sz="half" idx="10"/>
          </p:nvPr>
        </p:nvSpPr>
        <p:spPr>
          <a:xfrm>
            <a:off x="3543299" y="6207991"/>
            <a:ext cx="2057400" cy="365125"/>
          </a:xfrm>
        </p:spPr>
        <p:txBody>
          <a:bodyPr/>
          <a:lstStyle>
            <a:lvl1pPr algn="ctr">
              <a:defRPr/>
            </a:lvl1pPr>
          </a:lstStyle>
          <a:p>
            <a:r>
              <a:rPr lang="en-GB" dirty="0"/>
              <a:t>Friday 26</a:t>
            </a:r>
            <a:r>
              <a:rPr lang="en-GB" baseline="30000" dirty="0"/>
              <a:t>th</a:t>
            </a:r>
            <a:r>
              <a:rPr lang="en-GB" dirty="0"/>
              <a:t> June 2026</a:t>
            </a:r>
          </a:p>
        </p:txBody>
      </p:sp>
    </p:spTree>
    <p:extLst>
      <p:ext uri="{BB962C8B-B14F-4D97-AF65-F5344CB8AC3E}">
        <p14:creationId xmlns:p14="http://schemas.microsoft.com/office/powerpoint/2010/main" val="2085405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2A662B-D78B-70B8-D3D8-A3116B7AFB0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DBA8BB8-EF04-2979-8CBA-5B1BFBC99F2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CBDCAC9B-2556-6460-A8E0-1ED834B0A73E}"/>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dirty="0"/>
          </a:p>
        </p:txBody>
      </p:sp>
      <p:sp>
        <p:nvSpPr>
          <p:cNvPr id="9" name="TextBox 12">
            <a:extLst>
              <a:ext uri="{FF2B5EF4-FFF2-40B4-BE49-F238E27FC236}">
                <a16:creationId xmlns:a16="http://schemas.microsoft.com/office/drawing/2014/main" id="{F55508AB-D8CC-7CE5-F280-C6D885DC5ECB}"/>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dirty="0"/>
          </a:p>
        </p:txBody>
      </p:sp>
      <p:sp>
        <p:nvSpPr>
          <p:cNvPr id="15" name="Date Placeholder 2">
            <a:extLst>
              <a:ext uri="{FF2B5EF4-FFF2-40B4-BE49-F238E27FC236}">
                <a16:creationId xmlns:a16="http://schemas.microsoft.com/office/drawing/2014/main" id="{627006D8-6A14-385D-57CA-26BAF832AFB8}"/>
              </a:ext>
            </a:extLst>
          </p:cNvPr>
          <p:cNvSpPr>
            <a:spLocks noGrp="1"/>
          </p:cNvSpPr>
          <p:nvPr>
            <p:ph type="dt" sz="half" idx="10"/>
          </p:nvPr>
        </p:nvSpPr>
        <p:spPr>
          <a:xfrm>
            <a:off x="3984409" y="6142452"/>
            <a:ext cx="2057400" cy="365125"/>
          </a:xfrm>
        </p:spPr>
        <p:txBody>
          <a:bodyPr/>
          <a:lstStyle>
            <a:lvl1pPr algn="ctr">
              <a:defRPr/>
            </a:lvl1pPr>
          </a:lstStyle>
          <a:p>
            <a:r>
              <a:rPr lang="en-GB" dirty="0"/>
              <a:t>Friday 26</a:t>
            </a:r>
            <a:r>
              <a:rPr lang="en-GB" baseline="30000" dirty="0"/>
              <a:t>th</a:t>
            </a:r>
            <a:r>
              <a:rPr lang="en-GB" dirty="0"/>
              <a:t> June 2026</a:t>
            </a:r>
          </a:p>
        </p:txBody>
      </p:sp>
      <p:sp>
        <p:nvSpPr>
          <p:cNvPr id="5" name="Freeform 13">
            <a:extLst>
              <a:ext uri="{FF2B5EF4-FFF2-40B4-BE49-F238E27FC236}">
                <a16:creationId xmlns:a16="http://schemas.microsoft.com/office/drawing/2014/main" id="{C9A2DF4A-307F-2A89-1AA4-BCCB26B0E170}"/>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dirty="0"/>
          </a:p>
        </p:txBody>
      </p:sp>
      <p:sp>
        <p:nvSpPr>
          <p:cNvPr id="6" name="Title 1">
            <a:extLst>
              <a:ext uri="{FF2B5EF4-FFF2-40B4-BE49-F238E27FC236}">
                <a16:creationId xmlns:a16="http://schemas.microsoft.com/office/drawing/2014/main" id="{35323344-B3F2-E69A-B242-AA48E9247100}"/>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10" name="Graphic 9">
            <a:extLst>
              <a:ext uri="{FF2B5EF4-FFF2-40B4-BE49-F238E27FC236}">
                <a16:creationId xmlns:a16="http://schemas.microsoft.com/office/drawing/2014/main" id="{82ED458B-F931-9DE2-AC98-F0B38C3580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1124596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048097-1CC4-509A-5905-54B949EC0E9C}"/>
              </a:ext>
            </a:extLst>
          </p:cNvPr>
          <p:cNvSpPr>
            <a:spLocks noGrp="1"/>
          </p:cNvSpPr>
          <p:nvPr>
            <p:ph type="body" idx="1" hasCustomPrompt="1"/>
          </p:nvPr>
        </p:nvSpPr>
        <p:spPr>
          <a:xfrm>
            <a:off x="629842" y="1681163"/>
            <a:ext cx="3868340" cy="823912"/>
          </a:xfrm>
        </p:spPr>
        <p:txBody>
          <a:bodyPr anchor="b"/>
          <a:lstStyle>
            <a:lvl1pPr marL="0" indent="0">
              <a:buNone/>
              <a:defRPr sz="1800" b="1" spc="225"/>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B9414-5E9B-2AC6-6DAE-8A34357F184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A02CCB-8271-5E61-8B05-AABFDB53D534}"/>
              </a:ext>
            </a:extLst>
          </p:cNvPr>
          <p:cNvSpPr>
            <a:spLocks noGrp="1"/>
          </p:cNvSpPr>
          <p:nvPr>
            <p:ph type="body" sz="quarter" idx="3" hasCustomPrompt="1"/>
          </p:nvPr>
        </p:nvSpPr>
        <p:spPr>
          <a:xfrm>
            <a:off x="4629152" y="1681163"/>
            <a:ext cx="3887391" cy="823912"/>
          </a:xfrm>
        </p:spPr>
        <p:txBody>
          <a:bodyPr anchor="b"/>
          <a:lstStyle>
            <a:lvl1pPr marL="0" indent="0">
              <a:buNone/>
              <a:defRPr sz="1800" b="1" spc="225"/>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D33321-137D-7D0E-4D0E-6B8170A933E9}"/>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Freeform 11">
            <a:extLst>
              <a:ext uri="{FF2B5EF4-FFF2-40B4-BE49-F238E27FC236}">
                <a16:creationId xmlns:a16="http://schemas.microsoft.com/office/drawing/2014/main" id="{41EBB7C2-6557-8044-4957-2E7D4865DF8C}"/>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dirty="0"/>
          </a:p>
        </p:txBody>
      </p:sp>
      <p:sp>
        <p:nvSpPr>
          <p:cNvPr id="11" name="TextBox 12">
            <a:extLst>
              <a:ext uri="{FF2B5EF4-FFF2-40B4-BE49-F238E27FC236}">
                <a16:creationId xmlns:a16="http://schemas.microsoft.com/office/drawing/2014/main" id="{0385E031-FDAE-63C9-FC2A-0FEF248CB7A2}"/>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dirty="0"/>
          </a:p>
        </p:txBody>
      </p:sp>
      <p:sp>
        <p:nvSpPr>
          <p:cNvPr id="17" name="Date Placeholder 2">
            <a:extLst>
              <a:ext uri="{FF2B5EF4-FFF2-40B4-BE49-F238E27FC236}">
                <a16:creationId xmlns:a16="http://schemas.microsoft.com/office/drawing/2014/main" id="{4F3E5AC2-AF90-B37C-D840-7467F402556B}"/>
              </a:ext>
            </a:extLst>
          </p:cNvPr>
          <p:cNvSpPr>
            <a:spLocks noGrp="1"/>
          </p:cNvSpPr>
          <p:nvPr>
            <p:ph type="dt" sz="half" idx="10"/>
          </p:nvPr>
        </p:nvSpPr>
        <p:spPr>
          <a:xfrm>
            <a:off x="3984409" y="6142452"/>
            <a:ext cx="2057400" cy="365125"/>
          </a:xfrm>
        </p:spPr>
        <p:txBody>
          <a:bodyPr/>
          <a:lstStyle>
            <a:lvl1pPr algn="ctr">
              <a:defRPr/>
            </a:lvl1pPr>
          </a:lstStyle>
          <a:p>
            <a:r>
              <a:rPr lang="en-GB" dirty="0"/>
              <a:t>Friday 26</a:t>
            </a:r>
            <a:r>
              <a:rPr lang="en-GB" baseline="30000" dirty="0"/>
              <a:t>th</a:t>
            </a:r>
            <a:r>
              <a:rPr lang="en-GB" dirty="0"/>
              <a:t> June 2026</a:t>
            </a:r>
          </a:p>
        </p:txBody>
      </p:sp>
      <p:sp>
        <p:nvSpPr>
          <p:cNvPr id="7" name="Freeform 13">
            <a:extLst>
              <a:ext uri="{FF2B5EF4-FFF2-40B4-BE49-F238E27FC236}">
                <a16:creationId xmlns:a16="http://schemas.microsoft.com/office/drawing/2014/main" id="{8E350713-9D0C-25A1-3E73-D5C7F3BE5FF9}"/>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dirty="0"/>
          </a:p>
        </p:txBody>
      </p:sp>
      <p:sp>
        <p:nvSpPr>
          <p:cNvPr id="8" name="Title 1">
            <a:extLst>
              <a:ext uri="{FF2B5EF4-FFF2-40B4-BE49-F238E27FC236}">
                <a16:creationId xmlns:a16="http://schemas.microsoft.com/office/drawing/2014/main" id="{71BC0768-FC03-C237-6FDD-56C59CA16CD4}"/>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12" name="Graphic 11">
            <a:extLst>
              <a:ext uri="{FF2B5EF4-FFF2-40B4-BE49-F238E27FC236}">
                <a16:creationId xmlns:a16="http://schemas.microsoft.com/office/drawing/2014/main" id="{10EDC6E5-E9CA-09D1-6DA1-B775D2640A5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3500157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A93A16A-A686-2B46-C61C-C33C277A3C50}"/>
              </a:ext>
            </a:extLst>
          </p:cNvPr>
          <p:cNvSpPr>
            <a:spLocks noGrp="1"/>
          </p:cNvSpPr>
          <p:nvPr>
            <p:ph type="dt" sz="half" idx="10"/>
          </p:nvPr>
        </p:nvSpPr>
        <p:spPr>
          <a:xfrm>
            <a:off x="3984409" y="6142452"/>
            <a:ext cx="2057400" cy="365125"/>
          </a:xfrm>
        </p:spPr>
        <p:txBody>
          <a:bodyPr/>
          <a:lstStyle>
            <a:lvl1pPr algn="ctr">
              <a:defRPr/>
            </a:lvl1pPr>
          </a:lstStyle>
          <a:p>
            <a:r>
              <a:rPr lang="en-GB" dirty="0"/>
              <a:t>Friday 26</a:t>
            </a:r>
            <a:r>
              <a:rPr lang="en-GB" baseline="30000" dirty="0"/>
              <a:t>th</a:t>
            </a:r>
            <a:r>
              <a:rPr lang="en-GB" dirty="0"/>
              <a:t> June 2026</a:t>
            </a:r>
          </a:p>
        </p:txBody>
      </p:sp>
      <p:sp>
        <p:nvSpPr>
          <p:cNvPr id="6" name="Freeform 11">
            <a:extLst>
              <a:ext uri="{FF2B5EF4-FFF2-40B4-BE49-F238E27FC236}">
                <a16:creationId xmlns:a16="http://schemas.microsoft.com/office/drawing/2014/main" id="{FB403097-CEF9-C395-80EE-6D73AC563384}"/>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dirty="0"/>
          </a:p>
        </p:txBody>
      </p:sp>
      <p:sp>
        <p:nvSpPr>
          <p:cNvPr id="7" name="TextBox 12">
            <a:extLst>
              <a:ext uri="{FF2B5EF4-FFF2-40B4-BE49-F238E27FC236}">
                <a16:creationId xmlns:a16="http://schemas.microsoft.com/office/drawing/2014/main" id="{7B2B59E5-C965-C424-B5AE-09644E3EABBA}"/>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dirty="0"/>
          </a:p>
        </p:txBody>
      </p:sp>
      <p:sp>
        <p:nvSpPr>
          <p:cNvPr id="4" name="Freeform 13">
            <a:extLst>
              <a:ext uri="{FF2B5EF4-FFF2-40B4-BE49-F238E27FC236}">
                <a16:creationId xmlns:a16="http://schemas.microsoft.com/office/drawing/2014/main" id="{82640600-3BC8-10CF-E4F3-271F6580AE53}"/>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dirty="0"/>
          </a:p>
        </p:txBody>
      </p:sp>
      <p:sp>
        <p:nvSpPr>
          <p:cNvPr id="8" name="Title 1">
            <a:extLst>
              <a:ext uri="{FF2B5EF4-FFF2-40B4-BE49-F238E27FC236}">
                <a16:creationId xmlns:a16="http://schemas.microsoft.com/office/drawing/2014/main" id="{8E305BD1-682E-42A2-9CB7-C0E4044E0163}"/>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dirty="0"/>
              <a:t>Click to edit Master title style</a:t>
            </a:r>
            <a:endParaRPr lang="en-GB" dirty="0"/>
          </a:p>
        </p:txBody>
      </p:sp>
      <p:pic>
        <p:nvPicPr>
          <p:cNvPr id="9" name="Graphic 8">
            <a:extLst>
              <a:ext uri="{FF2B5EF4-FFF2-40B4-BE49-F238E27FC236}">
                <a16:creationId xmlns:a16="http://schemas.microsoft.com/office/drawing/2014/main" id="{C3F10208-6E6B-F347-073F-F72A155A845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4236333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2">
            <a:extLst>
              <a:ext uri="{FF2B5EF4-FFF2-40B4-BE49-F238E27FC236}">
                <a16:creationId xmlns:a16="http://schemas.microsoft.com/office/drawing/2014/main" id="{F256E518-3E84-B505-C9E8-18567B6BB339}"/>
              </a:ext>
            </a:extLst>
          </p:cNvPr>
          <p:cNvSpPr>
            <a:spLocks noGrp="1"/>
          </p:cNvSpPr>
          <p:nvPr>
            <p:ph type="dt" sz="half" idx="10"/>
          </p:nvPr>
        </p:nvSpPr>
        <p:spPr>
          <a:xfrm>
            <a:off x="3984409" y="6142452"/>
            <a:ext cx="2057400" cy="365125"/>
          </a:xfrm>
        </p:spPr>
        <p:txBody>
          <a:bodyPr/>
          <a:lstStyle>
            <a:lvl1pPr algn="ctr">
              <a:defRPr/>
            </a:lvl1pPr>
          </a:lstStyle>
          <a:p>
            <a:r>
              <a:rPr lang="en-GB" dirty="0"/>
              <a:t>Friday 26</a:t>
            </a:r>
            <a:r>
              <a:rPr lang="en-GB" baseline="30000" dirty="0"/>
              <a:t>th</a:t>
            </a:r>
            <a:r>
              <a:rPr lang="en-GB" dirty="0"/>
              <a:t> June 2026</a:t>
            </a:r>
          </a:p>
        </p:txBody>
      </p:sp>
      <p:pic>
        <p:nvPicPr>
          <p:cNvPr id="2" name="Graphic 1">
            <a:extLst>
              <a:ext uri="{FF2B5EF4-FFF2-40B4-BE49-F238E27FC236}">
                <a16:creationId xmlns:a16="http://schemas.microsoft.com/office/drawing/2014/main" id="{B5267AEA-1CAE-64F6-DAFB-CA9F664F45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4173865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EDAA68-FAC9-3A96-90C0-98C732FF7423}"/>
              </a:ext>
            </a:extLst>
          </p:cNvPr>
          <p:cNvSpPr>
            <a:spLocks noGrp="1"/>
          </p:cNvSpPr>
          <p:nvPr>
            <p:ph idx="1"/>
          </p:nvPr>
        </p:nvSpPr>
        <p:spPr>
          <a:xfrm>
            <a:off x="3885009" y="434488"/>
            <a:ext cx="4629150" cy="543450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D7C80BF-5CC2-9663-C92B-54AF9636D7D0}"/>
              </a:ext>
            </a:extLst>
          </p:cNvPr>
          <p:cNvSpPr>
            <a:spLocks noGrp="1"/>
          </p:cNvSpPr>
          <p:nvPr>
            <p:ph type="body" sz="half" idx="2"/>
          </p:nvPr>
        </p:nvSpPr>
        <p:spPr>
          <a:xfrm>
            <a:off x="629841" y="2057400"/>
            <a:ext cx="2949178" cy="3811588"/>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9" name="Freeform 11">
            <a:extLst>
              <a:ext uri="{FF2B5EF4-FFF2-40B4-BE49-F238E27FC236}">
                <a16:creationId xmlns:a16="http://schemas.microsoft.com/office/drawing/2014/main" id="{7C8CF56A-27CD-7D01-5CF1-7453A33067CC}"/>
              </a:ext>
            </a:extLst>
          </p:cNvPr>
          <p:cNvSpPr/>
          <p:nvPr userDrawn="1"/>
        </p:nvSpPr>
        <p:spPr>
          <a:xfrm>
            <a:off x="0" y="-1"/>
            <a:ext cx="3657600" cy="1838325"/>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dirty="0"/>
          </a:p>
        </p:txBody>
      </p:sp>
      <p:sp>
        <p:nvSpPr>
          <p:cNvPr id="10" name="TextBox 12">
            <a:extLst>
              <a:ext uri="{FF2B5EF4-FFF2-40B4-BE49-F238E27FC236}">
                <a16:creationId xmlns:a16="http://schemas.microsoft.com/office/drawing/2014/main" id="{DAD876F1-D7EF-47F0-97C7-ED90078C2748}"/>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dirty="0"/>
          </a:p>
        </p:txBody>
      </p:sp>
      <p:sp>
        <p:nvSpPr>
          <p:cNvPr id="12" name="Title 1">
            <a:extLst>
              <a:ext uri="{FF2B5EF4-FFF2-40B4-BE49-F238E27FC236}">
                <a16:creationId xmlns:a16="http://schemas.microsoft.com/office/drawing/2014/main" id="{36945CDA-9F13-2579-79EE-BD5C072B741F}"/>
              </a:ext>
            </a:extLst>
          </p:cNvPr>
          <p:cNvSpPr>
            <a:spLocks noGrp="1"/>
          </p:cNvSpPr>
          <p:nvPr>
            <p:ph type="ctrTitle"/>
          </p:nvPr>
        </p:nvSpPr>
        <p:spPr>
          <a:xfrm>
            <a:off x="932854" y="441354"/>
            <a:ext cx="2800352" cy="912265"/>
          </a:xfrm>
        </p:spPr>
        <p:txBody>
          <a:bodyPr anchor="ctr">
            <a:noAutofit/>
          </a:bodyPr>
          <a:lstStyle>
            <a:lvl1pPr algn="l">
              <a:defRPr sz="2100" b="1">
                <a:solidFill>
                  <a:srgbClr val="AA1053"/>
                </a:solidFill>
              </a:defRPr>
            </a:lvl1pPr>
          </a:lstStyle>
          <a:p>
            <a:r>
              <a:rPr lang="en-US" dirty="0"/>
              <a:t>Click to edit Master title style</a:t>
            </a:r>
            <a:endParaRPr lang="en-GB" dirty="0"/>
          </a:p>
        </p:txBody>
      </p:sp>
      <p:sp>
        <p:nvSpPr>
          <p:cNvPr id="2" name="Freeform 13">
            <a:extLst>
              <a:ext uri="{FF2B5EF4-FFF2-40B4-BE49-F238E27FC236}">
                <a16:creationId xmlns:a16="http://schemas.microsoft.com/office/drawing/2014/main" id="{EF10E10D-86CF-084D-A6C1-EA4B7AAEF6F9}"/>
              </a:ext>
            </a:extLst>
          </p:cNvPr>
          <p:cNvSpPr/>
          <p:nvPr userDrawn="1"/>
        </p:nvSpPr>
        <p:spPr>
          <a:xfrm>
            <a:off x="85598" y="469828"/>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dirty="0"/>
          </a:p>
        </p:txBody>
      </p:sp>
      <p:sp>
        <p:nvSpPr>
          <p:cNvPr id="15" name="Date Placeholder 2">
            <a:extLst>
              <a:ext uri="{FF2B5EF4-FFF2-40B4-BE49-F238E27FC236}">
                <a16:creationId xmlns:a16="http://schemas.microsoft.com/office/drawing/2014/main" id="{C4F2997B-EB41-5BCD-846C-2F0AD370A583}"/>
              </a:ext>
            </a:extLst>
          </p:cNvPr>
          <p:cNvSpPr>
            <a:spLocks noGrp="1"/>
          </p:cNvSpPr>
          <p:nvPr>
            <p:ph type="dt" sz="half" idx="10"/>
          </p:nvPr>
        </p:nvSpPr>
        <p:spPr>
          <a:xfrm>
            <a:off x="3984409" y="6142452"/>
            <a:ext cx="2057400" cy="365125"/>
          </a:xfrm>
        </p:spPr>
        <p:txBody>
          <a:bodyPr/>
          <a:lstStyle>
            <a:lvl1pPr algn="ctr">
              <a:defRPr/>
            </a:lvl1pPr>
          </a:lstStyle>
          <a:p>
            <a:r>
              <a:rPr lang="en-GB" dirty="0"/>
              <a:t>Friday 26</a:t>
            </a:r>
            <a:r>
              <a:rPr lang="en-GB" baseline="30000" dirty="0"/>
              <a:t>th</a:t>
            </a:r>
            <a:r>
              <a:rPr lang="en-GB" dirty="0"/>
              <a:t> June 2026</a:t>
            </a:r>
          </a:p>
        </p:txBody>
      </p:sp>
      <p:pic>
        <p:nvPicPr>
          <p:cNvPr id="5" name="Graphic 4">
            <a:extLst>
              <a:ext uri="{FF2B5EF4-FFF2-40B4-BE49-F238E27FC236}">
                <a16:creationId xmlns:a16="http://schemas.microsoft.com/office/drawing/2014/main" id="{815BA510-ADB8-35BF-DA54-E7AC8EF2556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2830545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Freeform 11">
            <a:extLst>
              <a:ext uri="{FF2B5EF4-FFF2-40B4-BE49-F238E27FC236}">
                <a16:creationId xmlns:a16="http://schemas.microsoft.com/office/drawing/2014/main" id="{140F0C3D-8798-FA8F-5990-BF3F053F8E47}"/>
              </a:ext>
            </a:extLst>
          </p:cNvPr>
          <p:cNvSpPr/>
          <p:nvPr userDrawn="1"/>
        </p:nvSpPr>
        <p:spPr>
          <a:xfrm>
            <a:off x="2" y="-1"/>
            <a:ext cx="3887391" cy="1838325"/>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dirty="0"/>
          </a:p>
        </p:txBody>
      </p:sp>
      <p:sp>
        <p:nvSpPr>
          <p:cNvPr id="3" name="Picture Placeholder 2">
            <a:extLst>
              <a:ext uri="{FF2B5EF4-FFF2-40B4-BE49-F238E27FC236}">
                <a16:creationId xmlns:a16="http://schemas.microsoft.com/office/drawing/2014/main" id="{13F6D84C-F01D-1CC7-E767-78ACD48057A7}"/>
              </a:ext>
            </a:extLst>
          </p:cNvPr>
          <p:cNvSpPr>
            <a:spLocks noGrp="1"/>
          </p:cNvSpPr>
          <p:nvPr>
            <p:ph type="pic" idx="1"/>
          </p:nvPr>
        </p:nvSpPr>
        <p:spPr>
          <a:xfrm>
            <a:off x="4161408" y="248584"/>
            <a:ext cx="4640802" cy="5620413"/>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endParaRPr lang="en-GB" dirty="0"/>
          </a:p>
        </p:txBody>
      </p:sp>
      <p:sp>
        <p:nvSpPr>
          <p:cNvPr id="4" name="Text Placeholder 3">
            <a:extLst>
              <a:ext uri="{FF2B5EF4-FFF2-40B4-BE49-F238E27FC236}">
                <a16:creationId xmlns:a16="http://schemas.microsoft.com/office/drawing/2014/main" id="{243FD55E-6B61-6256-4435-23E5D8150035}"/>
              </a:ext>
            </a:extLst>
          </p:cNvPr>
          <p:cNvSpPr>
            <a:spLocks noGrp="1"/>
          </p:cNvSpPr>
          <p:nvPr>
            <p:ph type="body" sz="half" idx="2"/>
          </p:nvPr>
        </p:nvSpPr>
        <p:spPr>
          <a:xfrm>
            <a:off x="629841" y="2057400"/>
            <a:ext cx="2949178" cy="3811588"/>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2" name="Title 1">
            <a:extLst>
              <a:ext uri="{FF2B5EF4-FFF2-40B4-BE49-F238E27FC236}">
                <a16:creationId xmlns:a16="http://schemas.microsoft.com/office/drawing/2014/main" id="{BAEC09CB-5CDF-7983-E29E-D8F67B01B970}"/>
              </a:ext>
            </a:extLst>
          </p:cNvPr>
          <p:cNvSpPr>
            <a:spLocks noGrp="1"/>
          </p:cNvSpPr>
          <p:nvPr>
            <p:ph type="ctrTitle"/>
          </p:nvPr>
        </p:nvSpPr>
        <p:spPr>
          <a:xfrm>
            <a:off x="932854" y="441354"/>
            <a:ext cx="2800352" cy="912265"/>
          </a:xfrm>
        </p:spPr>
        <p:txBody>
          <a:bodyPr anchor="ctr">
            <a:noAutofit/>
          </a:bodyPr>
          <a:lstStyle>
            <a:lvl1pPr algn="l">
              <a:defRPr sz="2100" b="1">
                <a:solidFill>
                  <a:srgbClr val="AA1053"/>
                </a:solidFill>
              </a:defRPr>
            </a:lvl1pPr>
          </a:lstStyle>
          <a:p>
            <a:r>
              <a:rPr lang="en-US" dirty="0"/>
              <a:t>Click to edit Master title style</a:t>
            </a:r>
            <a:endParaRPr lang="en-GB" dirty="0"/>
          </a:p>
        </p:txBody>
      </p:sp>
      <p:sp>
        <p:nvSpPr>
          <p:cNvPr id="6" name="Freeform 13">
            <a:extLst>
              <a:ext uri="{FF2B5EF4-FFF2-40B4-BE49-F238E27FC236}">
                <a16:creationId xmlns:a16="http://schemas.microsoft.com/office/drawing/2014/main" id="{FE2A0050-0639-DFF5-93C0-6FCF3EDB6CD1}"/>
              </a:ext>
            </a:extLst>
          </p:cNvPr>
          <p:cNvSpPr/>
          <p:nvPr userDrawn="1"/>
        </p:nvSpPr>
        <p:spPr>
          <a:xfrm>
            <a:off x="85598" y="469828"/>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sz="1350" dirty="0"/>
          </a:p>
        </p:txBody>
      </p:sp>
      <p:sp>
        <p:nvSpPr>
          <p:cNvPr id="14" name="Date Placeholder 2">
            <a:extLst>
              <a:ext uri="{FF2B5EF4-FFF2-40B4-BE49-F238E27FC236}">
                <a16:creationId xmlns:a16="http://schemas.microsoft.com/office/drawing/2014/main" id="{3FF87D47-F8D0-CA65-3EE0-29D7742777B9}"/>
              </a:ext>
            </a:extLst>
          </p:cNvPr>
          <p:cNvSpPr>
            <a:spLocks noGrp="1"/>
          </p:cNvSpPr>
          <p:nvPr>
            <p:ph type="dt" sz="half" idx="10"/>
          </p:nvPr>
        </p:nvSpPr>
        <p:spPr>
          <a:xfrm>
            <a:off x="3984409" y="6142452"/>
            <a:ext cx="2057400" cy="365125"/>
          </a:xfrm>
        </p:spPr>
        <p:txBody>
          <a:bodyPr/>
          <a:lstStyle>
            <a:lvl1pPr algn="ctr">
              <a:defRPr/>
            </a:lvl1pPr>
          </a:lstStyle>
          <a:p>
            <a:r>
              <a:rPr lang="en-GB" dirty="0"/>
              <a:t>Friday 26</a:t>
            </a:r>
            <a:r>
              <a:rPr lang="en-GB" baseline="30000" dirty="0"/>
              <a:t>th</a:t>
            </a:r>
            <a:r>
              <a:rPr lang="en-GB" dirty="0"/>
              <a:t> June 2026</a:t>
            </a:r>
          </a:p>
        </p:txBody>
      </p:sp>
      <p:pic>
        <p:nvPicPr>
          <p:cNvPr id="5" name="Graphic 4">
            <a:extLst>
              <a:ext uri="{FF2B5EF4-FFF2-40B4-BE49-F238E27FC236}">
                <a16:creationId xmlns:a16="http://schemas.microsoft.com/office/drawing/2014/main" id="{7BAAECDE-726C-8C83-3D28-2C2EB64DB7D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161900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A8B9AE-C940-1ABA-D015-0195A148CD0F}"/>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650638-6D8C-74DF-BFA5-BC178B7F37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9FD6507B-0D70-2CA0-DF8E-427266CFFFDA}"/>
              </a:ext>
            </a:extLst>
          </p:cNvPr>
          <p:cNvSpPr>
            <a:spLocks noGrp="1"/>
          </p:cNvSpPr>
          <p:nvPr>
            <p:ph type="dt" sz="half" idx="2"/>
          </p:nvPr>
        </p:nvSpPr>
        <p:spPr>
          <a:xfrm>
            <a:off x="628650" y="6356359"/>
            <a:ext cx="2057400" cy="365125"/>
          </a:xfrm>
          <a:prstGeom prst="rect">
            <a:avLst/>
          </a:prstGeom>
        </p:spPr>
        <p:txBody>
          <a:bodyPr vert="horz" lIns="91440" tIns="45720" rIns="91440" bIns="45720" rtlCol="0" anchor="ctr"/>
          <a:lstStyle>
            <a:lvl1pPr algn="l">
              <a:defRPr sz="9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fld id="{07155041-29D0-40DC-A66D-D8BD9CA0F8A6}" type="datetimeFigureOut">
              <a:rPr lang="en-GB" smtClean="0"/>
              <a:pPr/>
              <a:t>30/06/2026</a:t>
            </a:fld>
            <a:endParaRPr lang="en-GB" dirty="0">
              <a:latin typeface="Cardo" panose="02020600000000000000" pitchFamily="18" charset="-79"/>
              <a:ea typeface="Cardo" panose="02020600000000000000" pitchFamily="18" charset="-79"/>
              <a:cs typeface="Cardo" panose="02020600000000000000" pitchFamily="18" charset="-79"/>
            </a:endParaRPr>
          </a:p>
        </p:txBody>
      </p:sp>
      <p:sp>
        <p:nvSpPr>
          <p:cNvPr id="6" name="Slide Number Placeholder 5">
            <a:extLst>
              <a:ext uri="{FF2B5EF4-FFF2-40B4-BE49-F238E27FC236}">
                <a16:creationId xmlns:a16="http://schemas.microsoft.com/office/drawing/2014/main" id="{2374DBF6-4CDE-A039-3DD4-E259486DC4B2}"/>
              </a:ext>
            </a:extLst>
          </p:cNvPr>
          <p:cNvSpPr>
            <a:spLocks noGrp="1"/>
          </p:cNvSpPr>
          <p:nvPr>
            <p:ph type="sldNum" sz="quarter" idx="4"/>
          </p:nvPr>
        </p:nvSpPr>
        <p:spPr>
          <a:xfrm>
            <a:off x="6457950" y="6356359"/>
            <a:ext cx="2057400" cy="365125"/>
          </a:xfrm>
          <a:prstGeom prst="rect">
            <a:avLst/>
          </a:prstGeom>
        </p:spPr>
        <p:txBody>
          <a:bodyPr vert="horz" lIns="91440" tIns="45720" rIns="91440" bIns="45720" rtlCol="0" anchor="ctr"/>
          <a:lstStyle>
            <a:lvl1pPr algn="r">
              <a:defRPr sz="9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fld id="{BD6FADEE-766F-4FB2-A235-A761A2AB1100}" type="slidenum">
              <a:rPr lang="en-GB" smtClean="0"/>
              <a:pPr/>
              <a:t>‹#›</a:t>
            </a:fld>
            <a:endParaRPr lang="en-GB" dirty="0">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977818582"/>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xStyles>
    <p:titleStyle>
      <a:lvl1pPr algn="l" defTabSz="685749" rtl="0" eaLnBrk="1" latinLnBrk="0" hangingPunct="1">
        <a:lnSpc>
          <a:spcPct val="90000"/>
        </a:lnSpc>
        <a:spcBef>
          <a:spcPct val="0"/>
        </a:spcBef>
        <a:buNone/>
        <a:defRPr sz="3300" kern="1200">
          <a:solidFill>
            <a:srgbClr val="132D50"/>
          </a:solidFill>
          <a:latin typeface="Cardo" panose="02020600000000000000" pitchFamily="18" charset="-79"/>
          <a:ea typeface="Cardo" panose="02020600000000000000" pitchFamily="18" charset="-79"/>
          <a:cs typeface="Cardo" panose="02020600000000000000" pitchFamily="18" charset="-79"/>
        </a:defRPr>
      </a:lvl1pPr>
    </p:titleStyle>
    <p:bodyStyle>
      <a:lvl1pPr marL="171438" indent="-171438" algn="l" defTabSz="685749" rtl="0" eaLnBrk="1" latinLnBrk="0" hangingPunct="1">
        <a:lnSpc>
          <a:spcPct val="90000"/>
        </a:lnSpc>
        <a:spcBef>
          <a:spcPts val="750"/>
        </a:spcBef>
        <a:buClr>
          <a:srgbClr val="AF0454"/>
        </a:buClr>
        <a:buSzPct val="80000"/>
        <a:buFontTx/>
        <a:buBlip>
          <a:blip r:embed="rId12"/>
        </a:buBlip>
        <a:defRPr sz="2100" kern="1200">
          <a:solidFill>
            <a:srgbClr val="132D50"/>
          </a:solidFill>
          <a:latin typeface="Lato Light" panose="020F0302020204030203" pitchFamily="34" charset="0"/>
          <a:ea typeface="+mn-ea"/>
          <a:cs typeface="+mn-cs"/>
        </a:defRPr>
      </a:lvl1pPr>
      <a:lvl2pPr marL="514313" indent="-171438" algn="l" defTabSz="685749" rtl="0" eaLnBrk="1" latinLnBrk="0" hangingPunct="1">
        <a:lnSpc>
          <a:spcPct val="90000"/>
        </a:lnSpc>
        <a:spcBef>
          <a:spcPts val="375"/>
        </a:spcBef>
        <a:buClr>
          <a:srgbClr val="AF0454"/>
        </a:buClr>
        <a:buSzPct val="80000"/>
        <a:buFontTx/>
        <a:buBlip>
          <a:blip r:embed="rId12"/>
        </a:buBlip>
        <a:defRPr sz="1800" kern="1200">
          <a:solidFill>
            <a:srgbClr val="132D50"/>
          </a:solidFill>
          <a:latin typeface="Lato Light" panose="020F0302020204030203" pitchFamily="34" charset="0"/>
          <a:ea typeface="+mn-ea"/>
          <a:cs typeface="+mn-cs"/>
        </a:defRPr>
      </a:lvl2pPr>
      <a:lvl3pPr marL="857186" indent="-171438" algn="l" defTabSz="685749" rtl="0" eaLnBrk="1" latinLnBrk="0" hangingPunct="1">
        <a:lnSpc>
          <a:spcPct val="90000"/>
        </a:lnSpc>
        <a:spcBef>
          <a:spcPts val="375"/>
        </a:spcBef>
        <a:buClr>
          <a:srgbClr val="AF0454"/>
        </a:buClr>
        <a:buSzPct val="80000"/>
        <a:buFontTx/>
        <a:buBlip>
          <a:blip r:embed="rId12"/>
        </a:buBlip>
        <a:defRPr sz="1500" kern="1200">
          <a:solidFill>
            <a:srgbClr val="132D50"/>
          </a:solidFill>
          <a:latin typeface="Lato Light" panose="020F0302020204030203" pitchFamily="34" charset="0"/>
          <a:ea typeface="+mn-ea"/>
          <a:cs typeface="+mn-cs"/>
        </a:defRPr>
      </a:lvl3pPr>
      <a:lvl4pPr marL="1200060" indent="-171438" algn="l" defTabSz="685749" rtl="0" eaLnBrk="1" latinLnBrk="0" hangingPunct="1">
        <a:lnSpc>
          <a:spcPct val="90000"/>
        </a:lnSpc>
        <a:spcBef>
          <a:spcPts val="375"/>
        </a:spcBef>
        <a:buClr>
          <a:srgbClr val="AF0454"/>
        </a:buClr>
        <a:buSzPct val="80000"/>
        <a:buFontTx/>
        <a:buBlip>
          <a:blip r:embed="rId12"/>
        </a:buBlip>
        <a:defRPr sz="1350" kern="1200">
          <a:solidFill>
            <a:srgbClr val="132D50"/>
          </a:solidFill>
          <a:latin typeface="Lato Light" panose="020F0302020204030203" pitchFamily="34" charset="0"/>
          <a:ea typeface="+mn-ea"/>
          <a:cs typeface="+mn-cs"/>
        </a:defRPr>
      </a:lvl4pPr>
      <a:lvl5pPr marL="1542935" indent="-171438" algn="l" defTabSz="685749" rtl="0" eaLnBrk="1" latinLnBrk="0" hangingPunct="1">
        <a:lnSpc>
          <a:spcPct val="90000"/>
        </a:lnSpc>
        <a:spcBef>
          <a:spcPts val="375"/>
        </a:spcBef>
        <a:buClr>
          <a:srgbClr val="AF0454"/>
        </a:buClr>
        <a:buSzPct val="80000"/>
        <a:buFontTx/>
        <a:buBlip>
          <a:blip r:embed="rId12"/>
        </a:buBlip>
        <a:defRPr sz="1350" kern="1200">
          <a:solidFill>
            <a:srgbClr val="132D50"/>
          </a:solidFill>
          <a:latin typeface="Lato Light" panose="020F0302020204030203" pitchFamily="34" charset="0"/>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430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23D6-8E8D-246B-79CB-40EF8ECF1F0B}"/>
              </a:ext>
            </a:extLst>
          </p:cNvPr>
          <p:cNvSpPr>
            <a:spLocks noGrp="1"/>
          </p:cNvSpPr>
          <p:nvPr>
            <p:ph type="ctrTitle"/>
          </p:nvPr>
        </p:nvSpPr>
        <p:spPr/>
        <p:txBody>
          <a:bodyPr/>
          <a:lstStyle/>
          <a:p>
            <a:r>
              <a:rPr lang="en-GB" dirty="0">
                <a:cs typeface="Cardo"/>
              </a:rPr>
              <a:t>ACT ASSESSMENT</a:t>
            </a:r>
            <a:endParaRPr lang="en-GB" dirty="0"/>
          </a:p>
        </p:txBody>
      </p:sp>
      <p:sp>
        <p:nvSpPr>
          <p:cNvPr id="3" name="Subtitle 2">
            <a:extLst>
              <a:ext uri="{FF2B5EF4-FFF2-40B4-BE49-F238E27FC236}">
                <a16:creationId xmlns:a16="http://schemas.microsoft.com/office/drawing/2014/main" id="{3B9F46F9-9179-6D8A-4034-58E1B3CA4A06}"/>
              </a:ext>
            </a:extLst>
          </p:cNvPr>
          <p:cNvSpPr>
            <a:spLocks noGrp="1"/>
          </p:cNvSpPr>
          <p:nvPr>
            <p:ph type="subTitle" idx="1"/>
          </p:nvPr>
        </p:nvSpPr>
        <p:spPr/>
        <p:txBody>
          <a:bodyPr vert="horz" lIns="91440" tIns="45720" rIns="91440" bIns="45720" rtlCol="0" anchor="t">
            <a:normAutofit/>
          </a:bodyPr>
          <a:lstStyle/>
          <a:p>
            <a:r>
              <a:rPr lang="en-GB" dirty="0">
                <a:latin typeface="Lato Light"/>
                <a:ea typeface="Lato Light"/>
                <a:cs typeface="Lato Light"/>
              </a:rPr>
              <a:t>Sarah Lane</a:t>
            </a:r>
            <a:endParaRPr lang="en-GB" dirty="0">
              <a:ea typeface="Lato Light" panose="020F0302020204030203" pitchFamily="34" charset="0"/>
              <a:cs typeface="Lato Light" panose="020F0302020204030203" pitchFamily="34" charset="0"/>
            </a:endParaRPr>
          </a:p>
          <a:p>
            <a:r>
              <a:rPr lang="en-GB" dirty="0">
                <a:latin typeface="Lato Light"/>
                <a:ea typeface="Lato Light"/>
                <a:cs typeface="Lato Light"/>
              </a:rPr>
              <a:t>Antonia Slater</a:t>
            </a:r>
            <a:endParaRPr lang="en-GB" dirty="0">
              <a:ea typeface="Lato Light" panose="020F0302020204030203" pitchFamily="34" charset="0"/>
              <a:cs typeface="Lato Light" panose="020F0302020204030203" pitchFamily="34" charset="0"/>
            </a:endParaRPr>
          </a:p>
        </p:txBody>
      </p:sp>
    </p:spTree>
    <p:extLst>
      <p:ext uri="{BB962C8B-B14F-4D97-AF65-F5344CB8AC3E}">
        <p14:creationId xmlns:p14="http://schemas.microsoft.com/office/powerpoint/2010/main" val="2054574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3E522D-E20E-2999-B736-7A37EF3D2C69}"/>
              </a:ext>
            </a:extLst>
          </p:cNvPr>
          <p:cNvSpPr>
            <a:spLocks noGrp="1"/>
          </p:cNvSpPr>
          <p:nvPr>
            <p:ph type="ctrTitle"/>
          </p:nvPr>
        </p:nvSpPr>
        <p:spPr>
          <a:xfrm>
            <a:off x="1254469" y="669755"/>
            <a:ext cx="6877957" cy="796151"/>
          </a:xfrm>
        </p:spPr>
        <p:txBody>
          <a:bodyPr>
            <a:normAutofit fontScale="90000"/>
          </a:bodyPr>
          <a:lstStyle/>
          <a:p>
            <a:pPr algn="ctr"/>
            <a:r>
              <a:rPr lang="en-GB" sz="3600" b="0" dirty="0">
                <a:solidFill>
                  <a:srgbClr val="000000"/>
                </a:solidFill>
                <a:latin typeface="Calibri"/>
                <a:ea typeface="Calibri"/>
                <a:cs typeface="Calibri"/>
              </a:rPr>
              <a:t>“Not that everything that can be counted counts, and not everything that counts, can be counted”</a:t>
            </a:r>
            <a:endParaRPr lang="en-US" dirty="0"/>
          </a:p>
          <a:p>
            <a:endParaRPr lang="en-GB" dirty="0"/>
          </a:p>
        </p:txBody>
      </p:sp>
      <p:pic>
        <p:nvPicPr>
          <p:cNvPr id="4" name="Picture 3" descr="A light bulb with brain inside&#10;&#10;AI-generated content may be incorrect.">
            <a:extLst>
              <a:ext uri="{FF2B5EF4-FFF2-40B4-BE49-F238E27FC236}">
                <a16:creationId xmlns:a16="http://schemas.microsoft.com/office/drawing/2014/main" id="{637A7E87-59CA-FAFE-A4DD-753D23A95A5C}"/>
              </a:ext>
            </a:extLst>
          </p:cNvPr>
          <p:cNvPicPr>
            <a:picLocks noChangeAspect="1"/>
          </p:cNvPicPr>
          <p:nvPr/>
        </p:nvPicPr>
        <p:blipFill>
          <a:blip r:embed="rId2"/>
          <a:stretch>
            <a:fillRect/>
          </a:stretch>
        </p:blipFill>
        <p:spPr>
          <a:xfrm>
            <a:off x="3526972" y="2413000"/>
            <a:ext cx="3352800" cy="3352800"/>
          </a:xfrm>
          <a:prstGeom prst="rect">
            <a:avLst/>
          </a:prstGeom>
        </p:spPr>
      </p:pic>
      <p:sp>
        <p:nvSpPr>
          <p:cNvPr id="8" name="Speech Bubble: Rectangle 7">
            <a:extLst>
              <a:ext uri="{FF2B5EF4-FFF2-40B4-BE49-F238E27FC236}">
                <a16:creationId xmlns:a16="http://schemas.microsoft.com/office/drawing/2014/main" id="{46928147-9181-4F63-A2BB-F0DC74930C51}"/>
              </a:ext>
            </a:extLst>
          </p:cNvPr>
          <p:cNvSpPr/>
          <p:nvPr/>
        </p:nvSpPr>
        <p:spPr>
          <a:xfrm>
            <a:off x="492185" y="2419390"/>
            <a:ext cx="2832506" cy="1634048"/>
          </a:xfrm>
          <a:prstGeom prst="wedgeRectCallout">
            <a:avLst/>
          </a:prstGeom>
          <a:solidFill>
            <a:srgbClr val="AA1053"/>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t>What does this mean in education? </a:t>
            </a:r>
          </a:p>
          <a:p>
            <a:pPr algn="ctr"/>
            <a:endParaRPr lang="en-GB" dirty="0"/>
          </a:p>
          <a:p>
            <a:pPr algn="ctr"/>
            <a:r>
              <a:rPr lang="en-GB" dirty="0"/>
              <a:t>Have you ever collected data that was never used?</a:t>
            </a:r>
          </a:p>
        </p:txBody>
      </p:sp>
    </p:spTree>
    <p:extLst>
      <p:ext uri="{BB962C8B-B14F-4D97-AF65-F5344CB8AC3E}">
        <p14:creationId xmlns:p14="http://schemas.microsoft.com/office/powerpoint/2010/main" val="2705177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AAC1-18FD-F09A-9960-BFFCE5242453}"/>
              </a:ext>
            </a:extLst>
          </p:cNvPr>
          <p:cNvSpPr>
            <a:spLocks noGrp="1"/>
          </p:cNvSpPr>
          <p:nvPr>
            <p:ph type="title"/>
          </p:nvPr>
        </p:nvSpPr>
        <p:spPr>
          <a:xfrm>
            <a:off x="959644" y="1200886"/>
            <a:ext cx="5418960" cy="2428876"/>
          </a:xfrm>
        </p:spPr>
        <p:txBody>
          <a:bodyPr/>
          <a:lstStyle/>
          <a:p>
            <a:r>
              <a:rPr lang="en-GB" dirty="0">
                <a:cs typeface="Cardo"/>
              </a:rPr>
              <a:t>ACT ASSESSMENT</a:t>
            </a:r>
            <a:br>
              <a:rPr lang="en-GB" dirty="0">
                <a:cs typeface="Cardo"/>
              </a:rPr>
            </a:br>
            <a:r>
              <a:rPr lang="en-GB" sz="2400" b="0" dirty="0">
                <a:solidFill>
                  <a:srgbClr val="000000"/>
                </a:solidFill>
                <a:latin typeface="Calibri"/>
                <a:ea typeface="Calibri"/>
                <a:cs typeface="Calibri"/>
              </a:rPr>
              <a:t>If there is no ACT(ion), then what really is the point?</a:t>
            </a:r>
            <a:endParaRPr lang="en-GB" dirty="0"/>
          </a:p>
          <a:p>
            <a:endParaRPr lang="en-GB" dirty="0"/>
          </a:p>
        </p:txBody>
      </p:sp>
      <p:sp>
        <p:nvSpPr>
          <p:cNvPr id="3" name="Text Placeholder 2">
            <a:extLst>
              <a:ext uri="{FF2B5EF4-FFF2-40B4-BE49-F238E27FC236}">
                <a16:creationId xmlns:a16="http://schemas.microsoft.com/office/drawing/2014/main" id="{C189067A-3F72-F330-FF40-4F4727123E97}"/>
              </a:ext>
            </a:extLst>
          </p:cNvPr>
          <p:cNvSpPr>
            <a:spLocks noGrp="1"/>
          </p:cNvSpPr>
          <p:nvPr>
            <p:ph type="body" idx="1"/>
          </p:nvPr>
        </p:nvSpPr>
        <p:spPr>
          <a:xfrm>
            <a:off x="959644" y="3628696"/>
            <a:ext cx="5193990" cy="2995158"/>
          </a:xfrm>
        </p:spPr>
        <p:txBody>
          <a:bodyPr vert="horz" lIns="91440" tIns="45720" rIns="91440" bIns="45720" rtlCol="0" anchor="t">
            <a:normAutofit/>
          </a:bodyPr>
          <a:lstStyle/>
          <a:p>
            <a:r>
              <a:rPr lang="en-GB" sz="2000" dirty="0">
                <a:solidFill>
                  <a:srgbClr val="000000"/>
                </a:solidFill>
                <a:latin typeface="Calibri"/>
                <a:ea typeface="Calibri"/>
                <a:cs typeface="Calibri"/>
              </a:rPr>
              <a:t>Actionable: Assessment should lead to a decision or action. </a:t>
            </a:r>
            <a:endParaRPr lang="en-US" dirty="0"/>
          </a:p>
          <a:p>
            <a:r>
              <a:rPr lang="en-GB" sz="2000" dirty="0">
                <a:solidFill>
                  <a:srgbClr val="000000"/>
                </a:solidFill>
                <a:latin typeface="Calibri"/>
                <a:ea typeface="Calibri"/>
                <a:cs typeface="Calibri"/>
              </a:rPr>
              <a:t>Creative: We can assess students in a variety of different ways to allow them to reach their full potential.</a:t>
            </a:r>
            <a:endParaRPr lang="en-GB" dirty="0"/>
          </a:p>
          <a:p>
            <a:r>
              <a:rPr lang="en-GB" sz="2000" dirty="0">
                <a:solidFill>
                  <a:srgbClr val="000000"/>
                </a:solidFill>
                <a:latin typeface="Calibri"/>
                <a:ea typeface="Calibri"/>
                <a:cs typeface="Calibri"/>
              </a:rPr>
              <a:t>Time-Efficient: Assessment needs to consider staff well-being and how we can best impact our students in a timely manner.</a:t>
            </a:r>
            <a:endParaRPr lang="en-GB" dirty="0"/>
          </a:p>
          <a:p>
            <a:endParaRPr lang="en-GB" dirty="0">
              <a:ea typeface="Lato Light"/>
              <a:cs typeface="Lato Light"/>
            </a:endParaRPr>
          </a:p>
        </p:txBody>
      </p:sp>
    </p:spTree>
    <p:extLst>
      <p:ext uri="{BB962C8B-B14F-4D97-AF65-F5344CB8AC3E}">
        <p14:creationId xmlns:p14="http://schemas.microsoft.com/office/powerpoint/2010/main" val="882546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038FB-A628-9AA1-8674-DD2CA79E4C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3DE3B-FE63-888E-F409-3552828DCC39}"/>
              </a:ext>
            </a:extLst>
          </p:cNvPr>
          <p:cNvSpPr>
            <a:spLocks noGrp="1"/>
          </p:cNvSpPr>
          <p:nvPr>
            <p:ph type="title"/>
          </p:nvPr>
        </p:nvSpPr>
        <p:spPr>
          <a:xfrm>
            <a:off x="959644" y="1716143"/>
            <a:ext cx="5418960" cy="2428876"/>
          </a:xfrm>
        </p:spPr>
        <p:txBody>
          <a:bodyPr>
            <a:normAutofit fontScale="90000"/>
          </a:bodyPr>
          <a:lstStyle/>
          <a:p>
            <a:r>
              <a:rPr lang="en-GB" dirty="0">
                <a:cs typeface="Cardo"/>
              </a:rPr>
              <a:t>ACT ASSESSMENT</a:t>
            </a:r>
            <a:br>
              <a:rPr lang="en-GB" dirty="0">
                <a:cs typeface="Cardo"/>
              </a:rPr>
            </a:br>
            <a:br>
              <a:rPr lang="en-GB" dirty="0">
                <a:latin typeface="Calibri"/>
                <a:ea typeface="Calibri"/>
                <a:cs typeface="Cardo"/>
              </a:rPr>
            </a:br>
            <a:r>
              <a:rPr lang="en-GB" dirty="0">
                <a:cs typeface="Cardo"/>
              </a:rPr>
              <a:t>Why?</a:t>
            </a:r>
            <a:endParaRPr lang="en-GB" dirty="0"/>
          </a:p>
          <a:p>
            <a:endParaRPr lang="en-GB" dirty="0"/>
          </a:p>
        </p:txBody>
      </p:sp>
      <p:sp>
        <p:nvSpPr>
          <p:cNvPr id="3" name="Text Placeholder 2">
            <a:extLst>
              <a:ext uri="{FF2B5EF4-FFF2-40B4-BE49-F238E27FC236}">
                <a16:creationId xmlns:a16="http://schemas.microsoft.com/office/drawing/2014/main" id="{A71FEC90-1BB0-5AF2-1F95-2A9EE7A19DA6}"/>
              </a:ext>
            </a:extLst>
          </p:cNvPr>
          <p:cNvSpPr>
            <a:spLocks noGrp="1"/>
          </p:cNvSpPr>
          <p:nvPr>
            <p:ph type="body" idx="1"/>
          </p:nvPr>
        </p:nvSpPr>
        <p:spPr>
          <a:xfrm>
            <a:off x="959644" y="3860925"/>
            <a:ext cx="5193990" cy="2995158"/>
          </a:xfrm>
        </p:spPr>
        <p:txBody>
          <a:bodyPr vert="horz" lIns="91440" tIns="45720" rIns="91440" bIns="45720" rtlCol="0" anchor="t">
            <a:normAutofit/>
          </a:bodyPr>
          <a:lstStyle/>
          <a:p>
            <a:r>
              <a:rPr lang="en-GB" sz="1600" dirty="0">
                <a:solidFill>
                  <a:srgbClr val="000000"/>
                </a:solidFill>
                <a:latin typeface="Calibri"/>
                <a:ea typeface="Calibri"/>
                <a:cs typeface="Calibri"/>
              </a:rPr>
              <a:t>For students to close gaps in knowledge, they must have a clear understanding of the intended learning outcomes. Therefore, assessment needs to be actionable and forward-looking.</a:t>
            </a:r>
            <a:endParaRPr lang="en-US" sz="1600" dirty="0"/>
          </a:p>
          <a:p>
            <a:r>
              <a:rPr lang="en-GB" sz="1600" dirty="0">
                <a:solidFill>
                  <a:srgbClr val="000000"/>
                </a:solidFill>
                <a:latin typeface="Calibri"/>
                <a:ea typeface="Calibri"/>
                <a:cs typeface="Calibri"/>
              </a:rPr>
              <a:t>We have developed our use of creative assessment to reflect a shift in focus from what they know to how they can apply their learning. This is also aligned with the focus on building social capital, which is a key element of our whole school approach to inclusion.</a:t>
            </a:r>
            <a:endParaRPr lang="en-GB" sz="1600" dirty="0"/>
          </a:p>
          <a:p>
            <a:endParaRPr lang="en-GB" sz="2000" dirty="0">
              <a:solidFill>
                <a:srgbClr val="000000"/>
              </a:solidFill>
              <a:latin typeface="Calibri"/>
              <a:ea typeface="Calibri"/>
              <a:cs typeface="Calibri"/>
            </a:endParaRPr>
          </a:p>
          <a:p>
            <a:endParaRPr lang="en-GB" dirty="0">
              <a:ea typeface="Lato Light"/>
              <a:cs typeface="Lato Light"/>
            </a:endParaRPr>
          </a:p>
        </p:txBody>
      </p:sp>
    </p:spTree>
    <p:extLst>
      <p:ext uri="{BB962C8B-B14F-4D97-AF65-F5344CB8AC3E}">
        <p14:creationId xmlns:p14="http://schemas.microsoft.com/office/powerpoint/2010/main" val="2041460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180C4A-4A8A-93F1-A077-0CEB606F0F2C}"/>
              </a:ext>
            </a:extLst>
          </p:cNvPr>
          <p:cNvSpPr>
            <a:spLocks noGrp="1"/>
          </p:cNvSpPr>
          <p:nvPr>
            <p:ph sz="half" idx="2"/>
          </p:nvPr>
        </p:nvSpPr>
        <p:spPr>
          <a:xfrm>
            <a:off x="4970236" y="1876425"/>
            <a:ext cx="3886200" cy="4351338"/>
          </a:xfrm>
        </p:spPr>
        <p:txBody>
          <a:bodyPr vert="horz" lIns="91440" tIns="45720" rIns="91440" bIns="45720" rtlCol="0" anchor="t">
            <a:normAutofit/>
          </a:bodyPr>
          <a:lstStyle/>
          <a:p>
            <a:pPr marL="170815" indent="-170815"/>
            <a:r>
              <a:rPr lang="en-GB" sz="1800" dirty="0">
                <a:solidFill>
                  <a:srgbClr val="000000"/>
                </a:solidFill>
                <a:latin typeface="Calibri"/>
                <a:ea typeface="Calibri"/>
                <a:cs typeface="Calibri"/>
              </a:rPr>
              <a:t>In RE we have begun to embed a new strategy for improving students responses to feedback. As shown, students are given clear and accessible targets/instructions to gave them the power to improve their own work and take autonomy for their own learning. </a:t>
            </a:r>
            <a:endParaRPr lang="en-GB" dirty="0">
              <a:ea typeface="Lato Light" panose="020F0302020204030203" pitchFamily="34" charset="0"/>
              <a:cs typeface="Lato Light" panose="020F0302020204030203" pitchFamily="34" charset="0"/>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lstStyle/>
          <a:p>
            <a:r>
              <a:rPr lang="en-GB" dirty="0">
                <a:cs typeface="Cardo"/>
              </a:rPr>
              <a:t>ACT ASSESSMENT: ACTIONABLE</a:t>
            </a:r>
            <a:endParaRPr lang="en-GB" dirty="0"/>
          </a:p>
        </p:txBody>
      </p:sp>
      <p:pic>
        <p:nvPicPr>
          <p:cNvPr id="5" name="Picture 4" descr="A white paper with writing on it&#10;&#10;AI-generated content may be incorrect.">
            <a:extLst>
              <a:ext uri="{FF2B5EF4-FFF2-40B4-BE49-F238E27FC236}">
                <a16:creationId xmlns:a16="http://schemas.microsoft.com/office/drawing/2014/main" id="{505BB0FA-BF82-5E2B-D4EF-D6C0D0393CA5}"/>
              </a:ext>
            </a:extLst>
          </p:cNvPr>
          <p:cNvPicPr>
            <a:picLocks noChangeAspect="1"/>
          </p:cNvPicPr>
          <p:nvPr/>
        </p:nvPicPr>
        <p:blipFill>
          <a:blip r:embed="rId2"/>
          <a:stretch>
            <a:fillRect/>
          </a:stretch>
        </p:blipFill>
        <p:spPr>
          <a:xfrm>
            <a:off x="5604554" y="4046990"/>
            <a:ext cx="2615747" cy="1877333"/>
          </a:xfrm>
          <a:prstGeom prst="rect">
            <a:avLst/>
          </a:prstGeom>
        </p:spPr>
      </p:pic>
      <p:pic>
        <p:nvPicPr>
          <p:cNvPr id="6" name="Picture 5">
            <a:extLst>
              <a:ext uri="{FF2B5EF4-FFF2-40B4-BE49-F238E27FC236}">
                <a16:creationId xmlns:a16="http://schemas.microsoft.com/office/drawing/2014/main" id="{90F3461F-3622-A485-D753-106516053169}"/>
              </a:ext>
            </a:extLst>
          </p:cNvPr>
          <p:cNvPicPr>
            <a:picLocks noChangeAspect="1"/>
          </p:cNvPicPr>
          <p:nvPr/>
        </p:nvPicPr>
        <p:blipFill>
          <a:blip r:embed="rId3"/>
          <a:stretch>
            <a:fillRect/>
          </a:stretch>
        </p:blipFill>
        <p:spPr>
          <a:xfrm>
            <a:off x="188685" y="1876490"/>
            <a:ext cx="4651829" cy="2669591"/>
          </a:xfrm>
          <a:prstGeom prst="rect">
            <a:avLst/>
          </a:prstGeom>
        </p:spPr>
      </p:pic>
    </p:spTree>
    <p:extLst>
      <p:ext uri="{BB962C8B-B14F-4D97-AF65-F5344CB8AC3E}">
        <p14:creationId xmlns:p14="http://schemas.microsoft.com/office/powerpoint/2010/main" val="231256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338BE-27D2-8337-D7E5-4DE702A3908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45EBB3-9BBA-A7D4-7FC2-E7466E4B81D3}"/>
              </a:ext>
            </a:extLst>
          </p:cNvPr>
          <p:cNvSpPr>
            <a:spLocks noGrp="1"/>
          </p:cNvSpPr>
          <p:nvPr>
            <p:ph sz="half" idx="2"/>
          </p:nvPr>
        </p:nvSpPr>
        <p:spPr>
          <a:xfrm>
            <a:off x="6915150" y="1934482"/>
            <a:ext cx="2042886" cy="4293281"/>
          </a:xfrm>
        </p:spPr>
        <p:txBody>
          <a:bodyPr vert="horz" lIns="91440" tIns="45720" rIns="91440" bIns="45720" rtlCol="0" anchor="t">
            <a:normAutofit/>
          </a:bodyPr>
          <a:lstStyle/>
          <a:p>
            <a:pPr marL="170815" indent="-170815"/>
            <a:r>
              <a:rPr lang="en-GB" sz="1800" dirty="0">
                <a:solidFill>
                  <a:srgbClr val="000000"/>
                </a:solidFill>
                <a:latin typeface="Calibri"/>
                <a:ea typeface="Calibri"/>
                <a:cs typeface="Calibri"/>
              </a:rPr>
              <a:t>We have also developed our use of low stakes testing within summative assessments to empower our lower ability students. </a:t>
            </a:r>
            <a:endParaRPr lang="en-GB" dirty="0">
              <a:ea typeface="Lato Light" panose="020F0302020204030203" pitchFamily="34" charset="0"/>
              <a:cs typeface="Lato Light" panose="020F0302020204030203" pitchFamily="34" charset="0"/>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7950ED9C-3D11-DB1C-EEB8-BCE0BFF36EDA}"/>
              </a:ext>
            </a:extLst>
          </p:cNvPr>
          <p:cNvSpPr>
            <a:spLocks noGrp="1"/>
          </p:cNvSpPr>
          <p:nvPr>
            <p:ph type="ctrTitle"/>
          </p:nvPr>
        </p:nvSpPr>
        <p:spPr>
          <a:xfrm>
            <a:off x="898869" y="350441"/>
            <a:ext cx="7886699" cy="912265"/>
          </a:xfrm>
        </p:spPr>
        <p:txBody>
          <a:bodyPr/>
          <a:lstStyle/>
          <a:p>
            <a:r>
              <a:rPr lang="en-GB" dirty="0">
                <a:cs typeface="Cardo"/>
              </a:rPr>
              <a:t>ACT ASSESSMENT: ACTIONABLE</a:t>
            </a:r>
            <a:endParaRPr lang="en-GB" dirty="0"/>
          </a:p>
        </p:txBody>
      </p:sp>
      <p:pic>
        <p:nvPicPr>
          <p:cNvPr id="2" name="Picture 1" descr="A screenshot of a test&#10;&#10;AI-generated content may be incorrect.">
            <a:extLst>
              <a:ext uri="{FF2B5EF4-FFF2-40B4-BE49-F238E27FC236}">
                <a16:creationId xmlns:a16="http://schemas.microsoft.com/office/drawing/2014/main" id="{E5619D91-D81F-C738-8F89-390BD9809D6E}"/>
              </a:ext>
            </a:extLst>
          </p:cNvPr>
          <p:cNvPicPr>
            <a:picLocks noChangeAspect="1"/>
          </p:cNvPicPr>
          <p:nvPr/>
        </p:nvPicPr>
        <p:blipFill>
          <a:blip r:embed="rId2"/>
          <a:stretch>
            <a:fillRect/>
          </a:stretch>
        </p:blipFill>
        <p:spPr>
          <a:xfrm>
            <a:off x="406400" y="1878599"/>
            <a:ext cx="6342743" cy="3594288"/>
          </a:xfrm>
          <a:prstGeom prst="rect">
            <a:avLst/>
          </a:prstGeom>
        </p:spPr>
      </p:pic>
    </p:spTree>
    <p:extLst>
      <p:ext uri="{BB962C8B-B14F-4D97-AF65-F5344CB8AC3E}">
        <p14:creationId xmlns:p14="http://schemas.microsoft.com/office/powerpoint/2010/main" val="817167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D3537-40C9-BB6F-D7CE-8CFD76F80AE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289AB-8543-A357-8D4B-71B21C2D8D66}"/>
              </a:ext>
            </a:extLst>
          </p:cNvPr>
          <p:cNvSpPr>
            <a:spLocks noGrp="1"/>
          </p:cNvSpPr>
          <p:nvPr>
            <p:ph sz="half" idx="2"/>
          </p:nvPr>
        </p:nvSpPr>
        <p:spPr>
          <a:xfrm>
            <a:off x="5812064" y="1883682"/>
            <a:ext cx="2042886" cy="4293281"/>
          </a:xfrm>
        </p:spPr>
        <p:txBody>
          <a:bodyPr vert="horz" lIns="91440" tIns="45720" rIns="91440" bIns="45720" rtlCol="0" anchor="t">
            <a:normAutofit/>
          </a:bodyPr>
          <a:lstStyle/>
          <a:p>
            <a:pPr marL="170815" indent="-170815"/>
            <a:r>
              <a:rPr lang="en-GB" sz="1800" dirty="0">
                <a:solidFill>
                  <a:srgbClr val="000000"/>
                </a:solidFill>
                <a:latin typeface="Calibri"/>
                <a:ea typeface="Calibri"/>
                <a:cs typeface="Calibri"/>
              </a:rPr>
              <a:t>Here are some other examples of how we are ‘actioning’ feedback in RE </a:t>
            </a:r>
            <a:endParaRPr lang="en-GB" dirty="0">
              <a:ea typeface="Lato Light" panose="020F0302020204030203" pitchFamily="34" charset="0"/>
              <a:cs typeface="Lato Light" panose="020F0302020204030203" pitchFamily="34" charset="0"/>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1896667F-C8B9-A8F4-8EE4-2DA924873E6D}"/>
              </a:ext>
            </a:extLst>
          </p:cNvPr>
          <p:cNvSpPr>
            <a:spLocks noGrp="1"/>
          </p:cNvSpPr>
          <p:nvPr>
            <p:ph type="ctrTitle"/>
          </p:nvPr>
        </p:nvSpPr>
        <p:spPr>
          <a:xfrm>
            <a:off x="898869" y="350441"/>
            <a:ext cx="7886699" cy="912265"/>
          </a:xfrm>
        </p:spPr>
        <p:txBody>
          <a:bodyPr/>
          <a:lstStyle/>
          <a:p>
            <a:r>
              <a:rPr lang="en-GB" dirty="0">
                <a:cs typeface="Cardo"/>
              </a:rPr>
              <a:t>ACT ASSESSMENT: ACTIONABLE</a:t>
            </a:r>
            <a:endParaRPr lang="en-GB" dirty="0"/>
          </a:p>
        </p:txBody>
      </p:sp>
      <p:pic>
        <p:nvPicPr>
          <p:cNvPr id="5" name="Picture 4" descr="A close up of a paper&#10;&#10;AI-generated content may be incorrect.">
            <a:extLst>
              <a:ext uri="{FF2B5EF4-FFF2-40B4-BE49-F238E27FC236}">
                <a16:creationId xmlns:a16="http://schemas.microsoft.com/office/drawing/2014/main" id="{C85F1649-B50F-8299-00C5-EAEB2BC8A52F}"/>
              </a:ext>
            </a:extLst>
          </p:cNvPr>
          <p:cNvPicPr>
            <a:picLocks noChangeAspect="1"/>
          </p:cNvPicPr>
          <p:nvPr/>
        </p:nvPicPr>
        <p:blipFill>
          <a:blip r:embed="rId2"/>
          <a:stretch>
            <a:fillRect/>
          </a:stretch>
        </p:blipFill>
        <p:spPr>
          <a:xfrm>
            <a:off x="203200" y="1716853"/>
            <a:ext cx="5254172" cy="2952581"/>
          </a:xfrm>
          <a:prstGeom prst="rect">
            <a:avLst/>
          </a:prstGeom>
        </p:spPr>
      </p:pic>
      <p:pic>
        <p:nvPicPr>
          <p:cNvPr id="6" name="Picture 5" descr="A yellow paper with black text&#10;&#10;AI-generated content may be incorrect.">
            <a:extLst>
              <a:ext uri="{FF2B5EF4-FFF2-40B4-BE49-F238E27FC236}">
                <a16:creationId xmlns:a16="http://schemas.microsoft.com/office/drawing/2014/main" id="{BA6F1561-CFF3-5D25-58F1-173303A8D9E3}"/>
              </a:ext>
            </a:extLst>
          </p:cNvPr>
          <p:cNvPicPr>
            <a:picLocks noChangeAspect="1"/>
          </p:cNvPicPr>
          <p:nvPr/>
        </p:nvPicPr>
        <p:blipFill>
          <a:blip r:embed="rId3"/>
          <a:stretch>
            <a:fillRect/>
          </a:stretch>
        </p:blipFill>
        <p:spPr>
          <a:xfrm>
            <a:off x="4721905" y="3432402"/>
            <a:ext cx="4228647" cy="2351768"/>
          </a:xfrm>
          <a:prstGeom prst="rect">
            <a:avLst/>
          </a:prstGeom>
        </p:spPr>
      </p:pic>
    </p:spTree>
    <p:extLst>
      <p:ext uri="{BB962C8B-B14F-4D97-AF65-F5344CB8AC3E}">
        <p14:creationId xmlns:p14="http://schemas.microsoft.com/office/powerpoint/2010/main" val="2218973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5B6D2-2CE6-1836-0EA2-C6702C863E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582F91-D7E3-F95B-6B56-A32225BFA232}"/>
              </a:ext>
            </a:extLst>
          </p:cNvPr>
          <p:cNvSpPr>
            <a:spLocks noGrp="1"/>
          </p:cNvSpPr>
          <p:nvPr>
            <p:ph sz="half" idx="2"/>
          </p:nvPr>
        </p:nvSpPr>
        <p:spPr>
          <a:xfrm>
            <a:off x="245835" y="1847396"/>
            <a:ext cx="3153228" cy="4706938"/>
          </a:xfrm>
        </p:spPr>
        <p:txBody>
          <a:bodyPr vert="horz" lIns="91440" tIns="45720" rIns="91440" bIns="45720" rtlCol="0" anchor="t">
            <a:normAutofit/>
          </a:bodyPr>
          <a:lstStyle/>
          <a:p>
            <a:pPr marL="170815" indent="-170815"/>
            <a:r>
              <a:rPr lang="en-GB" sz="1800" dirty="0">
                <a:solidFill>
                  <a:srgbClr val="000000"/>
                </a:solidFill>
                <a:latin typeface="Calibri"/>
                <a:ea typeface="Calibri"/>
                <a:cs typeface="Calibri"/>
              </a:rPr>
              <a:t>As educators, we understand that measuring progress goes beyond quantitative data such as grades.</a:t>
            </a:r>
          </a:p>
          <a:p>
            <a:pPr marL="170815" indent="-170815"/>
            <a:r>
              <a:rPr lang="en-GB" sz="1800" dirty="0">
                <a:solidFill>
                  <a:srgbClr val="000000"/>
                </a:solidFill>
                <a:latin typeface="Calibri"/>
                <a:ea typeface="Calibri"/>
                <a:cs typeface="Calibri"/>
              </a:rPr>
              <a:t>Following the redesign of our RE curriculum, we have sought to embed more creative approaches to assessment. This involves a deliberate shift from focusing on what students know towards evaluating what they can do with their knowledge. Within RE and comparable disciplines, this application of knowledge is central to demonstrating progress.</a:t>
            </a:r>
            <a:endParaRPr lang="en-GB" dirty="0"/>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E2A26643-7ED2-BA35-2457-B10CBF8D1C69}"/>
              </a:ext>
            </a:extLst>
          </p:cNvPr>
          <p:cNvSpPr>
            <a:spLocks noGrp="1"/>
          </p:cNvSpPr>
          <p:nvPr>
            <p:ph type="ctrTitle"/>
          </p:nvPr>
        </p:nvSpPr>
        <p:spPr>
          <a:xfrm>
            <a:off x="898869" y="350441"/>
            <a:ext cx="7886699" cy="912265"/>
          </a:xfrm>
        </p:spPr>
        <p:txBody>
          <a:bodyPr/>
          <a:lstStyle/>
          <a:p>
            <a:r>
              <a:rPr lang="en-GB" dirty="0">
                <a:cs typeface="Cardo"/>
              </a:rPr>
              <a:t>ACT ASSESSMENT: CREATIVE</a:t>
            </a:r>
            <a:endParaRPr lang="en-GB" dirty="0"/>
          </a:p>
        </p:txBody>
      </p:sp>
      <p:sp>
        <p:nvSpPr>
          <p:cNvPr id="2" name="Speech Bubble: Rectangle with Corners Rounded 1">
            <a:extLst>
              <a:ext uri="{FF2B5EF4-FFF2-40B4-BE49-F238E27FC236}">
                <a16:creationId xmlns:a16="http://schemas.microsoft.com/office/drawing/2014/main" id="{53799240-98F7-ACB7-1959-5F3147A5B0EA}"/>
              </a:ext>
            </a:extLst>
          </p:cNvPr>
          <p:cNvSpPr/>
          <p:nvPr/>
        </p:nvSpPr>
        <p:spPr>
          <a:xfrm>
            <a:off x="4878589" y="1838495"/>
            <a:ext cx="3852024" cy="1970042"/>
          </a:xfrm>
          <a:prstGeom prst="wedgeRoundRectCallout">
            <a:avLst/>
          </a:prstGeom>
          <a:solidFill>
            <a:srgbClr val="AA1053"/>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0" i="0" kern="1200" dirty="0">
                <a:solidFill>
                  <a:schemeClr val="lt1"/>
                </a:solidFill>
                <a:latin typeface="Calibri"/>
                <a:ea typeface="Calibri"/>
                <a:cs typeface="Calibri"/>
              </a:rPr>
              <a:t> In a meta-analysis conducted by Zhang and Ma (2023), it was found that project-based (creative) learning significantly improves students’ academic achievement and enhances their thinking skills when compared to traditional teaching methods.</a:t>
            </a:r>
            <a:endParaRPr lang="en-GB" dirty="0"/>
          </a:p>
        </p:txBody>
      </p:sp>
      <p:sp>
        <p:nvSpPr>
          <p:cNvPr id="7" name="Speech Bubble: Rectangle with Corners Rounded 6">
            <a:extLst>
              <a:ext uri="{FF2B5EF4-FFF2-40B4-BE49-F238E27FC236}">
                <a16:creationId xmlns:a16="http://schemas.microsoft.com/office/drawing/2014/main" id="{5588F660-00CD-23CB-45F2-ADF29550207D}"/>
              </a:ext>
            </a:extLst>
          </p:cNvPr>
          <p:cNvSpPr/>
          <p:nvPr/>
        </p:nvSpPr>
        <p:spPr>
          <a:xfrm>
            <a:off x="3731958" y="4422037"/>
            <a:ext cx="3866539" cy="1505585"/>
          </a:xfrm>
          <a:prstGeom prst="wedgeRoundRectCallout">
            <a:avLst/>
          </a:prstGeom>
          <a:solidFill>
            <a:srgbClr val="FFFFA6"/>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GB" sz="1600" dirty="0">
              <a:solidFill>
                <a:srgbClr val="000000"/>
              </a:solidFill>
              <a:latin typeface="Calibri"/>
              <a:ea typeface="Calibri"/>
              <a:cs typeface="Calibri"/>
            </a:endParaRPr>
          </a:p>
          <a:p>
            <a:r>
              <a:rPr lang="en-GB" sz="1600" dirty="0">
                <a:solidFill>
                  <a:srgbClr val="000000"/>
                </a:solidFill>
                <a:latin typeface="Calibri"/>
                <a:ea typeface="Calibri"/>
                <a:cs typeface="Calibri"/>
              </a:rPr>
              <a:t>In a study by Aris Redo, Millan Gutiérrez and Vargas Cano (2021), it was found that high‑ability students scored significantly higher on measures of creativity, including fluency, flexibility and originality.</a:t>
            </a:r>
            <a:endParaRPr lang="en-US" dirty="0"/>
          </a:p>
          <a:p>
            <a:pPr algn="ctr"/>
            <a:endParaRPr lang="en-GB" dirty="0"/>
          </a:p>
        </p:txBody>
      </p:sp>
    </p:spTree>
    <p:extLst>
      <p:ext uri="{BB962C8B-B14F-4D97-AF65-F5344CB8AC3E}">
        <p14:creationId xmlns:p14="http://schemas.microsoft.com/office/powerpoint/2010/main" val="2783094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274EF-0C6C-F4BA-5202-9FB5EE194E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78804E-ADDD-E61E-E41F-7D05ADE9B51C}"/>
              </a:ext>
            </a:extLst>
          </p:cNvPr>
          <p:cNvSpPr>
            <a:spLocks noGrp="1"/>
          </p:cNvSpPr>
          <p:nvPr>
            <p:ph sz="half" idx="2"/>
          </p:nvPr>
        </p:nvSpPr>
        <p:spPr>
          <a:xfrm>
            <a:off x="245835" y="1847396"/>
            <a:ext cx="3153228" cy="4706938"/>
          </a:xfrm>
        </p:spPr>
        <p:txBody>
          <a:bodyPr vert="horz" lIns="91440" tIns="45720" rIns="91440" bIns="45720" rtlCol="0" anchor="t">
            <a:normAutofit fontScale="92500" lnSpcReduction="10000"/>
          </a:bodyPr>
          <a:lstStyle/>
          <a:p>
            <a:pPr marL="170815" indent="-170815"/>
            <a:r>
              <a:rPr lang="en-GB" sz="1600" dirty="0">
                <a:solidFill>
                  <a:srgbClr val="000000"/>
                </a:solidFill>
                <a:latin typeface="Calibri"/>
                <a:ea typeface="Calibri"/>
                <a:cs typeface="Calibri"/>
              </a:rPr>
              <a:t>Assessments do not have to consist solely of extended written work. Within our KS3 curriculum, we have been exploring a range of alternative assessment approaches.</a:t>
            </a:r>
            <a:endParaRPr lang="en-GB" sz="1800" dirty="0">
              <a:solidFill>
                <a:srgbClr val="000000"/>
              </a:solidFill>
              <a:latin typeface="Calibri"/>
              <a:ea typeface="Calibri"/>
              <a:cs typeface="Calibri"/>
            </a:endParaRPr>
          </a:p>
          <a:p>
            <a:pPr marL="170815" indent="-170815"/>
            <a:r>
              <a:rPr lang="en-GB" sz="1600" dirty="0">
                <a:solidFill>
                  <a:srgbClr val="000000"/>
                </a:solidFill>
                <a:latin typeface="Calibri"/>
                <a:ea typeface="Calibri"/>
                <a:cs typeface="Calibri"/>
              </a:rPr>
              <a:t>In this particular example, students were given case studies of peaceful protests to analyse from a religious perspective. They were then asked to create their own protest, allowing them to demonstrate their understanding through a creative, artistic medium rather than relying purely on written responses.</a:t>
            </a:r>
            <a:endParaRPr lang="en-GB" dirty="0"/>
          </a:p>
          <a:p>
            <a:pPr marL="170815" indent="-170815"/>
            <a:r>
              <a:rPr lang="en-GB" sz="1600" dirty="0">
                <a:solidFill>
                  <a:srgbClr val="000000"/>
                </a:solidFill>
                <a:latin typeface="Calibri"/>
                <a:ea typeface="Calibri"/>
                <a:cs typeface="Calibri"/>
              </a:rPr>
              <a:t>This approach enabled students to engage with the content in a more meaningful and varied way.</a:t>
            </a:r>
            <a:endParaRPr lang="en-GB" dirty="0"/>
          </a:p>
          <a:p>
            <a:pPr marL="170815" indent="-170815"/>
            <a:r>
              <a:rPr lang="en-GB" sz="1600" dirty="0">
                <a:solidFill>
                  <a:srgbClr val="000000"/>
                </a:solidFill>
                <a:latin typeface="Calibri"/>
                <a:ea typeface="Calibri"/>
                <a:cs typeface="Calibri"/>
              </a:rPr>
              <a:t>This formed the basis for a classroom debate, giving students the opportunity to develop their analytical and oracy skills.</a:t>
            </a:r>
            <a:endParaRPr lang="en-GB" sz="1600" dirty="0"/>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66AC88A0-DDE3-512E-B2A8-138843A60CFF}"/>
              </a:ext>
            </a:extLst>
          </p:cNvPr>
          <p:cNvSpPr>
            <a:spLocks noGrp="1"/>
          </p:cNvSpPr>
          <p:nvPr>
            <p:ph type="ctrTitle"/>
          </p:nvPr>
        </p:nvSpPr>
        <p:spPr>
          <a:xfrm>
            <a:off x="898869" y="350441"/>
            <a:ext cx="7886699" cy="912265"/>
          </a:xfrm>
        </p:spPr>
        <p:txBody>
          <a:bodyPr/>
          <a:lstStyle/>
          <a:p>
            <a:r>
              <a:rPr lang="en-GB" dirty="0">
                <a:cs typeface="Cardo"/>
              </a:rPr>
              <a:t>ACT ASSESSMENT: CREATIVE</a:t>
            </a:r>
            <a:endParaRPr lang="en-GB" dirty="0"/>
          </a:p>
        </p:txBody>
      </p:sp>
      <p:pic>
        <p:nvPicPr>
          <p:cNvPr id="5" name="Picture 4" descr="A collage of people holding signs&#10;&#10;AI-generated content may be incorrect.">
            <a:extLst>
              <a:ext uri="{FF2B5EF4-FFF2-40B4-BE49-F238E27FC236}">
                <a16:creationId xmlns:a16="http://schemas.microsoft.com/office/drawing/2014/main" id="{115ECC7B-FB3A-86E1-E71D-0E79B2754EBF}"/>
              </a:ext>
            </a:extLst>
          </p:cNvPr>
          <p:cNvPicPr>
            <a:picLocks noChangeAspect="1"/>
          </p:cNvPicPr>
          <p:nvPr/>
        </p:nvPicPr>
        <p:blipFill>
          <a:blip r:embed="rId2"/>
          <a:stretch>
            <a:fillRect/>
          </a:stretch>
        </p:blipFill>
        <p:spPr>
          <a:xfrm>
            <a:off x="3587524" y="1845808"/>
            <a:ext cx="4523468" cy="2629354"/>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CF9C97F6-8810-BFC9-6CC7-243532D97468}"/>
              </a:ext>
            </a:extLst>
          </p:cNvPr>
          <p:cNvPicPr>
            <a:picLocks noChangeAspect="1"/>
          </p:cNvPicPr>
          <p:nvPr/>
        </p:nvPicPr>
        <p:blipFill>
          <a:blip r:embed="rId3"/>
          <a:stretch>
            <a:fillRect/>
          </a:stretch>
        </p:blipFill>
        <p:spPr>
          <a:xfrm>
            <a:off x="5566909" y="3967615"/>
            <a:ext cx="3387725" cy="1890940"/>
          </a:xfrm>
          <a:prstGeom prst="rect">
            <a:avLst/>
          </a:prstGeom>
        </p:spPr>
      </p:pic>
    </p:spTree>
    <p:extLst>
      <p:ext uri="{BB962C8B-B14F-4D97-AF65-F5344CB8AC3E}">
        <p14:creationId xmlns:p14="http://schemas.microsoft.com/office/powerpoint/2010/main" val="16931455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0C652-8B61-B375-CC63-185E6B648E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9613D2-F44D-F534-7D7C-389BA06B9849}"/>
              </a:ext>
            </a:extLst>
          </p:cNvPr>
          <p:cNvSpPr>
            <a:spLocks noGrp="1"/>
          </p:cNvSpPr>
          <p:nvPr>
            <p:ph sz="half" idx="2"/>
          </p:nvPr>
        </p:nvSpPr>
        <p:spPr>
          <a:xfrm>
            <a:off x="245835" y="1847396"/>
            <a:ext cx="3153228" cy="4706938"/>
          </a:xfrm>
        </p:spPr>
        <p:txBody>
          <a:bodyPr vert="horz" lIns="91440" tIns="45720" rIns="91440" bIns="45720" rtlCol="0" anchor="t">
            <a:normAutofit/>
          </a:bodyPr>
          <a:lstStyle/>
          <a:p>
            <a:pPr marL="170815" indent="-170815"/>
            <a:r>
              <a:rPr lang="en-GB" sz="1600" dirty="0">
                <a:solidFill>
                  <a:srgbClr val="000000"/>
                </a:solidFill>
                <a:latin typeface="Calibri"/>
                <a:ea typeface="Calibri"/>
                <a:cs typeface="Calibri"/>
              </a:rPr>
              <a:t>From student voice, we found that our more reluctant learners accessed this type of assessment much better, and our HA students really enjoyed the opportunity to demonstrate their knowledge in a more creative way.</a:t>
            </a:r>
          </a:p>
          <a:p>
            <a:pPr marL="170815" indent="-170815"/>
            <a:endParaRPr lang="en-GB" sz="16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492EE7A2-0AF7-ED5E-CDD1-0AD21E2F923B}"/>
              </a:ext>
            </a:extLst>
          </p:cNvPr>
          <p:cNvSpPr>
            <a:spLocks noGrp="1"/>
          </p:cNvSpPr>
          <p:nvPr>
            <p:ph type="ctrTitle"/>
          </p:nvPr>
        </p:nvSpPr>
        <p:spPr>
          <a:xfrm>
            <a:off x="898869" y="350441"/>
            <a:ext cx="7886699" cy="912265"/>
          </a:xfrm>
        </p:spPr>
        <p:txBody>
          <a:bodyPr/>
          <a:lstStyle/>
          <a:p>
            <a:r>
              <a:rPr lang="en-GB" dirty="0">
                <a:cs typeface="Cardo"/>
              </a:rPr>
              <a:t>ACT ASSESSMENT: CREATIVE</a:t>
            </a:r>
            <a:endParaRPr lang="en-GB" dirty="0"/>
          </a:p>
        </p:txBody>
      </p:sp>
      <p:pic>
        <p:nvPicPr>
          <p:cNvPr id="5" name="Picture 4" descr="A collage of people holding signs&#10;&#10;AI-generated content may be incorrect.">
            <a:extLst>
              <a:ext uri="{FF2B5EF4-FFF2-40B4-BE49-F238E27FC236}">
                <a16:creationId xmlns:a16="http://schemas.microsoft.com/office/drawing/2014/main" id="{1F7A49A7-F53B-3BB2-F4D5-0A17B6C1BB3D}"/>
              </a:ext>
            </a:extLst>
          </p:cNvPr>
          <p:cNvPicPr>
            <a:picLocks noChangeAspect="1"/>
          </p:cNvPicPr>
          <p:nvPr/>
        </p:nvPicPr>
        <p:blipFill>
          <a:blip r:embed="rId2"/>
          <a:stretch>
            <a:fillRect/>
          </a:stretch>
        </p:blipFill>
        <p:spPr>
          <a:xfrm>
            <a:off x="314553" y="3594779"/>
            <a:ext cx="4523468" cy="2629354"/>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23062E83-72DD-B179-3A51-93D6284CC077}"/>
              </a:ext>
            </a:extLst>
          </p:cNvPr>
          <p:cNvPicPr>
            <a:picLocks noChangeAspect="1"/>
          </p:cNvPicPr>
          <p:nvPr/>
        </p:nvPicPr>
        <p:blipFill>
          <a:blip r:embed="rId3"/>
          <a:stretch>
            <a:fillRect/>
          </a:stretch>
        </p:blipFill>
        <p:spPr>
          <a:xfrm>
            <a:off x="3716337" y="1848529"/>
            <a:ext cx="5071382" cy="2827111"/>
          </a:xfrm>
          <a:prstGeom prst="rect">
            <a:avLst/>
          </a:prstGeom>
        </p:spPr>
      </p:pic>
    </p:spTree>
    <p:extLst>
      <p:ext uri="{BB962C8B-B14F-4D97-AF65-F5344CB8AC3E}">
        <p14:creationId xmlns:p14="http://schemas.microsoft.com/office/powerpoint/2010/main" val="8089998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20DBE-E8A8-3E58-1540-0C5BCE83197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244F2-B037-7BCD-47C2-CEA7E3434F13}"/>
              </a:ext>
            </a:extLst>
          </p:cNvPr>
          <p:cNvSpPr>
            <a:spLocks noGrp="1"/>
          </p:cNvSpPr>
          <p:nvPr>
            <p:ph sz="half" idx="2"/>
          </p:nvPr>
        </p:nvSpPr>
        <p:spPr>
          <a:xfrm>
            <a:off x="245835" y="1847396"/>
            <a:ext cx="3153228" cy="4706938"/>
          </a:xfrm>
        </p:spPr>
        <p:txBody>
          <a:bodyPr vert="horz" lIns="91440" tIns="45720" rIns="91440" bIns="45720" rtlCol="0" anchor="t">
            <a:normAutofit/>
          </a:bodyPr>
          <a:lstStyle/>
          <a:p>
            <a:pPr marL="170815" indent="-170815"/>
            <a:r>
              <a:rPr lang="en-GB" sz="1600" dirty="0">
                <a:solidFill>
                  <a:srgbClr val="000000"/>
                </a:solidFill>
                <a:latin typeface="Calibri"/>
                <a:ea typeface="Calibri"/>
                <a:cs typeface="Calibri"/>
              </a:rPr>
              <a:t>From student voice, we found that our more reluctant learners accessed this type of assessment much better, and our HA students really enjoyed the opportunity to demonstrate their knowledge in a more creative way.</a:t>
            </a:r>
          </a:p>
          <a:p>
            <a:pPr marL="170815" indent="-170815"/>
            <a:endParaRPr lang="en-GB" sz="16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9B5094D2-6932-4789-8F90-26B36FA36164}"/>
              </a:ext>
            </a:extLst>
          </p:cNvPr>
          <p:cNvSpPr>
            <a:spLocks noGrp="1"/>
          </p:cNvSpPr>
          <p:nvPr>
            <p:ph type="ctrTitle"/>
          </p:nvPr>
        </p:nvSpPr>
        <p:spPr>
          <a:xfrm>
            <a:off x="898869" y="350441"/>
            <a:ext cx="7886699" cy="912265"/>
          </a:xfrm>
        </p:spPr>
        <p:txBody>
          <a:bodyPr/>
          <a:lstStyle/>
          <a:p>
            <a:r>
              <a:rPr lang="en-GB" dirty="0">
                <a:cs typeface="Cardo"/>
              </a:rPr>
              <a:t>ACT ASSESSMENT: CREATIVE</a:t>
            </a:r>
            <a:endParaRPr lang="en-GB" dirty="0"/>
          </a:p>
        </p:txBody>
      </p:sp>
      <p:pic>
        <p:nvPicPr>
          <p:cNvPr id="5" name="Picture 4" descr="A collage of people holding signs&#10;&#10;AI-generated content may be incorrect.">
            <a:extLst>
              <a:ext uri="{FF2B5EF4-FFF2-40B4-BE49-F238E27FC236}">
                <a16:creationId xmlns:a16="http://schemas.microsoft.com/office/drawing/2014/main" id="{B0C4A03B-3F32-A1C5-F35E-2A1E432DA820}"/>
              </a:ext>
            </a:extLst>
          </p:cNvPr>
          <p:cNvPicPr>
            <a:picLocks noChangeAspect="1"/>
          </p:cNvPicPr>
          <p:nvPr/>
        </p:nvPicPr>
        <p:blipFill>
          <a:blip r:embed="rId2"/>
          <a:stretch>
            <a:fillRect/>
          </a:stretch>
        </p:blipFill>
        <p:spPr>
          <a:xfrm>
            <a:off x="314553" y="3594779"/>
            <a:ext cx="4523468" cy="2629354"/>
          </a:xfrm>
          <a:prstGeom prst="rect">
            <a:avLst/>
          </a:prstGeom>
        </p:spPr>
      </p:pic>
      <p:pic>
        <p:nvPicPr>
          <p:cNvPr id="6" name="Picture 5" descr="A screenshot of a computer&#10;&#10;AI-generated content may be incorrect.">
            <a:extLst>
              <a:ext uri="{FF2B5EF4-FFF2-40B4-BE49-F238E27FC236}">
                <a16:creationId xmlns:a16="http://schemas.microsoft.com/office/drawing/2014/main" id="{8BDF658F-49E6-2147-C262-044DB372A1D0}"/>
              </a:ext>
            </a:extLst>
          </p:cNvPr>
          <p:cNvPicPr>
            <a:picLocks noChangeAspect="1"/>
          </p:cNvPicPr>
          <p:nvPr/>
        </p:nvPicPr>
        <p:blipFill>
          <a:blip r:embed="rId3"/>
          <a:stretch>
            <a:fillRect/>
          </a:stretch>
        </p:blipFill>
        <p:spPr>
          <a:xfrm>
            <a:off x="3716337" y="1848529"/>
            <a:ext cx="5071382" cy="2827111"/>
          </a:xfrm>
          <a:prstGeom prst="rect">
            <a:avLst/>
          </a:prstGeom>
        </p:spPr>
      </p:pic>
    </p:spTree>
    <p:extLst>
      <p:ext uri="{BB962C8B-B14F-4D97-AF65-F5344CB8AC3E}">
        <p14:creationId xmlns:p14="http://schemas.microsoft.com/office/powerpoint/2010/main" val="214581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15A6E-4BDB-26B5-9ACE-F70EF6FDAFA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1CF392-A921-DDBA-0F4A-0FD73B74A2BA}"/>
              </a:ext>
            </a:extLst>
          </p:cNvPr>
          <p:cNvSpPr>
            <a:spLocks noGrp="1"/>
          </p:cNvSpPr>
          <p:nvPr>
            <p:ph sz="half" idx="2"/>
          </p:nvPr>
        </p:nvSpPr>
        <p:spPr>
          <a:xfrm>
            <a:off x="245835" y="1847396"/>
            <a:ext cx="3153228" cy="4706938"/>
          </a:xfrm>
        </p:spPr>
        <p:txBody>
          <a:bodyPr vert="horz" lIns="91440" tIns="45720" rIns="91440" bIns="45720" rtlCol="0" anchor="t">
            <a:normAutofit lnSpcReduction="10000"/>
          </a:bodyPr>
          <a:lstStyle/>
          <a:p>
            <a:pPr marL="170815" indent="-170815"/>
            <a:r>
              <a:rPr lang="en-GB" sz="1800" dirty="0">
                <a:solidFill>
                  <a:srgbClr val="000000"/>
                </a:solidFill>
                <a:latin typeface="Calibri"/>
                <a:ea typeface="Calibri"/>
                <a:cs typeface="Calibri"/>
              </a:rPr>
              <a:t>Another example comes from Year 7, where our aim was for students to confidently articulate Catholic beliefs about stewardship.</a:t>
            </a:r>
            <a:endParaRPr lang="en-GB" sz="1600" dirty="0">
              <a:solidFill>
                <a:srgbClr val="000000"/>
              </a:solidFill>
              <a:latin typeface="Calibri"/>
              <a:ea typeface="Calibri"/>
              <a:cs typeface="Calibri"/>
            </a:endParaRPr>
          </a:p>
          <a:p>
            <a:pPr marL="170815" indent="-170815"/>
            <a:r>
              <a:rPr lang="en-GB" sz="1800" dirty="0">
                <a:solidFill>
                  <a:srgbClr val="000000"/>
                </a:solidFill>
                <a:latin typeface="Calibri"/>
                <a:ea typeface="Calibri"/>
                <a:cs typeface="Calibri"/>
              </a:rPr>
              <a:t>To support this, we provided examples of global warming and climate change posters before setting students the task of designing their own environmentally friendly theme park.</a:t>
            </a:r>
            <a:endParaRPr lang="en-GB" dirty="0"/>
          </a:p>
          <a:p>
            <a:pPr marL="170815" indent="-170815"/>
            <a:r>
              <a:rPr lang="en-GB" sz="1800" dirty="0">
                <a:solidFill>
                  <a:srgbClr val="000000"/>
                </a:solidFill>
                <a:latin typeface="Calibri"/>
                <a:ea typeface="Calibri"/>
                <a:cs typeface="Calibri"/>
              </a:rPr>
              <a:t>Students engaged far more positively with this approach to assessment, compared to simply writing paragraphs to demonstrate their understanding.</a:t>
            </a:r>
            <a:endParaRPr lang="en-GB" dirty="0"/>
          </a:p>
          <a:p>
            <a:pPr marL="170815" indent="-170815"/>
            <a:endParaRPr lang="en-GB" sz="16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1C00198D-5492-7973-95DD-2D08D3F627DF}"/>
              </a:ext>
            </a:extLst>
          </p:cNvPr>
          <p:cNvSpPr>
            <a:spLocks noGrp="1"/>
          </p:cNvSpPr>
          <p:nvPr>
            <p:ph type="ctrTitle"/>
          </p:nvPr>
        </p:nvSpPr>
        <p:spPr>
          <a:xfrm>
            <a:off x="898869" y="350441"/>
            <a:ext cx="7886699" cy="912265"/>
          </a:xfrm>
        </p:spPr>
        <p:txBody>
          <a:bodyPr/>
          <a:lstStyle/>
          <a:p>
            <a:r>
              <a:rPr lang="en-GB" dirty="0">
                <a:cs typeface="Cardo"/>
              </a:rPr>
              <a:t>ACT ASSESSMENT: CREATIVE</a:t>
            </a:r>
            <a:endParaRPr lang="en-GB" dirty="0"/>
          </a:p>
        </p:txBody>
      </p:sp>
      <p:pic>
        <p:nvPicPr>
          <p:cNvPr id="2" name="Picture 1" descr="A screenshot of a computer screen&#10;&#10;AI-generated content may be incorrect.">
            <a:extLst>
              <a:ext uri="{FF2B5EF4-FFF2-40B4-BE49-F238E27FC236}">
                <a16:creationId xmlns:a16="http://schemas.microsoft.com/office/drawing/2014/main" id="{DF05E1DB-67C5-EE32-0C81-5DB24652F2C3}"/>
              </a:ext>
            </a:extLst>
          </p:cNvPr>
          <p:cNvPicPr>
            <a:picLocks noChangeAspect="1"/>
          </p:cNvPicPr>
          <p:nvPr/>
        </p:nvPicPr>
        <p:blipFill>
          <a:blip r:embed="rId2"/>
          <a:stretch>
            <a:fillRect/>
          </a:stretch>
        </p:blipFill>
        <p:spPr>
          <a:xfrm>
            <a:off x="3810455" y="1174522"/>
            <a:ext cx="5158923" cy="2897868"/>
          </a:xfrm>
          <a:prstGeom prst="rect">
            <a:avLst/>
          </a:prstGeom>
        </p:spPr>
      </p:pic>
      <p:pic>
        <p:nvPicPr>
          <p:cNvPr id="7" name="Picture 6">
            <a:extLst>
              <a:ext uri="{FF2B5EF4-FFF2-40B4-BE49-F238E27FC236}">
                <a16:creationId xmlns:a16="http://schemas.microsoft.com/office/drawing/2014/main" id="{A9AF2E1F-D0B6-16A0-95D8-808FE242615B}"/>
              </a:ext>
            </a:extLst>
          </p:cNvPr>
          <p:cNvPicPr>
            <a:picLocks noChangeAspect="1"/>
          </p:cNvPicPr>
          <p:nvPr/>
        </p:nvPicPr>
        <p:blipFill>
          <a:blip r:embed="rId3"/>
          <a:stretch>
            <a:fillRect/>
          </a:stretch>
        </p:blipFill>
        <p:spPr>
          <a:xfrm>
            <a:off x="3394075" y="3431493"/>
            <a:ext cx="3981450" cy="2251983"/>
          </a:xfrm>
          <a:prstGeom prst="rect">
            <a:avLst/>
          </a:prstGeom>
        </p:spPr>
      </p:pic>
    </p:spTree>
    <p:extLst>
      <p:ext uri="{BB962C8B-B14F-4D97-AF65-F5344CB8AC3E}">
        <p14:creationId xmlns:p14="http://schemas.microsoft.com/office/powerpoint/2010/main" val="40452046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DA4DB-1854-FBF3-2ECE-FF3A4DA0B69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93D452-6B7E-5B9E-1E0C-942E025D92B3}"/>
              </a:ext>
            </a:extLst>
          </p:cNvPr>
          <p:cNvSpPr>
            <a:spLocks noGrp="1"/>
          </p:cNvSpPr>
          <p:nvPr>
            <p:ph sz="half" idx="2"/>
          </p:nvPr>
        </p:nvSpPr>
        <p:spPr>
          <a:xfrm>
            <a:off x="42635" y="1847396"/>
            <a:ext cx="3153228" cy="4706938"/>
          </a:xfrm>
        </p:spPr>
        <p:txBody>
          <a:bodyPr vert="horz" lIns="91440" tIns="45720" rIns="91440" bIns="45720" rtlCol="0" anchor="t">
            <a:normAutofit/>
          </a:bodyPr>
          <a:lstStyle/>
          <a:p>
            <a:pPr marL="170815" indent="-170815"/>
            <a:r>
              <a:rPr lang="en-GB" sz="1800" dirty="0">
                <a:solidFill>
                  <a:srgbClr val="000000"/>
                </a:solidFill>
                <a:latin typeface="Calibri"/>
                <a:ea typeface="Calibri"/>
                <a:cs typeface="Calibri"/>
              </a:rPr>
              <a:t>Another example comes from Year 12, students were given a case study to analyse to help prepare them for an upcoming mock.</a:t>
            </a:r>
          </a:p>
          <a:p>
            <a:pPr marL="170815" indent="-170815"/>
            <a:r>
              <a:rPr lang="en-GB" sz="1800" dirty="0">
                <a:solidFill>
                  <a:srgbClr val="000000"/>
                </a:solidFill>
                <a:latin typeface="Calibri"/>
                <a:ea typeface="Calibri"/>
                <a:cs typeface="Calibri"/>
              </a:rPr>
              <a:t>This task enabled students to consolidate their A01 knowledge of this particular unit, which then aided them to access a summative assessment. </a:t>
            </a:r>
            <a:endParaRPr lang="en-GB" dirty="0"/>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5216C68A-6414-E39C-F0DE-54B495B541CF}"/>
              </a:ext>
            </a:extLst>
          </p:cNvPr>
          <p:cNvSpPr>
            <a:spLocks noGrp="1"/>
          </p:cNvSpPr>
          <p:nvPr>
            <p:ph type="ctrTitle"/>
          </p:nvPr>
        </p:nvSpPr>
        <p:spPr>
          <a:xfrm>
            <a:off x="898869" y="350441"/>
            <a:ext cx="7886699" cy="912265"/>
          </a:xfrm>
        </p:spPr>
        <p:txBody>
          <a:bodyPr/>
          <a:lstStyle/>
          <a:p>
            <a:r>
              <a:rPr lang="en-GB" dirty="0">
                <a:cs typeface="Cardo"/>
              </a:rPr>
              <a:t>ACT ASSESSMENT: CREATIVE</a:t>
            </a:r>
            <a:endParaRPr lang="en-GB" dirty="0"/>
          </a:p>
        </p:txBody>
      </p:sp>
      <p:pic>
        <p:nvPicPr>
          <p:cNvPr id="5" name="Picture 4" descr="A close-up of a test&#10;&#10;AI-generated content may be incorrect.">
            <a:extLst>
              <a:ext uri="{FF2B5EF4-FFF2-40B4-BE49-F238E27FC236}">
                <a16:creationId xmlns:a16="http://schemas.microsoft.com/office/drawing/2014/main" id="{46C5C8F2-31D7-1299-C1EE-76B92AD39BD1}"/>
              </a:ext>
            </a:extLst>
          </p:cNvPr>
          <p:cNvPicPr>
            <a:picLocks noChangeAspect="1"/>
          </p:cNvPicPr>
          <p:nvPr/>
        </p:nvPicPr>
        <p:blipFill>
          <a:blip r:embed="rId2"/>
          <a:stretch>
            <a:fillRect/>
          </a:stretch>
        </p:blipFill>
        <p:spPr>
          <a:xfrm>
            <a:off x="3193142" y="1848637"/>
            <a:ext cx="5812972" cy="3371181"/>
          </a:xfrm>
          <a:prstGeom prst="rect">
            <a:avLst/>
          </a:prstGeom>
        </p:spPr>
      </p:pic>
    </p:spTree>
    <p:extLst>
      <p:ext uri="{BB962C8B-B14F-4D97-AF65-F5344CB8AC3E}">
        <p14:creationId xmlns:p14="http://schemas.microsoft.com/office/powerpoint/2010/main" val="951203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52238-32A2-94D6-DE40-660356AF1E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620C0C-DBA1-6817-295B-93DED69DC3A7}"/>
              </a:ext>
            </a:extLst>
          </p:cNvPr>
          <p:cNvSpPr>
            <a:spLocks noGrp="1"/>
          </p:cNvSpPr>
          <p:nvPr>
            <p:ph sz="half" idx="2"/>
          </p:nvPr>
        </p:nvSpPr>
        <p:spPr>
          <a:xfrm>
            <a:off x="608692" y="1919968"/>
            <a:ext cx="7935685" cy="3937681"/>
          </a:xfrm>
        </p:spPr>
        <p:txBody>
          <a:bodyPr vert="horz" lIns="91440" tIns="45720" rIns="91440" bIns="45720" rtlCol="0" anchor="t">
            <a:normAutofit/>
          </a:bodyPr>
          <a:lstStyle/>
          <a:p>
            <a:pPr marL="170815" indent="-170815" algn="ctr"/>
            <a:r>
              <a:rPr lang="en-GB" sz="2400" b="1" u="sng" dirty="0">
                <a:solidFill>
                  <a:srgbClr val="000000"/>
                </a:solidFill>
                <a:latin typeface="Calibri"/>
                <a:ea typeface="Calibri"/>
                <a:cs typeface="Calibri"/>
              </a:rPr>
              <a:t>Redesign the assessment</a:t>
            </a:r>
            <a:endParaRPr lang="en-US" dirty="0"/>
          </a:p>
          <a:p>
            <a:pPr marL="170815" indent="-170815"/>
            <a:r>
              <a:rPr lang="en-GB" sz="1800" b="1" dirty="0">
                <a:solidFill>
                  <a:srgbClr val="000000"/>
                </a:solidFill>
                <a:latin typeface="Calibri"/>
                <a:ea typeface="Calibri"/>
                <a:cs typeface="Calibri"/>
              </a:rPr>
              <a:t>We are going to start with a traditional assessment task:</a:t>
            </a:r>
            <a:br>
              <a:rPr lang="en-GB" sz="1800" b="1" dirty="0">
                <a:solidFill>
                  <a:srgbClr val="000000"/>
                </a:solidFill>
                <a:latin typeface="Calibri"/>
                <a:ea typeface="Calibri"/>
                <a:cs typeface="Calibri"/>
              </a:rPr>
            </a:br>
            <a:r>
              <a:rPr lang="en-GB" sz="1800" b="1" dirty="0">
                <a:solidFill>
                  <a:srgbClr val="000000"/>
                </a:solidFill>
                <a:latin typeface="Calibri"/>
                <a:ea typeface="Calibri"/>
                <a:cs typeface="Calibri"/>
              </a:rPr>
              <a:t> “Write an essay explaining the causes of World War One.”</a:t>
            </a:r>
            <a:endParaRPr lang="en-GB" dirty="0"/>
          </a:p>
          <a:p>
            <a:pPr marL="170815" indent="-170815"/>
            <a:r>
              <a:rPr lang="en-GB" sz="1800" b="1" dirty="0">
                <a:solidFill>
                  <a:srgbClr val="000000"/>
                </a:solidFill>
                <a:latin typeface="Calibri"/>
                <a:ea typeface="Calibri"/>
                <a:cs typeface="Calibri"/>
              </a:rPr>
              <a:t>In your pairs or groups, redesign this task to incorporate more creative approaches to assessing student progress and understanding.</a:t>
            </a:r>
            <a:endParaRPr lang="en-GB" b="1" dirty="0"/>
          </a:p>
          <a:p>
            <a:pPr marL="170815" indent="-170815"/>
            <a:r>
              <a:rPr lang="en-GB" sz="1800" b="1" dirty="0">
                <a:solidFill>
                  <a:srgbClr val="000000"/>
                </a:solidFill>
                <a:latin typeface="Calibri"/>
                <a:ea typeface="Calibri"/>
                <a:cs typeface="Calibri"/>
              </a:rPr>
              <a:t>As you do this, consider:</a:t>
            </a:r>
            <a:endParaRPr lang="en-GB" dirty="0"/>
          </a:p>
          <a:p>
            <a:pPr marL="170815" indent="-170815"/>
            <a:r>
              <a:rPr lang="en-GB" sz="1800" dirty="0">
                <a:solidFill>
                  <a:srgbClr val="000000"/>
                </a:solidFill>
                <a:latin typeface="Arial"/>
                <a:ea typeface="Calibri"/>
                <a:cs typeface="Arial"/>
              </a:rPr>
              <a:t>•</a:t>
            </a:r>
            <a:r>
              <a:rPr lang="en-GB" sz="1800" dirty="0">
                <a:solidFill>
                  <a:srgbClr val="000000"/>
                </a:solidFill>
                <a:latin typeface="Calibri"/>
                <a:ea typeface="Calibri"/>
                <a:cs typeface="Calibri"/>
              </a:rPr>
              <a:t>What skills are now being assessed?</a:t>
            </a:r>
            <a:endParaRPr lang="en-GB" dirty="0"/>
          </a:p>
          <a:p>
            <a:pPr marL="170815" indent="-170815"/>
            <a:r>
              <a:rPr lang="en-GB" sz="1800" dirty="0">
                <a:solidFill>
                  <a:srgbClr val="000000"/>
                </a:solidFill>
                <a:latin typeface="Arial"/>
                <a:ea typeface="Calibri"/>
                <a:cs typeface="Arial"/>
              </a:rPr>
              <a:t>•</a:t>
            </a:r>
            <a:r>
              <a:rPr lang="en-GB" sz="1800" dirty="0">
                <a:solidFill>
                  <a:srgbClr val="000000"/>
                </a:solidFill>
                <a:latin typeface="Calibri"/>
                <a:ea typeface="Calibri"/>
                <a:cs typeface="Calibri"/>
              </a:rPr>
              <a:t>What evidence of understanding will students provide?</a:t>
            </a:r>
            <a:endParaRPr lang="en-GB" dirty="0"/>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B956FB36-9FEE-B1DB-72D4-8B9FA6D1E3C4}"/>
              </a:ext>
            </a:extLst>
          </p:cNvPr>
          <p:cNvSpPr>
            <a:spLocks noGrp="1"/>
          </p:cNvSpPr>
          <p:nvPr>
            <p:ph type="ctrTitle"/>
          </p:nvPr>
        </p:nvSpPr>
        <p:spPr>
          <a:xfrm>
            <a:off x="898869" y="350441"/>
            <a:ext cx="7886699" cy="912265"/>
          </a:xfrm>
        </p:spPr>
        <p:txBody>
          <a:bodyPr/>
          <a:lstStyle/>
          <a:p>
            <a:r>
              <a:rPr lang="en-GB" dirty="0">
                <a:cs typeface="Cardo"/>
              </a:rPr>
              <a:t>ACT ASSESSMENT: CREATIVE</a:t>
            </a:r>
            <a:endParaRPr lang="en-GB" dirty="0"/>
          </a:p>
        </p:txBody>
      </p:sp>
    </p:spTree>
    <p:extLst>
      <p:ext uri="{BB962C8B-B14F-4D97-AF65-F5344CB8AC3E}">
        <p14:creationId xmlns:p14="http://schemas.microsoft.com/office/powerpoint/2010/main" val="1916900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495EF-E15B-462F-3254-B4251C8A7DE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4F1F7E6-0D32-6731-090B-FB1FB0C33F80}"/>
              </a:ext>
            </a:extLst>
          </p:cNvPr>
          <p:cNvSpPr>
            <a:spLocks noGrp="1"/>
          </p:cNvSpPr>
          <p:nvPr>
            <p:ph sz="half" idx="2"/>
          </p:nvPr>
        </p:nvSpPr>
        <p:spPr>
          <a:xfrm>
            <a:off x="608692" y="1919968"/>
            <a:ext cx="7935685" cy="3937681"/>
          </a:xfrm>
        </p:spPr>
        <p:txBody>
          <a:bodyPr vert="horz" lIns="91440" tIns="45720" rIns="91440" bIns="45720" rtlCol="0" anchor="t">
            <a:normAutofit/>
          </a:bodyPr>
          <a:lstStyle/>
          <a:p>
            <a:pPr marL="170815" indent="-170815" algn="ctr"/>
            <a:r>
              <a:rPr lang="en-GB" sz="2400" b="1" u="sng" dirty="0">
                <a:solidFill>
                  <a:srgbClr val="000000"/>
                </a:solidFill>
                <a:latin typeface="Calibri"/>
                <a:ea typeface="Calibri"/>
                <a:cs typeface="Calibri"/>
              </a:rPr>
              <a:t>Redesign the assessment</a:t>
            </a:r>
            <a:endParaRPr lang="en-US" dirty="0"/>
          </a:p>
          <a:p>
            <a:pPr marL="170815" indent="-170815"/>
            <a:r>
              <a:rPr lang="en-GB" sz="1800" b="1" dirty="0">
                <a:solidFill>
                  <a:srgbClr val="000000"/>
                </a:solidFill>
                <a:latin typeface="Calibri"/>
                <a:ea typeface="Calibri"/>
                <a:cs typeface="Calibri"/>
              </a:rPr>
              <a:t>We are going to start with a traditional assessment task:</a:t>
            </a:r>
            <a:br>
              <a:rPr lang="en-GB" sz="1800" b="1" dirty="0">
                <a:solidFill>
                  <a:srgbClr val="000000"/>
                </a:solidFill>
                <a:latin typeface="Calibri"/>
                <a:ea typeface="Calibri"/>
                <a:cs typeface="Calibri"/>
              </a:rPr>
            </a:br>
            <a:r>
              <a:rPr lang="en-GB" sz="1800" b="1" dirty="0">
                <a:solidFill>
                  <a:srgbClr val="000000"/>
                </a:solidFill>
                <a:latin typeface="Calibri"/>
                <a:ea typeface="Calibri"/>
                <a:cs typeface="Calibri"/>
              </a:rPr>
              <a:t> “Write an essay explaining the causes of World War One.”</a:t>
            </a:r>
            <a:endParaRPr lang="en-GB" dirty="0"/>
          </a:p>
          <a:p>
            <a:pPr marL="170815" indent="-170815"/>
            <a:r>
              <a:rPr lang="en-GB" sz="1800" b="1" u="sng" dirty="0">
                <a:solidFill>
                  <a:srgbClr val="000000"/>
                </a:solidFill>
                <a:latin typeface="Calibri"/>
                <a:ea typeface="Calibri"/>
                <a:cs typeface="Calibri"/>
              </a:rPr>
              <a:t>What could you have done? </a:t>
            </a:r>
            <a:endParaRPr lang="en-GB" dirty="0"/>
          </a:p>
          <a:p>
            <a:pPr marL="170815" indent="-170815"/>
            <a:r>
              <a:rPr lang="en-GB" sz="1800" dirty="0">
                <a:solidFill>
                  <a:srgbClr val="000000"/>
                </a:solidFill>
                <a:latin typeface="Lato Light"/>
                <a:ea typeface="Lato Light"/>
                <a:cs typeface="Lato Light"/>
              </a:rPr>
              <a:t>-</a:t>
            </a:r>
            <a:r>
              <a:rPr lang="en-GB" sz="1800" b="1" dirty="0">
                <a:solidFill>
                  <a:srgbClr val="000000"/>
                </a:solidFill>
                <a:latin typeface="Calibri"/>
                <a:ea typeface="Calibri"/>
                <a:cs typeface="Calibri"/>
              </a:rPr>
              <a:t>Newspaper article</a:t>
            </a:r>
            <a:endParaRPr lang="en-GB" dirty="0"/>
          </a:p>
          <a:p>
            <a:pPr marL="170815" indent="-170815"/>
            <a:r>
              <a:rPr lang="en-GB" sz="1800" dirty="0">
                <a:solidFill>
                  <a:srgbClr val="000000"/>
                </a:solidFill>
                <a:latin typeface="Lato Light"/>
                <a:ea typeface="Lato Light"/>
                <a:cs typeface="Lato Light"/>
              </a:rPr>
              <a:t>-</a:t>
            </a:r>
            <a:r>
              <a:rPr lang="en-GB" sz="1800" b="1" dirty="0">
                <a:solidFill>
                  <a:srgbClr val="000000"/>
                </a:solidFill>
                <a:latin typeface="Calibri"/>
                <a:ea typeface="Calibri"/>
                <a:cs typeface="Calibri"/>
              </a:rPr>
              <a:t>Debate</a:t>
            </a:r>
            <a:endParaRPr lang="en-GB" dirty="0"/>
          </a:p>
          <a:p>
            <a:pPr marL="170815" indent="-170815"/>
            <a:r>
              <a:rPr lang="en-GB" sz="1800" dirty="0">
                <a:solidFill>
                  <a:srgbClr val="000000"/>
                </a:solidFill>
                <a:latin typeface="Lato Light"/>
                <a:ea typeface="Lato Light"/>
                <a:cs typeface="Lato Light"/>
              </a:rPr>
              <a:t>-</a:t>
            </a:r>
            <a:r>
              <a:rPr lang="en-GB" sz="1800" b="1" dirty="0">
                <a:solidFill>
                  <a:srgbClr val="000000"/>
                </a:solidFill>
                <a:latin typeface="Calibri"/>
                <a:ea typeface="Calibri"/>
                <a:cs typeface="Calibri"/>
              </a:rPr>
              <a:t>Court Room</a:t>
            </a:r>
            <a:endParaRPr lang="en-GB" dirty="0"/>
          </a:p>
          <a:p>
            <a:pPr marL="170815" indent="-170815"/>
            <a:r>
              <a:rPr lang="en-GB" sz="1800" dirty="0">
                <a:solidFill>
                  <a:srgbClr val="000000"/>
                </a:solidFill>
                <a:latin typeface="Lato Light"/>
                <a:ea typeface="Lato Light"/>
                <a:cs typeface="Lato Light"/>
              </a:rPr>
              <a:t>-</a:t>
            </a:r>
            <a:r>
              <a:rPr lang="en-GB" sz="1800" b="1" dirty="0">
                <a:solidFill>
                  <a:srgbClr val="000000"/>
                </a:solidFill>
                <a:latin typeface="Calibri"/>
                <a:ea typeface="Calibri"/>
                <a:cs typeface="Calibri"/>
              </a:rPr>
              <a:t>Domino Effect Display</a:t>
            </a:r>
            <a:endParaRPr lang="en-GB" dirty="0"/>
          </a:p>
          <a:p>
            <a:pPr marL="170815" indent="-170815"/>
            <a:r>
              <a:rPr lang="en-GB" sz="1800" dirty="0">
                <a:solidFill>
                  <a:srgbClr val="000000"/>
                </a:solidFill>
                <a:latin typeface="Lato Light"/>
                <a:ea typeface="Lato Light"/>
                <a:cs typeface="Lato Light"/>
              </a:rPr>
              <a:t>-</a:t>
            </a:r>
            <a:r>
              <a:rPr lang="en-GB" sz="1800" b="1" dirty="0">
                <a:solidFill>
                  <a:srgbClr val="000000"/>
                </a:solidFill>
                <a:latin typeface="Calibri"/>
                <a:ea typeface="Calibri"/>
                <a:cs typeface="Calibri"/>
              </a:rPr>
              <a:t>Museum Exhibit</a:t>
            </a:r>
            <a:endParaRPr lang="en-GB" dirty="0"/>
          </a:p>
          <a:p>
            <a:pPr marL="170815" indent="-170815"/>
            <a:r>
              <a:rPr lang="en-GB" sz="1800" dirty="0">
                <a:solidFill>
                  <a:srgbClr val="000000"/>
                </a:solidFill>
                <a:latin typeface="Lato Light"/>
                <a:ea typeface="Lato Light"/>
                <a:cs typeface="Lato Light"/>
              </a:rPr>
              <a:t>-</a:t>
            </a:r>
            <a:r>
              <a:rPr lang="en-GB" sz="1800" b="1" dirty="0">
                <a:solidFill>
                  <a:srgbClr val="000000"/>
                </a:solidFill>
                <a:latin typeface="Calibri"/>
                <a:ea typeface="Calibri"/>
                <a:cs typeface="Calibri"/>
              </a:rPr>
              <a:t>Social Media Profiles</a:t>
            </a:r>
            <a:endParaRPr lang="en-GB" dirty="0"/>
          </a:p>
          <a:p>
            <a:pPr marL="170815" indent="-170815" algn="ctr"/>
            <a:endParaRPr lang="en-GB" sz="2400" b="1" u="sng"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FA46FEDB-CB45-A96E-9EA1-6E6C755B0B4C}"/>
              </a:ext>
            </a:extLst>
          </p:cNvPr>
          <p:cNvSpPr>
            <a:spLocks noGrp="1"/>
          </p:cNvSpPr>
          <p:nvPr>
            <p:ph type="ctrTitle"/>
          </p:nvPr>
        </p:nvSpPr>
        <p:spPr>
          <a:xfrm>
            <a:off x="898869" y="350441"/>
            <a:ext cx="7886699" cy="912265"/>
          </a:xfrm>
        </p:spPr>
        <p:txBody>
          <a:bodyPr/>
          <a:lstStyle/>
          <a:p>
            <a:r>
              <a:rPr lang="en-GB" dirty="0">
                <a:cs typeface="Cardo"/>
              </a:rPr>
              <a:t>ACT ASSESSMENT: CREATIVE</a:t>
            </a:r>
            <a:endParaRPr lang="en-GB" dirty="0"/>
          </a:p>
        </p:txBody>
      </p:sp>
    </p:spTree>
    <p:extLst>
      <p:ext uri="{BB962C8B-B14F-4D97-AF65-F5344CB8AC3E}">
        <p14:creationId xmlns:p14="http://schemas.microsoft.com/office/powerpoint/2010/main" val="4250131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02325-9E5C-C775-B9D2-3E14A03D58B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D4C173-1F68-C5FF-F0FA-E3CA44A97846}"/>
              </a:ext>
            </a:extLst>
          </p:cNvPr>
          <p:cNvSpPr>
            <a:spLocks noGrp="1"/>
          </p:cNvSpPr>
          <p:nvPr>
            <p:ph sz="half" idx="2"/>
          </p:nvPr>
        </p:nvSpPr>
        <p:spPr>
          <a:xfrm>
            <a:off x="608692" y="1919968"/>
            <a:ext cx="7935685" cy="3937681"/>
          </a:xfrm>
        </p:spPr>
        <p:txBody>
          <a:bodyPr vert="horz" lIns="91440" tIns="45720" rIns="91440" bIns="45720" rtlCol="0" anchor="t">
            <a:normAutofit/>
          </a:bodyPr>
          <a:lstStyle/>
          <a:p>
            <a:pPr marL="0" indent="0">
              <a:buNone/>
            </a:pPr>
            <a:r>
              <a:rPr lang="en-GB" sz="1800" dirty="0">
                <a:solidFill>
                  <a:schemeClr val="tx1"/>
                </a:solidFill>
                <a:latin typeface="Lato Light"/>
                <a:ea typeface="Lato Light"/>
                <a:cs typeface="Lato Light"/>
              </a:rPr>
              <a:t>•</a:t>
            </a:r>
            <a:r>
              <a:rPr lang="en-GB" sz="1800" dirty="0">
                <a:solidFill>
                  <a:schemeClr val="tx1"/>
                </a:solidFill>
                <a:latin typeface="Calibri"/>
                <a:ea typeface="Calibri"/>
                <a:cs typeface="Calibri"/>
              </a:rPr>
              <a:t>The amount of time spent marking is a reliable indicator of the impact it will have on student learning. </a:t>
            </a:r>
            <a:endParaRPr lang="en-GB" sz="2400" b="1" u="sng" dirty="0">
              <a:solidFill>
                <a:schemeClr val="tx1"/>
              </a:solidFill>
              <a:latin typeface="Calibri"/>
              <a:ea typeface="Calibri"/>
              <a:cs typeface="Calibri"/>
            </a:endParaRPr>
          </a:p>
          <a:p>
            <a:pPr marL="0" indent="0">
              <a:buNone/>
            </a:pPr>
            <a:r>
              <a:rPr lang="en-GB" sz="1800" dirty="0">
                <a:solidFill>
                  <a:schemeClr val="tx1"/>
                </a:solidFill>
                <a:latin typeface="Lato Light"/>
                <a:ea typeface="Lato Light"/>
                <a:cs typeface="Lato Light"/>
              </a:rPr>
              <a:t>•</a:t>
            </a:r>
            <a:r>
              <a:rPr lang="en-GB" sz="1800" dirty="0">
                <a:solidFill>
                  <a:schemeClr val="tx1"/>
                </a:solidFill>
                <a:latin typeface="Calibri"/>
                <a:ea typeface="Calibri"/>
                <a:cs typeface="Calibri"/>
              </a:rPr>
              <a:t>If students do not act on feedback, the time spent providing it may have little value. </a:t>
            </a:r>
            <a:endParaRPr lang="en-GB" dirty="0">
              <a:solidFill>
                <a:schemeClr val="tx1"/>
              </a:solidFill>
              <a:ea typeface="Lato Light" panose="020F0302020204030203" pitchFamily="34" charset="0"/>
              <a:cs typeface="Lato Light" panose="020F0302020204030203" pitchFamily="34" charset="0"/>
            </a:endParaRPr>
          </a:p>
          <a:p>
            <a:pPr marL="0" indent="0">
              <a:buNone/>
            </a:pPr>
            <a:r>
              <a:rPr lang="en-GB" sz="1800" dirty="0">
                <a:solidFill>
                  <a:schemeClr val="tx1"/>
                </a:solidFill>
                <a:latin typeface="Lato Light"/>
                <a:ea typeface="Lato Light"/>
                <a:cs typeface="Lato Light"/>
              </a:rPr>
              <a:t>•</a:t>
            </a:r>
            <a:r>
              <a:rPr lang="en-GB" sz="1800" dirty="0">
                <a:solidFill>
                  <a:schemeClr val="tx1"/>
                </a:solidFill>
                <a:latin typeface="Calibri"/>
                <a:ea typeface="Calibri"/>
                <a:cs typeface="Calibri"/>
              </a:rPr>
              <a:t>Teachers can accurately assess learning without collecting or marking books. </a:t>
            </a:r>
            <a:endParaRPr lang="en-GB" dirty="0">
              <a:solidFill>
                <a:schemeClr val="tx1"/>
              </a:solidFill>
              <a:ea typeface="Lato Light" panose="020F0302020204030203" pitchFamily="34" charset="0"/>
              <a:cs typeface="Lato Light" panose="020F0302020204030203" pitchFamily="34" charset="0"/>
            </a:endParaRPr>
          </a:p>
          <a:p>
            <a:pPr marL="0" indent="0">
              <a:buNone/>
            </a:pPr>
            <a:r>
              <a:rPr lang="en-GB" sz="1800" dirty="0">
                <a:solidFill>
                  <a:schemeClr val="tx1"/>
                </a:solidFill>
                <a:latin typeface="Lato Light"/>
                <a:ea typeface="Lato Light"/>
                <a:cs typeface="Lato Light"/>
              </a:rPr>
              <a:t>•</a:t>
            </a:r>
            <a:r>
              <a:rPr lang="en-GB" sz="1800" dirty="0">
                <a:solidFill>
                  <a:schemeClr val="tx1"/>
                </a:solidFill>
                <a:latin typeface="Calibri"/>
                <a:ea typeface="Calibri"/>
                <a:cs typeface="Calibri"/>
              </a:rPr>
              <a:t>More detailed feedback always leads to greater student progress.  </a:t>
            </a:r>
            <a:endParaRPr lang="en-GB" dirty="0">
              <a:solidFill>
                <a:schemeClr val="tx1"/>
              </a:solidFill>
              <a:ea typeface="Lato Light" panose="020F0302020204030203" pitchFamily="34" charset="0"/>
              <a:cs typeface="Lato Light" panose="020F0302020204030203" pitchFamily="34" charset="0"/>
            </a:endParaRPr>
          </a:p>
          <a:p>
            <a:pPr marL="0" indent="0">
              <a:buNone/>
            </a:pPr>
            <a:r>
              <a:rPr lang="en-GB" sz="1800" dirty="0">
                <a:solidFill>
                  <a:schemeClr val="tx1"/>
                </a:solidFill>
                <a:latin typeface="Lato Light"/>
                <a:ea typeface="Lato Light"/>
                <a:cs typeface="Lato Light"/>
              </a:rPr>
              <a:t>•</a:t>
            </a:r>
            <a:r>
              <a:rPr lang="en-GB" sz="1800" dirty="0">
                <a:solidFill>
                  <a:schemeClr val="tx1"/>
                </a:solidFill>
                <a:latin typeface="Calibri"/>
                <a:ea typeface="Calibri"/>
                <a:cs typeface="Calibri"/>
              </a:rPr>
              <a:t>A teacher can spend hours giving feedback that has little impact on learning.  </a:t>
            </a:r>
            <a:endParaRPr lang="en-GB" dirty="0">
              <a:solidFill>
                <a:schemeClr val="tx1"/>
              </a:solidFill>
              <a:ea typeface="Lato Light" panose="020F0302020204030203" pitchFamily="34" charset="0"/>
              <a:cs typeface="Lato Light" panose="020F0302020204030203" pitchFamily="34" charset="0"/>
            </a:endParaRPr>
          </a:p>
          <a:p>
            <a:pPr marL="0" indent="0">
              <a:buNone/>
            </a:pPr>
            <a:r>
              <a:rPr lang="en-GB" sz="1800" dirty="0">
                <a:solidFill>
                  <a:schemeClr val="tx1"/>
                </a:solidFill>
                <a:latin typeface="Lato Light"/>
                <a:ea typeface="Lato Light"/>
                <a:cs typeface="Lato Light"/>
              </a:rPr>
              <a:t>•</a:t>
            </a:r>
            <a:r>
              <a:rPr lang="en-GB" sz="1800" dirty="0">
                <a:solidFill>
                  <a:schemeClr val="tx1"/>
                </a:solidFill>
                <a:latin typeface="Calibri"/>
                <a:ea typeface="Calibri"/>
                <a:cs typeface="Calibri"/>
              </a:rPr>
              <a:t>Whole-class feedback is a compromise used when teachers do not have time for individual feedback.</a:t>
            </a:r>
            <a:endParaRPr lang="en-GB" dirty="0">
              <a:solidFill>
                <a:schemeClr val="tx1"/>
              </a:solidFill>
              <a:ea typeface="Lato Light" panose="020F0302020204030203" pitchFamily="34" charset="0"/>
              <a:cs typeface="Lato Light" panose="020F0302020204030203" pitchFamily="34" charset="0"/>
            </a:endParaRPr>
          </a:p>
          <a:p>
            <a:pPr marL="0" indent="0">
              <a:buNone/>
            </a:pPr>
            <a:r>
              <a:rPr lang="en-GB" sz="1800" dirty="0">
                <a:solidFill>
                  <a:schemeClr val="tx1"/>
                </a:solidFill>
                <a:latin typeface="Lato Light"/>
                <a:ea typeface="Lato Light"/>
                <a:cs typeface="Lato Light"/>
              </a:rPr>
              <a:t>•</a:t>
            </a:r>
            <a:r>
              <a:rPr lang="en-GB" sz="1800" dirty="0">
                <a:solidFill>
                  <a:schemeClr val="tx1"/>
                </a:solidFill>
                <a:latin typeface="Calibri"/>
                <a:ea typeface="Calibri"/>
                <a:cs typeface="Calibri"/>
              </a:rPr>
              <a:t>The effectiveness of feedback should be judged by what students do next, not by what teachers write.</a:t>
            </a:r>
            <a:endParaRPr lang="en-GB" dirty="0">
              <a:solidFill>
                <a:schemeClr val="tx1"/>
              </a:solidFill>
              <a:ea typeface="Lato Light" panose="020F0302020204030203" pitchFamily="34" charset="0"/>
              <a:cs typeface="Lato Light" panose="020F0302020204030203" pitchFamily="34" charset="0"/>
            </a:endParaRPr>
          </a:p>
          <a:p>
            <a:pPr marL="0" indent="0">
              <a:buNone/>
            </a:pPr>
            <a:r>
              <a:rPr lang="en-GB" sz="1800" dirty="0">
                <a:solidFill>
                  <a:schemeClr val="tx1"/>
                </a:solidFill>
                <a:latin typeface="Lato Light"/>
                <a:ea typeface="Lato Light"/>
                <a:cs typeface="Lato Light"/>
              </a:rPr>
              <a:t>•</a:t>
            </a:r>
            <a:r>
              <a:rPr lang="en-GB" sz="1800" dirty="0">
                <a:solidFill>
                  <a:schemeClr val="tx1"/>
                </a:solidFill>
                <a:latin typeface="Calibri"/>
                <a:ea typeface="Calibri"/>
                <a:cs typeface="Calibri"/>
              </a:rPr>
              <a:t>Reducing marking workload can improve the quality of assessment. </a:t>
            </a:r>
            <a:endParaRPr lang="en-GB" dirty="0">
              <a:solidFill>
                <a:schemeClr val="tx1"/>
              </a:solidFill>
              <a:ea typeface="Lato Light" panose="020F0302020204030203" pitchFamily="34" charset="0"/>
              <a:cs typeface="Lato Light" panose="020F0302020204030203" pitchFamily="34" charset="0"/>
            </a:endParaRPr>
          </a:p>
          <a:p>
            <a:pPr marL="0" indent="0" algn="ctr">
              <a:buNone/>
            </a:pPr>
            <a:endParaRPr lang="en-GB" sz="2400" b="1" u="sng"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CC051722-40B5-552A-AB38-5CD0DA1D165E}"/>
              </a:ext>
            </a:extLst>
          </p:cNvPr>
          <p:cNvSpPr>
            <a:spLocks noGrp="1"/>
          </p:cNvSpPr>
          <p:nvPr>
            <p:ph type="ctrTitle"/>
          </p:nvPr>
        </p:nvSpPr>
        <p:spPr>
          <a:xfrm>
            <a:off x="898869" y="350441"/>
            <a:ext cx="7886699" cy="912265"/>
          </a:xfrm>
        </p:spPr>
        <p:txBody>
          <a:bodyPr/>
          <a:lstStyle/>
          <a:p>
            <a:r>
              <a:rPr lang="en-GB" dirty="0">
                <a:cs typeface="Cardo"/>
              </a:rPr>
              <a:t>ACT ASSESSMENT: TIME-EFFICIENT</a:t>
            </a:r>
            <a:endParaRPr lang="en-GB" dirty="0"/>
          </a:p>
        </p:txBody>
      </p:sp>
    </p:spTree>
    <p:extLst>
      <p:ext uri="{BB962C8B-B14F-4D97-AF65-F5344CB8AC3E}">
        <p14:creationId xmlns:p14="http://schemas.microsoft.com/office/powerpoint/2010/main" val="818620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84ADB-4B2A-DC46-BBEA-35CDEB26979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8BF8F-D41C-FAE0-827C-DC73EA2D7D4F}"/>
              </a:ext>
            </a:extLst>
          </p:cNvPr>
          <p:cNvSpPr>
            <a:spLocks noGrp="1"/>
          </p:cNvSpPr>
          <p:nvPr>
            <p:ph sz="half" idx="2"/>
          </p:nvPr>
        </p:nvSpPr>
        <p:spPr>
          <a:xfrm>
            <a:off x="354692" y="1716768"/>
            <a:ext cx="7935685" cy="3937681"/>
          </a:xfrm>
        </p:spPr>
        <p:txBody>
          <a:bodyPr vert="horz" lIns="91440" tIns="45720" rIns="91440" bIns="45720" rtlCol="0" anchor="t">
            <a:noAutofit/>
          </a:bodyPr>
          <a:lstStyle/>
          <a:p>
            <a:pPr marL="170815" indent="-170815">
              <a:buNone/>
            </a:pPr>
            <a:r>
              <a:rPr lang="en-GB" sz="2000" dirty="0">
                <a:solidFill>
                  <a:srgbClr val="AA1053"/>
                </a:solidFill>
                <a:latin typeface="Lato Light"/>
                <a:ea typeface="Lato Light"/>
                <a:cs typeface="Lato Light"/>
              </a:rPr>
              <a:t>•</a:t>
            </a:r>
            <a:r>
              <a:rPr lang="en-GB" sz="1800" dirty="0">
                <a:solidFill>
                  <a:srgbClr val="FF0000"/>
                </a:solidFill>
                <a:latin typeface="Calibri"/>
                <a:ea typeface="Calibri"/>
                <a:cs typeface="Calibri"/>
              </a:rPr>
              <a:t>The amount of time spent marking is a reliable indicator of the impact it will have on student learning. </a:t>
            </a:r>
            <a:endParaRPr lang="en-US" sz="1800" dirty="0">
              <a:solidFill>
                <a:srgbClr val="FF0000"/>
              </a:solidFill>
              <a:ea typeface="Lato Light" panose="020F0302020204030203" pitchFamily="34" charset="0"/>
              <a:cs typeface="Lato Light" panose="020F0302020204030203" pitchFamily="34" charset="0"/>
            </a:endParaRPr>
          </a:p>
          <a:p>
            <a:pPr marL="170815" indent="-170815">
              <a:buNone/>
            </a:pPr>
            <a:r>
              <a:rPr lang="en-GB" sz="1800" dirty="0">
                <a:solidFill>
                  <a:srgbClr val="AA1053"/>
                </a:solidFill>
                <a:latin typeface="Lato Light"/>
                <a:ea typeface="Lato Light"/>
                <a:cs typeface="Lato Light"/>
              </a:rPr>
              <a:t>•</a:t>
            </a:r>
            <a:r>
              <a:rPr lang="en-GB" sz="1800" dirty="0">
                <a:solidFill>
                  <a:srgbClr val="92D050"/>
                </a:solidFill>
                <a:latin typeface="Calibri"/>
                <a:ea typeface="Calibri"/>
                <a:cs typeface="Calibri"/>
              </a:rPr>
              <a:t>If students do not act on feedback, the time spent providing it may have little value. </a:t>
            </a:r>
            <a:endParaRPr lang="en-GB" sz="1800" dirty="0">
              <a:solidFill>
                <a:srgbClr val="92D050"/>
              </a:solidFill>
              <a:ea typeface="Lato Light" panose="020F0302020204030203" pitchFamily="34" charset="0"/>
              <a:cs typeface="Lato Light" panose="020F0302020204030203" pitchFamily="34" charset="0"/>
            </a:endParaRPr>
          </a:p>
          <a:p>
            <a:pPr marL="170815" indent="-170815">
              <a:buNone/>
            </a:pPr>
            <a:r>
              <a:rPr lang="en-GB" sz="1800" dirty="0">
                <a:solidFill>
                  <a:srgbClr val="AA1053"/>
                </a:solidFill>
                <a:latin typeface="Lato Light"/>
                <a:ea typeface="Lato Light"/>
                <a:cs typeface="Lato Light"/>
              </a:rPr>
              <a:t>•</a:t>
            </a:r>
            <a:r>
              <a:rPr lang="en-GB" sz="1800" dirty="0">
                <a:solidFill>
                  <a:srgbClr val="92D050"/>
                </a:solidFill>
                <a:latin typeface="Calibri"/>
                <a:ea typeface="Calibri"/>
                <a:cs typeface="Calibri"/>
              </a:rPr>
              <a:t>Teachers can accurately assess learning without collecting or marking books. </a:t>
            </a:r>
            <a:endParaRPr lang="en-GB" sz="1800" dirty="0">
              <a:solidFill>
                <a:srgbClr val="92D050"/>
              </a:solidFill>
              <a:ea typeface="Lato Light" panose="020F0302020204030203" pitchFamily="34" charset="0"/>
              <a:cs typeface="Lato Light" panose="020F0302020204030203" pitchFamily="34" charset="0"/>
            </a:endParaRPr>
          </a:p>
          <a:p>
            <a:pPr marL="170815" indent="-170815">
              <a:buNone/>
            </a:pPr>
            <a:r>
              <a:rPr lang="en-GB" sz="1800" dirty="0">
                <a:solidFill>
                  <a:srgbClr val="AA1053"/>
                </a:solidFill>
                <a:latin typeface="Lato Light"/>
                <a:ea typeface="Lato Light"/>
                <a:cs typeface="Lato Light"/>
              </a:rPr>
              <a:t>•</a:t>
            </a:r>
            <a:r>
              <a:rPr lang="en-GB" sz="1800" dirty="0">
                <a:solidFill>
                  <a:srgbClr val="FF0000"/>
                </a:solidFill>
                <a:latin typeface="Calibri"/>
                <a:ea typeface="Calibri"/>
                <a:cs typeface="Calibri"/>
              </a:rPr>
              <a:t>More detailed feedback always leads to greater student progress.  </a:t>
            </a:r>
            <a:endParaRPr lang="en-GB" sz="1800" dirty="0">
              <a:solidFill>
                <a:srgbClr val="FF0000"/>
              </a:solidFill>
              <a:ea typeface="Lato Light" panose="020F0302020204030203" pitchFamily="34" charset="0"/>
              <a:cs typeface="Lato Light" panose="020F0302020204030203" pitchFamily="34" charset="0"/>
            </a:endParaRPr>
          </a:p>
          <a:p>
            <a:pPr marL="170815" indent="-170815">
              <a:buNone/>
            </a:pPr>
            <a:r>
              <a:rPr lang="en-GB" sz="1800" dirty="0">
                <a:solidFill>
                  <a:srgbClr val="AA1053"/>
                </a:solidFill>
                <a:latin typeface="Lato Light"/>
                <a:ea typeface="Lato Light"/>
                <a:cs typeface="Lato Light"/>
              </a:rPr>
              <a:t>•</a:t>
            </a:r>
            <a:r>
              <a:rPr lang="en-GB" sz="1800" dirty="0">
                <a:solidFill>
                  <a:srgbClr val="92D050"/>
                </a:solidFill>
                <a:latin typeface="Calibri"/>
                <a:ea typeface="Calibri"/>
                <a:cs typeface="Calibri"/>
              </a:rPr>
              <a:t>A teacher can spend hours giving feedback that has little impact on learning.  </a:t>
            </a:r>
            <a:endParaRPr lang="en-GB" sz="1800" dirty="0">
              <a:solidFill>
                <a:srgbClr val="92D050"/>
              </a:solidFill>
              <a:ea typeface="Lato Light" panose="020F0302020204030203" pitchFamily="34" charset="0"/>
              <a:cs typeface="Lato Light" panose="020F0302020204030203" pitchFamily="34" charset="0"/>
            </a:endParaRPr>
          </a:p>
          <a:p>
            <a:pPr marL="170815" indent="-170815">
              <a:buNone/>
            </a:pPr>
            <a:r>
              <a:rPr lang="en-GB" sz="1800" dirty="0">
                <a:solidFill>
                  <a:srgbClr val="AA1053"/>
                </a:solidFill>
                <a:latin typeface="Lato Light"/>
                <a:ea typeface="Lato Light"/>
                <a:cs typeface="Lato Light"/>
              </a:rPr>
              <a:t>•</a:t>
            </a:r>
            <a:r>
              <a:rPr lang="en-GB" sz="1800" dirty="0">
                <a:solidFill>
                  <a:srgbClr val="FF0000"/>
                </a:solidFill>
                <a:latin typeface="Calibri"/>
                <a:ea typeface="Calibri"/>
                <a:cs typeface="Calibri"/>
              </a:rPr>
              <a:t>Whole-class feedback is a compromise used when teachers do not have time for individual feedback.</a:t>
            </a:r>
            <a:endParaRPr lang="en-GB" sz="1800" dirty="0">
              <a:solidFill>
                <a:srgbClr val="FF0000"/>
              </a:solidFill>
              <a:ea typeface="Lato Light" panose="020F0302020204030203" pitchFamily="34" charset="0"/>
              <a:cs typeface="Lato Light" panose="020F0302020204030203" pitchFamily="34" charset="0"/>
            </a:endParaRPr>
          </a:p>
          <a:p>
            <a:pPr marL="170815" indent="-170815">
              <a:buNone/>
            </a:pPr>
            <a:r>
              <a:rPr lang="en-GB" sz="1800" dirty="0">
                <a:solidFill>
                  <a:srgbClr val="AA1053"/>
                </a:solidFill>
                <a:latin typeface="Lato Light"/>
                <a:ea typeface="Lato Light"/>
                <a:cs typeface="Lato Light"/>
              </a:rPr>
              <a:t>•</a:t>
            </a:r>
            <a:r>
              <a:rPr lang="en-GB" sz="1800" dirty="0">
                <a:solidFill>
                  <a:srgbClr val="92D050"/>
                </a:solidFill>
                <a:latin typeface="Calibri"/>
                <a:ea typeface="Calibri"/>
                <a:cs typeface="Calibri"/>
              </a:rPr>
              <a:t>The effectiveness of feedback should be judged by what students do next, not by what teachers write</a:t>
            </a:r>
            <a:r>
              <a:rPr lang="en-GB" sz="1800" dirty="0">
                <a:solidFill>
                  <a:srgbClr val="000000"/>
                </a:solidFill>
                <a:latin typeface="Calibri"/>
                <a:ea typeface="Calibri"/>
                <a:cs typeface="Calibri"/>
              </a:rPr>
              <a:t>.</a:t>
            </a:r>
            <a:endParaRPr lang="en-GB" sz="1800" dirty="0">
              <a:solidFill>
                <a:srgbClr val="000000"/>
              </a:solidFill>
              <a:ea typeface="Lato Light" panose="020F0302020204030203" pitchFamily="34" charset="0"/>
              <a:cs typeface="Lato Light" panose="020F0302020204030203" pitchFamily="34" charset="0"/>
            </a:endParaRPr>
          </a:p>
          <a:p>
            <a:pPr marL="170815" indent="-170815">
              <a:buNone/>
            </a:pPr>
            <a:r>
              <a:rPr lang="en-GB" sz="1800" dirty="0">
                <a:solidFill>
                  <a:srgbClr val="AA1053"/>
                </a:solidFill>
                <a:latin typeface="Lato Light"/>
                <a:ea typeface="Lato Light"/>
                <a:cs typeface="Lato Light"/>
              </a:rPr>
              <a:t>•</a:t>
            </a:r>
            <a:r>
              <a:rPr lang="en-GB" sz="1800" dirty="0">
                <a:solidFill>
                  <a:srgbClr val="92D050"/>
                </a:solidFill>
                <a:latin typeface="Calibri"/>
                <a:ea typeface="Calibri"/>
                <a:cs typeface="Calibri"/>
              </a:rPr>
              <a:t>Reducing marking workload can improve the quality of assessment. </a:t>
            </a:r>
            <a:endParaRPr lang="en-GB" sz="1800" dirty="0">
              <a:solidFill>
                <a:srgbClr val="92D050"/>
              </a:solidFill>
              <a:ea typeface="Lato Light" panose="020F0302020204030203" pitchFamily="34" charset="0"/>
              <a:cs typeface="Lato Light" panose="020F0302020204030203" pitchFamily="34" charset="0"/>
            </a:endParaRPr>
          </a:p>
          <a:p>
            <a:pPr marL="0" indent="0">
              <a:buNone/>
            </a:pPr>
            <a:endParaRPr lang="en-GB" sz="1800"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593E3C25-52F3-F96A-E9D1-4E49A314DA75}"/>
              </a:ext>
            </a:extLst>
          </p:cNvPr>
          <p:cNvSpPr>
            <a:spLocks noGrp="1"/>
          </p:cNvSpPr>
          <p:nvPr>
            <p:ph type="ctrTitle"/>
          </p:nvPr>
        </p:nvSpPr>
        <p:spPr>
          <a:xfrm>
            <a:off x="898869" y="350441"/>
            <a:ext cx="7886699" cy="912265"/>
          </a:xfrm>
        </p:spPr>
        <p:txBody>
          <a:bodyPr/>
          <a:lstStyle/>
          <a:p>
            <a:r>
              <a:rPr lang="en-GB" dirty="0">
                <a:cs typeface="Cardo"/>
              </a:rPr>
              <a:t>ACT ASSESSMENT: TIME-EFFICIENT</a:t>
            </a:r>
            <a:endParaRPr lang="en-GB" dirty="0"/>
          </a:p>
        </p:txBody>
      </p:sp>
      <p:pic>
        <p:nvPicPr>
          <p:cNvPr id="2" name="Picture 1" descr="A red x drawn on a white background&#10;&#10;AI-generated content may be incorrect.">
            <a:extLst>
              <a:ext uri="{FF2B5EF4-FFF2-40B4-BE49-F238E27FC236}">
                <a16:creationId xmlns:a16="http://schemas.microsoft.com/office/drawing/2014/main" id="{A91127D0-867A-6F4A-CF79-551D970276B5}"/>
              </a:ext>
            </a:extLst>
          </p:cNvPr>
          <p:cNvPicPr>
            <a:picLocks noChangeAspect="1"/>
          </p:cNvPicPr>
          <p:nvPr/>
        </p:nvPicPr>
        <p:blipFill>
          <a:blip r:embed="rId2"/>
          <a:stretch>
            <a:fillRect/>
          </a:stretch>
        </p:blipFill>
        <p:spPr>
          <a:xfrm>
            <a:off x="8267700" y="1712686"/>
            <a:ext cx="518886" cy="348343"/>
          </a:xfrm>
          <a:prstGeom prst="rect">
            <a:avLst/>
          </a:prstGeom>
        </p:spPr>
      </p:pic>
      <p:pic>
        <p:nvPicPr>
          <p:cNvPr id="5" name="Picture 4" descr="A red x drawn on a white background&#10;&#10;AI-generated content may be incorrect.">
            <a:extLst>
              <a:ext uri="{FF2B5EF4-FFF2-40B4-BE49-F238E27FC236}">
                <a16:creationId xmlns:a16="http://schemas.microsoft.com/office/drawing/2014/main" id="{4B33528A-3A51-0420-BDCD-6D0AC12D1B3E}"/>
              </a:ext>
            </a:extLst>
          </p:cNvPr>
          <p:cNvPicPr>
            <a:picLocks noChangeAspect="1"/>
          </p:cNvPicPr>
          <p:nvPr/>
        </p:nvPicPr>
        <p:blipFill>
          <a:blip r:embed="rId2"/>
          <a:stretch>
            <a:fillRect/>
          </a:stretch>
        </p:blipFill>
        <p:spPr>
          <a:xfrm>
            <a:off x="6656613" y="3258457"/>
            <a:ext cx="518886" cy="348343"/>
          </a:xfrm>
          <a:prstGeom prst="rect">
            <a:avLst/>
          </a:prstGeom>
        </p:spPr>
      </p:pic>
      <p:pic>
        <p:nvPicPr>
          <p:cNvPr id="6" name="Picture 5" descr="A red x drawn on a white background&#10;&#10;AI-generated content may be incorrect.">
            <a:extLst>
              <a:ext uri="{FF2B5EF4-FFF2-40B4-BE49-F238E27FC236}">
                <a16:creationId xmlns:a16="http://schemas.microsoft.com/office/drawing/2014/main" id="{B9D4F6D7-BBDC-57B3-FF7C-E8A03B94B441}"/>
              </a:ext>
            </a:extLst>
          </p:cNvPr>
          <p:cNvPicPr>
            <a:picLocks noChangeAspect="1"/>
          </p:cNvPicPr>
          <p:nvPr/>
        </p:nvPicPr>
        <p:blipFill>
          <a:blip r:embed="rId2"/>
          <a:stretch>
            <a:fillRect/>
          </a:stretch>
        </p:blipFill>
        <p:spPr>
          <a:xfrm>
            <a:off x="8006442" y="4013200"/>
            <a:ext cx="518886" cy="348343"/>
          </a:xfrm>
          <a:prstGeom prst="rect">
            <a:avLst/>
          </a:prstGeom>
        </p:spPr>
      </p:pic>
      <p:pic>
        <p:nvPicPr>
          <p:cNvPr id="7" name="Picture 6" descr="A green brush stroke in motion&#10;&#10;AI-generated content may be incorrect.">
            <a:extLst>
              <a:ext uri="{FF2B5EF4-FFF2-40B4-BE49-F238E27FC236}">
                <a16:creationId xmlns:a16="http://schemas.microsoft.com/office/drawing/2014/main" id="{5DCA1E62-4A40-6251-CAED-1FA3DBE97646}"/>
              </a:ext>
            </a:extLst>
          </p:cNvPr>
          <p:cNvPicPr>
            <a:picLocks noChangeAspect="1"/>
          </p:cNvPicPr>
          <p:nvPr/>
        </p:nvPicPr>
        <p:blipFill>
          <a:blip r:embed="rId3"/>
          <a:stretch>
            <a:fillRect/>
          </a:stretch>
        </p:blipFill>
        <p:spPr>
          <a:xfrm>
            <a:off x="7702776" y="2307543"/>
            <a:ext cx="596447" cy="290740"/>
          </a:xfrm>
          <a:prstGeom prst="rect">
            <a:avLst/>
          </a:prstGeom>
        </p:spPr>
      </p:pic>
      <p:pic>
        <p:nvPicPr>
          <p:cNvPr id="8" name="Picture 7" descr="A green brush stroke in motion&#10;&#10;AI-generated content may be incorrect.">
            <a:extLst>
              <a:ext uri="{FF2B5EF4-FFF2-40B4-BE49-F238E27FC236}">
                <a16:creationId xmlns:a16="http://schemas.microsoft.com/office/drawing/2014/main" id="{7B918308-4365-F41F-6B2D-7A2815285A9D}"/>
              </a:ext>
            </a:extLst>
          </p:cNvPr>
          <p:cNvPicPr>
            <a:picLocks noChangeAspect="1"/>
          </p:cNvPicPr>
          <p:nvPr/>
        </p:nvPicPr>
        <p:blipFill>
          <a:blip r:embed="rId3"/>
          <a:stretch>
            <a:fillRect/>
          </a:stretch>
        </p:blipFill>
        <p:spPr>
          <a:xfrm>
            <a:off x="7666489" y="2967942"/>
            <a:ext cx="596447" cy="290740"/>
          </a:xfrm>
          <a:prstGeom prst="rect">
            <a:avLst/>
          </a:prstGeom>
        </p:spPr>
      </p:pic>
      <p:pic>
        <p:nvPicPr>
          <p:cNvPr id="9" name="Picture 8" descr="A green brush stroke in motion&#10;&#10;AI-generated content may be incorrect.">
            <a:extLst>
              <a:ext uri="{FF2B5EF4-FFF2-40B4-BE49-F238E27FC236}">
                <a16:creationId xmlns:a16="http://schemas.microsoft.com/office/drawing/2014/main" id="{DB78561B-B6B1-2A84-1603-2264666ADC77}"/>
              </a:ext>
            </a:extLst>
          </p:cNvPr>
          <p:cNvPicPr>
            <a:picLocks noChangeAspect="1"/>
          </p:cNvPicPr>
          <p:nvPr/>
        </p:nvPicPr>
        <p:blipFill>
          <a:blip r:embed="rId3"/>
          <a:stretch>
            <a:fillRect/>
          </a:stretch>
        </p:blipFill>
        <p:spPr>
          <a:xfrm>
            <a:off x="7702775" y="3541257"/>
            <a:ext cx="596447" cy="290740"/>
          </a:xfrm>
          <a:prstGeom prst="rect">
            <a:avLst/>
          </a:prstGeom>
        </p:spPr>
      </p:pic>
      <p:pic>
        <p:nvPicPr>
          <p:cNvPr id="10" name="Picture 9" descr="A green brush stroke in motion&#10;&#10;AI-generated content may be incorrect.">
            <a:extLst>
              <a:ext uri="{FF2B5EF4-FFF2-40B4-BE49-F238E27FC236}">
                <a16:creationId xmlns:a16="http://schemas.microsoft.com/office/drawing/2014/main" id="{491EB1CC-2BE4-FF9F-C7A7-F09074C78211}"/>
              </a:ext>
            </a:extLst>
          </p:cNvPr>
          <p:cNvPicPr>
            <a:picLocks noChangeAspect="1"/>
          </p:cNvPicPr>
          <p:nvPr/>
        </p:nvPicPr>
        <p:blipFill>
          <a:blip r:embed="rId3"/>
          <a:stretch>
            <a:fillRect/>
          </a:stretch>
        </p:blipFill>
        <p:spPr>
          <a:xfrm>
            <a:off x="2579233" y="4825771"/>
            <a:ext cx="596447" cy="290740"/>
          </a:xfrm>
          <a:prstGeom prst="rect">
            <a:avLst/>
          </a:prstGeom>
        </p:spPr>
      </p:pic>
      <p:pic>
        <p:nvPicPr>
          <p:cNvPr id="11" name="Picture 10" descr="A green brush stroke in motion&#10;&#10;AI-generated content may be incorrect.">
            <a:extLst>
              <a:ext uri="{FF2B5EF4-FFF2-40B4-BE49-F238E27FC236}">
                <a16:creationId xmlns:a16="http://schemas.microsoft.com/office/drawing/2014/main" id="{EC1123DB-8C6F-8932-B240-A0EADD7E3100}"/>
              </a:ext>
            </a:extLst>
          </p:cNvPr>
          <p:cNvPicPr>
            <a:picLocks noChangeAspect="1"/>
          </p:cNvPicPr>
          <p:nvPr/>
        </p:nvPicPr>
        <p:blipFill>
          <a:blip r:embed="rId3"/>
          <a:stretch>
            <a:fillRect/>
          </a:stretch>
        </p:blipFill>
        <p:spPr>
          <a:xfrm>
            <a:off x="6657747" y="5362800"/>
            <a:ext cx="596447" cy="290740"/>
          </a:xfrm>
          <a:prstGeom prst="rect">
            <a:avLst/>
          </a:prstGeom>
        </p:spPr>
      </p:pic>
    </p:spTree>
    <p:extLst>
      <p:ext uri="{BB962C8B-B14F-4D97-AF65-F5344CB8AC3E}">
        <p14:creationId xmlns:p14="http://schemas.microsoft.com/office/powerpoint/2010/main" val="3399835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8741B-0686-3F00-5AA9-9F9614BDE1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BD2342-B21E-D25F-A01E-52AA4943D8CB}"/>
              </a:ext>
            </a:extLst>
          </p:cNvPr>
          <p:cNvSpPr>
            <a:spLocks noGrp="1"/>
          </p:cNvSpPr>
          <p:nvPr>
            <p:ph sz="half" idx="2"/>
          </p:nvPr>
        </p:nvSpPr>
        <p:spPr>
          <a:xfrm>
            <a:off x="354692" y="1716768"/>
            <a:ext cx="7935685" cy="3937681"/>
          </a:xfrm>
        </p:spPr>
        <p:txBody>
          <a:bodyPr vert="horz" lIns="91440" tIns="45720" rIns="91440" bIns="45720" rtlCol="0" anchor="t">
            <a:noAutofit/>
          </a:bodyPr>
          <a:lstStyle/>
          <a:p>
            <a:pPr marL="170815" indent="-170815">
              <a:buNone/>
            </a:pPr>
            <a:endParaRPr lang="en-GB" sz="1800" dirty="0">
              <a:solidFill>
                <a:srgbClr val="FF0000"/>
              </a:solidFill>
              <a:latin typeface="Calibri"/>
              <a:ea typeface="Calibri"/>
              <a:cs typeface="Calibri"/>
            </a:endParaRPr>
          </a:p>
          <a:p>
            <a:pPr marL="0" indent="0">
              <a:buNone/>
            </a:pPr>
            <a:endParaRPr lang="en-GB" sz="1800"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87693CDA-88C8-D58A-234A-A655E588AFFE}"/>
              </a:ext>
            </a:extLst>
          </p:cNvPr>
          <p:cNvSpPr>
            <a:spLocks noGrp="1"/>
          </p:cNvSpPr>
          <p:nvPr>
            <p:ph type="ctrTitle"/>
          </p:nvPr>
        </p:nvSpPr>
        <p:spPr>
          <a:xfrm>
            <a:off x="898869" y="350441"/>
            <a:ext cx="7886699" cy="912265"/>
          </a:xfrm>
        </p:spPr>
        <p:txBody>
          <a:bodyPr/>
          <a:lstStyle/>
          <a:p>
            <a:r>
              <a:rPr lang="en-GB" dirty="0">
                <a:cs typeface="Cardo"/>
              </a:rPr>
              <a:t>ACT ASSESSMENT: TIME-EFFICIENT</a:t>
            </a:r>
            <a:endParaRPr lang="en-GB" dirty="0"/>
          </a:p>
        </p:txBody>
      </p:sp>
      <p:sp>
        <p:nvSpPr>
          <p:cNvPr id="12" name="TextBox 11">
            <a:extLst>
              <a:ext uri="{FF2B5EF4-FFF2-40B4-BE49-F238E27FC236}">
                <a16:creationId xmlns:a16="http://schemas.microsoft.com/office/drawing/2014/main" id="{801FBCCD-5839-BDC4-CB8B-B01953B61C46}"/>
              </a:ext>
            </a:extLst>
          </p:cNvPr>
          <p:cNvSpPr txBox="1"/>
          <p:nvPr/>
        </p:nvSpPr>
        <p:spPr>
          <a:xfrm>
            <a:off x="145143" y="1839686"/>
            <a:ext cx="2169885"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rtl="0"/>
            <a:r>
              <a:rPr lang="en-GB" kern="1200" dirty="0">
                <a:latin typeface="Calibri"/>
                <a:ea typeface="Calibri"/>
                <a:cs typeface="Calibri"/>
              </a:rPr>
              <a:t>As part of department CPD, we made a list of strategies that we use to assess and put them into the relevant sections.</a:t>
            </a:r>
          </a:p>
          <a:p>
            <a:pPr marL="0" algn="l" rtl="0"/>
            <a:endParaRPr lang="en-GB" sz="1600" dirty="0"/>
          </a:p>
          <a:p>
            <a:pPr marL="0" algn="l" rtl="0"/>
            <a:r>
              <a:rPr lang="en-GB" kern="1200" dirty="0">
                <a:latin typeface="Calibri"/>
                <a:ea typeface="Calibri"/>
                <a:cs typeface="Calibri"/>
              </a:rPr>
              <a:t>The goal is to utilise the strategies that are low time/high impact the most.</a:t>
            </a:r>
          </a:p>
          <a:p>
            <a:pPr marL="0" algn="l" rtl="0"/>
            <a:endParaRPr lang="en-GB" sz="1600" dirty="0"/>
          </a:p>
          <a:p>
            <a:pPr marL="0" algn="l" rtl="0"/>
            <a:r>
              <a:rPr lang="en-GB" kern="1200" dirty="0">
                <a:latin typeface="Calibri"/>
                <a:ea typeface="Calibri"/>
                <a:cs typeface="Calibri"/>
              </a:rPr>
              <a:t>In your groups/pairs can you organise the strategies on the next slide:</a:t>
            </a:r>
          </a:p>
          <a:p>
            <a:pPr algn="ctr"/>
            <a:endParaRPr lang="en-GB" dirty="0"/>
          </a:p>
        </p:txBody>
      </p:sp>
      <p:sp>
        <p:nvSpPr>
          <p:cNvPr id="14" name="Rectangle 13">
            <a:extLst>
              <a:ext uri="{FF2B5EF4-FFF2-40B4-BE49-F238E27FC236}">
                <a16:creationId xmlns:a16="http://schemas.microsoft.com/office/drawing/2014/main" id="{72351D63-B61B-9714-8077-EA06DFA8C534}"/>
              </a:ext>
            </a:extLst>
          </p:cNvPr>
          <p:cNvSpPr/>
          <p:nvPr/>
        </p:nvSpPr>
        <p:spPr>
          <a:xfrm>
            <a:off x="7715805" y="2508426"/>
            <a:ext cx="1148361" cy="924418"/>
          </a:xfrm>
          <a:prstGeom prst="rect">
            <a:avLst/>
          </a:prstGeom>
          <a:solidFill>
            <a:srgbClr val="AA1053"/>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FFFFA6"/>
                </a:solidFill>
              </a:rPr>
              <a:t>What we want to avoid!</a:t>
            </a:r>
            <a:endParaRPr lang="en-US" dirty="0">
              <a:solidFill>
                <a:srgbClr val="FFFFA6"/>
              </a:solidFill>
            </a:endParaRPr>
          </a:p>
        </p:txBody>
      </p:sp>
      <p:sp>
        <p:nvSpPr>
          <p:cNvPr id="16" name="Rectangle 15">
            <a:extLst>
              <a:ext uri="{FF2B5EF4-FFF2-40B4-BE49-F238E27FC236}">
                <a16:creationId xmlns:a16="http://schemas.microsoft.com/office/drawing/2014/main" id="{B2171B2B-2375-AE40-5179-EBBBD642639C}"/>
              </a:ext>
            </a:extLst>
          </p:cNvPr>
          <p:cNvSpPr/>
          <p:nvPr/>
        </p:nvSpPr>
        <p:spPr>
          <a:xfrm>
            <a:off x="7737576" y="4097739"/>
            <a:ext cx="1126588" cy="1047789"/>
          </a:xfrm>
          <a:prstGeom prst="rect">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rgbClr val="FFFFA6"/>
                </a:solidFill>
              </a:rPr>
              <a:t>What we want more of!</a:t>
            </a:r>
          </a:p>
        </p:txBody>
      </p:sp>
      <p:graphicFrame>
        <p:nvGraphicFramePr>
          <p:cNvPr id="18" name="Table 17">
            <a:extLst>
              <a:ext uri="{FF2B5EF4-FFF2-40B4-BE49-F238E27FC236}">
                <a16:creationId xmlns:a16="http://schemas.microsoft.com/office/drawing/2014/main" id="{FD8568D7-9333-EBDD-0F1E-25BE911283B5}"/>
              </a:ext>
            </a:extLst>
          </p:cNvPr>
          <p:cNvGraphicFramePr>
            <a:graphicFrameLocks noGrp="1"/>
          </p:cNvGraphicFramePr>
          <p:nvPr>
            <p:extLst>
              <p:ext uri="{D42A27DB-BD31-4B8C-83A1-F6EECF244321}">
                <p14:modId xmlns:p14="http://schemas.microsoft.com/office/powerpoint/2010/main" val="698120029"/>
              </p:ext>
            </p:extLst>
          </p:nvPr>
        </p:nvGraphicFramePr>
        <p:xfrm>
          <a:off x="2315028" y="2002971"/>
          <a:ext cx="5154760" cy="3461686"/>
        </p:xfrm>
        <a:graphic>
          <a:graphicData uri="http://schemas.openxmlformats.org/drawingml/2006/table">
            <a:tbl>
              <a:tblPr firstRow="1" bandRow="1">
                <a:tableStyleId>{5C22544A-7EE6-4342-B048-85BDC9FD1C3A}</a:tableStyleId>
              </a:tblPr>
              <a:tblGrid>
                <a:gridCol w="2577380">
                  <a:extLst>
                    <a:ext uri="{9D8B030D-6E8A-4147-A177-3AD203B41FA5}">
                      <a16:colId xmlns:a16="http://schemas.microsoft.com/office/drawing/2014/main" val="1063305236"/>
                    </a:ext>
                  </a:extLst>
                </a:gridCol>
                <a:gridCol w="2577380">
                  <a:extLst>
                    <a:ext uri="{9D8B030D-6E8A-4147-A177-3AD203B41FA5}">
                      <a16:colId xmlns:a16="http://schemas.microsoft.com/office/drawing/2014/main" val="369665586"/>
                    </a:ext>
                  </a:extLst>
                </a:gridCol>
              </a:tblGrid>
              <a:tr h="1730843">
                <a:tc>
                  <a:txBody>
                    <a:bodyPr/>
                    <a:lstStyle/>
                    <a:p>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098798355"/>
                  </a:ext>
                </a:extLst>
              </a:tr>
              <a:tr h="1730843">
                <a:tc>
                  <a:txBody>
                    <a:bodyPr/>
                    <a:lstStyle/>
                    <a:p>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endParaRPr lang="en-GB" dirty="0"/>
                    </a:p>
                  </a:txBody>
                  <a:tcP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224625644"/>
                  </a:ext>
                </a:extLst>
              </a:tr>
            </a:tbl>
          </a:graphicData>
        </a:graphic>
      </p:graphicFrame>
      <p:sp>
        <p:nvSpPr>
          <p:cNvPr id="19" name="Rectangle 18">
            <a:extLst>
              <a:ext uri="{FF2B5EF4-FFF2-40B4-BE49-F238E27FC236}">
                <a16:creationId xmlns:a16="http://schemas.microsoft.com/office/drawing/2014/main" id="{8086754F-20AB-C2EC-1613-79948B758340}"/>
              </a:ext>
            </a:extLst>
          </p:cNvPr>
          <p:cNvSpPr/>
          <p:nvPr/>
        </p:nvSpPr>
        <p:spPr>
          <a:xfrm>
            <a:off x="2447172" y="4909402"/>
            <a:ext cx="1989540" cy="469656"/>
          </a:xfrm>
          <a:prstGeom prst="rect">
            <a:avLst/>
          </a:prstGeom>
          <a:solidFill>
            <a:srgbClr val="84ACE9"/>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Low Time/Low Impact</a:t>
            </a:r>
          </a:p>
        </p:txBody>
      </p:sp>
      <p:sp>
        <p:nvSpPr>
          <p:cNvPr id="21" name="Rectangle 20">
            <a:extLst>
              <a:ext uri="{FF2B5EF4-FFF2-40B4-BE49-F238E27FC236}">
                <a16:creationId xmlns:a16="http://schemas.microsoft.com/office/drawing/2014/main" id="{6663AA00-D212-2B55-262F-75536FACB8E1}"/>
              </a:ext>
            </a:extLst>
          </p:cNvPr>
          <p:cNvSpPr/>
          <p:nvPr/>
        </p:nvSpPr>
        <p:spPr>
          <a:xfrm>
            <a:off x="2447171" y="2086373"/>
            <a:ext cx="1989540" cy="469656"/>
          </a:xfrm>
          <a:prstGeom prst="rect">
            <a:avLst/>
          </a:prstGeom>
          <a:solidFill>
            <a:srgbClr val="84ACE9"/>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t>High Impact/High Time</a:t>
            </a:r>
          </a:p>
        </p:txBody>
      </p:sp>
      <p:sp>
        <p:nvSpPr>
          <p:cNvPr id="22" name="Rectangle 21">
            <a:extLst>
              <a:ext uri="{FF2B5EF4-FFF2-40B4-BE49-F238E27FC236}">
                <a16:creationId xmlns:a16="http://schemas.microsoft.com/office/drawing/2014/main" id="{15010C86-4015-7EE1-63A2-AD5B0C157187}"/>
              </a:ext>
            </a:extLst>
          </p:cNvPr>
          <p:cNvSpPr/>
          <p:nvPr/>
        </p:nvSpPr>
        <p:spPr>
          <a:xfrm>
            <a:off x="5299229" y="4909402"/>
            <a:ext cx="1989540" cy="469656"/>
          </a:xfrm>
          <a:prstGeom prst="rect">
            <a:avLst/>
          </a:prstGeom>
          <a:solidFill>
            <a:srgbClr val="84ACE9"/>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t>Low Time/ High Impact</a:t>
            </a:r>
          </a:p>
        </p:txBody>
      </p:sp>
      <p:sp>
        <p:nvSpPr>
          <p:cNvPr id="23" name="Rectangle 22">
            <a:extLst>
              <a:ext uri="{FF2B5EF4-FFF2-40B4-BE49-F238E27FC236}">
                <a16:creationId xmlns:a16="http://schemas.microsoft.com/office/drawing/2014/main" id="{88F6C731-F205-4F23-1F87-4D547E286A0B}"/>
              </a:ext>
            </a:extLst>
          </p:cNvPr>
          <p:cNvSpPr/>
          <p:nvPr/>
        </p:nvSpPr>
        <p:spPr>
          <a:xfrm>
            <a:off x="5299229" y="2086373"/>
            <a:ext cx="1989540" cy="469656"/>
          </a:xfrm>
          <a:prstGeom prst="rect">
            <a:avLst/>
          </a:prstGeom>
          <a:solidFill>
            <a:srgbClr val="84ACE9"/>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t>High Time/Low Impact</a:t>
            </a:r>
          </a:p>
        </p:txBody>
      </p:sp>
      <p:sp>
        <p:nvSpPr>
          <p:cNvPr id="24" name="Arrow: Right 23">
            <a:extLst>
              <a:ext uri="{FF2B5EF4-FFF2-40B4-BE49-F238E27FC236}">
                <a16:creationId xmlns:a16="http://schemas.microsoft.com/office/drawing/2014/main" id="{7BF7A1ED-46ED-88AD-F1EA-8D99BC917D23}"/>
              </a:ext>
            </a:extLst>
          </p:cNvPr>
          <p:cNvSpPr/>
          <p:nvPr/>
        </p:nvSpPr>
        <p:spPr>
          <a:xfrm>
            <a:off x="7096835" y="2883089"/>
            <a:ext cx="716507" cy="375313"/>
          </a:xfrm>
          <a:prstGeom prst="rightArrow">
            <a:avLst/>
          </a:prstGeom>
          <a:solidFill>
            <a:srgbClr val="84ACE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Arrow: Right 25">
            <a:extLst>
              <a:ext uri="{FF2B5EF4-FFF2-40B4-BE49-F238E27FC236}">
                <a16:creationId xmlns:a16="http://schemas.microsoft.com/office/drawing/2014/main" id="{518DE1CD-AB29-29C8-F692-F4D59BEF7434}"/>
              </a:ext>
            </a:extLst>
          </p:cNvPr>
          <p:cNvSpPr/>
          <p:nvPr/>
        </p:nvSpPr>
        <p:spPr>
          <a:xfrm>
            <a:off x="7111348" y="4428860"/>
            <a:ext cx="716507" cy="375313"/>
          </a:xfrm>
          <a:prstGeom prst="rightArrow">
            <a:avLst/>
          </a:prstGeom>
          <a:solidFill>
            <a:srgbClr val="84ACE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03034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01F73-F3A1-BCF1-D2F1-336B75314D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23A6B1-9585-1DEC-61E0-FB024A5F19A4}"/>
              </a:ext>
            </a:extLst>
          </p:cNvPr>
          <p:cNvSpPr>
            <a:spLocks noGrp="1"/>
          </p:cNvSpPr>
          <p:nvPr>
            <p:ph sz="half" idx="2"/>
          </p:nvPr>
        </p:nvSpPr>
        <p:spPr>
          <a:xfrm>
            <a:off x="354692" y="1716768"/>
            <a:ext cx="7935685" cy="3937681"/>
          </a:xfrm>
        </p:spPr>
        <p:txBody>
          <a:bodyPr vert="horz" lIns="91440" tIns="45720" rIns="91440" bIns="45720" rtlCol="0" anchor="t">
            <a:noAutofit/>
          </a:bodyPr>
          <a:lstStyle/>
          <a:p>
            <a:pPr marL="170815" indent="-170815">
              <a:buNone/>
            </a:pPr>
            <a:endParaRPr lang="en-GB" sz="1800" dirty="0">
              <a:solidFill>
                <a:srgbClr val="FF0000"/>
              </a:solidFill>
              <a:latin typeface="Calibri"/>
              <a:ea typeface="Calibri"/>
              <a:cs typeface="Calibri"/>
            </a:endParaRPr>
          </a:p>
          <a:p>
            <a:pPr marL="0" indent="0">
              <a:buNone/>
            </a:pPr>
            <a:endParaRPr lang="en-GB" sz="1800"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50C1E8E9-B541-D365-BF3D-02506EBAC1B1}"/>
              </a:ext>
            </a:extLst>
          </p:cNvPr>
          <p:cNvSpPr>
            <a:spLocks noGrp="1"/>
          </p:cNvSpPr>
          <p:nvPr>
            <p:ph type="ctrTitle"/>
          </p:nvPr>
        </p:nvSpPr>
        <p:spPr>
          <a:xfrm>
            <a:off x="898869" y="350441"/>
            <a:ext cx="7886699" cy="912265"/>
          </a:xfrm>
        </p:spPr>
        <p:txBody>
          <a:bodyPr/>
          <a:lstStyle/>
          <a:p>
            <a:r>
              <a:rPr lang="en-GB" dirty="0">
                <a:cs typeface="Cardo"/>
              </a:rPr>
              <a:t>ACT ASSESSMENT: TIME-EFFICIENT</a:t>
            </a:r>
            <a:endParaRPr lang="en-GB" dirty="0"/>
          </a:p>
        </p:txBody>
      </p:sp>
      <p:pic>
        <p:nvPicPr>
          <p:cNvPr id="2" name="Picture 1" descr="A screenshot of a computer&#10;&#10;AI-generated content may be incorrect.">
            <a:extLst>
              <a:ext uri="{FF2B5EF4-FFF2-40B4-BE49-F238E27FC236}">
                <a16:creationId xmlns:a16="http://schemas.microsoft.com/office/drawing/2014/main" id="{997A997A-4575-6490-1D53-D2CFD30D3E6F}"/>
              </a:ext>
            </a:extLst>
          </p:cNvPr>
          <p:cNvPicPr>
            <a:picLocks noChangeAspect="1"/>
          </p:cNvPicPr>
          <p:nvPr/>
        </p:nvPicPr>
        <p:blipFill>
          <a:blip r:embed="rId2"/>
          <a:stretch>
            <a:fillRect/>
          </a:stretch>
        </p:blipFill>
        <p:spPr>
          <a:xfrm>
            <a:off x="4845730" y="1719717"/>
            <a:ext cx="4060825" cy="3933825"/>
          </a:xfrm>
          <a:prstGeom prst="rect">
            <a:avLst/>
          </a:prstGeom>
        </p:spPr>
      </p:pic>
      <p:pic>
        <p:nvPicPr>
          <p:cNvPr id="5" name="Picture 4">
            <a:extLst>
              <a:ext uri="{FF2B5EF4-FFF2-40B4-BE49-F238E27FC236}">
                <a16:creationId xmlns:a16="http://schemas.microsoft.com/office/drawing/2014/main" id="{303AD521-2E1B-0F41-5495-4441739E5BCC}"/>
              </a:ext>
            </a:extLst>
          </p:cNvPr>
          <p:cNvPicPr>
            <a:picLocks noChangeAspect="1"/>
          </p:cNvPicPr>
          <p:nvPr/>
        </p:nvPicPr>
        <p:blipFill>
          <a:blip r:embed="rId3"/>
          <a:stretch>
            <a:fillRect/>
          </a:stretch>
        </p:blipFill>
        <p:spPr>
          <a:xfrm>
            <a:off x="43089" y="1722210"/>
            <a:ext cx="4529365" cy="2767693"/>
          </a:xfrm>
          <a:prstGeom prst="rect">
            <a:avLst/>
          </a:prstGeom>
        </p:spPr>
      </p:pic>
    </p:spTree>
    <p:extLst>
      <p:ext uri="{BB962C8B-B14F-4D97-AF65-F5344CB8AC3E}">
        <p14:creationId xmlns:p14="http://schemas.microsoft.com/office/powerpoint/2010/main" val="2508896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A61A4-9C29-F70E-033D-6AA171C3152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750C49-A125-90F8-E366-E01BFC1A9246}"/>
              </a:ext>
            </a:extLst>
          </p:cNvPr>
          <p:cNvSpPr>
            <a:spLocks noGrp="1"/>
          </p:cNvSpPr>
          <p:nvPr>
            <p:ph sz="half" idx="2"/>
          </p:nvPr>
        </p:nvSpPr>
        <p:spPr>
          <a:xfrm>
            <a:off x="354692" y="1716768"/>
            <a:ext cx="7935685" cy="3937681"/>
          </a:xfrm>
        </p:spPr>
        <p:txBody>
          <a:bodyPr vert="horz" lIns="91440" tIns="45720" rIns="91440" bIns="45720" rtlCol="0" anchor="t">
            <a:noAutofit/>
          </a:bodyPr>
          <a:lstStyle/>
          <a:p>
            <a:pPr marL="170815" indent="-170815">
              <a:buNone/>
            </a:pPr>
            <a:endParaRPr lang="en-GB" sz="1800" dirty="0">
              <a:solidFill>
                <a:srgbClr val="FF0000"/>
              </a:solidFill>
              <a:latin typeface="Calibri"/>
              <a:ea typeface="Calibri"/>
              <a:cs typeface="Calibri"/>
            </a:endParaRPr>
          </a:p>
          <a:p>
            <a:pPr marL="0" indent="0">
              <a:buNone/>
            </a:pPr>
            <a:endParaRPr lang="en-GB" sz="1800"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0" indent="0" algn="ctr">
              <a:buNone/>
            </a:pPr>
            <a:endParaRPr lang="en-GB" sz="2400" b="1" u="sng" dirty="0">
              <a:solidFill>
                <a:srgbClr val="AA1053"/>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sz="1800" dirty="0">
              <a:solidFill>
                <a:srgbClr val="000000"/>
              </a:solidFill>
              <a:latin typeface="Calibri"/>
              <a:ea typeface="Calibri"/>
              <a:cs typeface="Calibri"/>
            </a:endParaRPr>
          </a:p>
          <a:p>
            <a:pPr marL="170815" indent="-170815"/>
            <a:endParaRPr lang="en-GB" dirty="0">
              <a:ea typeface="Lato Light"/>
              <a:cs typeface="Lato Light"/>
            </a:endParaRPr>
          </a:p>
        </p:txBody>
      </p:sp>
      <p:sp>
        <p:nvSpPr>
          <p:cNvPr id="4" name="Title 3">
            <a:extLst>
              <a:ext uri="{FF2B5EF4-FFF2-40B4-BE49-F238E27FC236}">
                <a16:creationId xmlns:a16="http://schemas.microsoft.com/office/drawing/2014/main" id="{69E754E1-0707-AD00-900E-61A16DC844A8}"/>
              </a:ext>
            </a:extLst>
          </p:cNvPr>
          <p:cNvSpPr>
            <a:spLocks noGrp="1"/>
          </p:cNvSpPr>
          <p:nvPr>
            <p:ph type="ctrTitle"/>
          </p:nvPr>
        </p:nvSpPr>
        <p:spPr>
          <a:xfrm>
            <a:off x="898869" y="350441"/>
            <a:ext cx="7886699" cy="912265"/>
          </a:xfrm>
        </p:spPr>
        <p:txBody>
          <a:bodyPr/>
          <a:lstStyle/>
          <a:p>
            <a:r>
              <a:rPr lang="en-GB" dirty="0">
                <a:cs typeface="Cardo"/>
              </a:rPr>
              <a:t>ACT ASSESSMENT: TIME-EFFICIENT</a:t>
            </a:r>
            <a:endParaRPr lang="en-GB" dirty="0"/>
          </a:p>
        </p:txBody>
      </p:sp>
      <p:graphicFrame>
        <p:nvGraphicFramePr>
          <p:cNvPr id="6" name="Table 5">
            <a:extLst>
              <a:ext uri="{FF2B5EF4-FFF2-40B4-BE49-F238E27FC236}">
                <a16:creationId xmlns:a16="http://schemas.microsoft.com/office/drawing/2014/main" id="{60CC18CC-00AB-2EF2-EF5E-21F564917125}"/>
              </a:ext>
            </a:extLst>
          </p:cNvPr>
          <p:cNvGraphicFramePr>
            <a:graphicFrameLocks noGrp="1"/>
          </p:cNvGraphicFramePr>
          <p:nvPr>
            <p:extLst>
              <p:ext uri="{D42A27DB-BD31-4B8C-83A1-F6EECF244321}">
                <p14:modId xmlns:p14="http://schemas.microsoft.com/office/powerpoint/2010/main" val="3748688656"/>
              </p:ext>
            </p:extLst>
          </p:nvPr>
        </p:nvGraphicFramePr>
        <p:xfrm>
          <a:off x="674914" y="1865085"/>
          <a:ext cx="7791130" cy="4165483"/>
        </p:xfrm>
        <a:graphic>
          <a:graphicData uri="http://schemas.openxmlformats.org/drawingml/2006/table">
            <a:tbl>
              <a:tblPr firstRow="1" bandRow="1">
                <a:tableStyleId>{5C22544A-7EE6-4342-B048-85BDC9FD1C3A}</a:tableStyleId>
              </a:tblPr>
              <a:tblGrid>
                <a:gridCol w="3895565">
                  <a:extLst>
                    <a:ext uri="{9D8B030D-6E8A-4147-A177-3AD203B41FA5}">
                      <a16:colId xmlns:a16="http://schemas.microsoft.com/office/drawing/2014/main" val="3686090280"/>
                    </a:ext>
                  </a:extLst>
                </a:gridCol>
                <a:gridCol w="3895565">
                  <a:extLst>
                    <a:ext uri="{9D8B030D-6E8A-4147-A177-3AD203B41FA5}">
                      <a16:colId xmlns:a16="http://schemas.microsoft.com/office/drawing/2014/main" val="2950910346"/>
                    </a:ext>
                  </a:extLst>
                </a:gridCol>
              </a:tblGrid>
              <a:tr h="1910686">
                <a:tc>
                  <a:txBody>
                    <a:bodyPr/>
                    <a:lstStyle/>
                    <a:p>
                      <a:pPr marL="283210" indent="-283210" algn="l" rtl="0" eaLnBrk="1" latinLnBrk="0" hangingPunct="1">
                        <a:buClrTx/>
                        <a:buSzPts val="1400"/>
                        <a:buFont typeface="Arial" panose="020B0604020202020204" pitchFamily="34" charset="0"/>
                        <a:buChar char="•"/>
                      </a:pPr>
                      <a:endParaRPr lang="en-GB" sz="1200" b="1" kern="1200" dirty="0">
                        <a:solidFill>
                          <a:srgbClr val="000000"/>
                        </a:solidFill>
                        <a:effectLst/>
                        <a:latin typeface="Calibri"/>
                        <a:ea typeface="Calibri"/>
                        <a:cs typeface="Calibri"/>
                      </a:endParaRPr>
                    </a:p>
                    <a:p>
                      <a:pPr marL="283210" lvl="0" indent="-283210" algn="l">
                        <a:buClrTx/>
                        <a:buSzPts val="1400"/>
                        <a:buFont typeface="Arial" panose="020B0604020202020204" pitchFamily="34" charset="0"/>
                        <a:buChar char="•"/>
                      </a:pPr>
                      <a:endParaRPr lang="en-GB" sz="1200" b="1" kern="1200" dirty="0">
                        <a:solidFill>
                          <a:srgbClr val="000000"/>
                        </a:solidFill>
                        <a:effectLst/>
                        <a:latin typeface="Calibri"/>
                        <a:ea typeface="Calibri"/>
                        <a:cs typeface="Calibri"/>
                      </a:endParaRPr>
                    </a:p>
                    <a:p>
                      <a:pPr marL="171450" lvl="0" indent="-171450" algn="l">
                        <a:buClrTx/>
                        <a:buSzPts val="1400"/>
                        <a:buFont typeface="Arial"/>
                        <a:buChar char="•"/>
                      </a:pPr>
                      <a:r>
                        <a:rPr lang="en-GB" sz="1200" b="1" kern="1200" dirty="0">
                          <a:solidFill>
                            <a:srgbClr val="000000"/>
                          </a:solidFill>
                          <a:effectLst/>
                          <a:latin typeface="Calibri"/>
                          <a:ea typeface="Calibri"/>
                          <a:cs typeface="Calibri"/>
                        </a:rPr>
                        <a:t>Exam-style extended writing </a:t>
                      </a:r>
                      <a:endParaRPr lang="en-GB" sz="1200" dirty="0">
                        <a:effectLst/>
                        <a:latin typeface="Calibri"/>
                        <a:ea typeface="Calibri"/>
                        <a:cs typeface="Calibri"/>
                      </a:endParaRPr>
                    </a:p>
                    <a:p>
                      <a:pPr marL="283210" indent="-283210" algn="l" rtl="0" eaLnBrk="1" latinLnBrk="0" hangingPunct="1">
                        <a:buFont typeface="Arial"/>
                        <a:buChar char="•"/>
                      </a:pPr>
                      <a:r>
                        <a:rPr lang="en-GB" sz="1200" b="1" kern="1200" dirty="0">
                          <a:solidFill>
                            <a:srgbClr val="000000"/>
                          </a:solidFill>
                          <a:effectLst/>
                          <a:latin typeface="Calibri"/>
                          <a:ea typeface="Calibri"/>
                          <a:cs typeface="Calibri"/>
                        </a:rPr>
                        <a:t>Timed essays / formal assessments</a:t>
                      </a:r>
                      <a:endParaRPr lang="en-GB" sz="1200" dirty="0">
                        <a:effectLst/>
                        <a:latin typeface="Calibri"/>
                        <a:ea typeface="Calibri"/>
                        <a:cs typeface="Calibri"/>
                      </a:endParaRPr>
                    </a:p>
                    <a:p>
                      <a:pPr marL="283210" indent="-283210" algn="l" rtl="0" eaLnBrk="1" latinLnBrk="0" hangingPunct="1">
                        <a:buFont typeface="Arial"/>
                        <a:buChar char="•"/>
                      </a:pPr>
                      <a:r>
                        <a:rPr lang="en-GB" sz="1200" b="1" kern="1200" dirty="0">
                          <a:solidFill>
                            <a:srgbClr val="000000"/>
                          </a:solidFill>
                          <a:effectLst/>
                          <a:latin typeface="Calibri"/>
                          <a:ea typeface="Calibri"/>
                          <a:cs typeface="Calibri"/>
                        </a:rPr>
                        <a:t>Deep marking (WWW/EBI with action tasks)</a:t>
                      </a:r>
                      <a:endParaRPr lang="en-GB" sz="1200" dirty="0">
                        <a:effectLst/>
                        <a:latin typeface="Calibri"/>
                        <a:ea typeface="Calibri"/>
                        <a:cs typeface="Calibri"/>
                      </a:endParaRPr>
                    </a:p>
                    <a:p>
                      <a:pPr marL="283210" indent="-283210" algn="l" rtl="0" eaLnBrk="1" latinLnBrk="0" hangingPunct="1">
                        <a:buFont typeface="Arial"/>
                        <a:buChar char="•"/>
                      </a:pPr>
                      <a:r>
                        <a:rPr lang="en-GB" sz="1200" b="1" kern="1200" dirty="0">
                          <a:solidFill>
                            <a:srgbClr val="000000"/>
                          </a:solidFill>
                          <a:effectLst/>
                          <a:latin typeface="Calibri"/>
                          <a:ea typeface="Calibri"/>
                          <a:cs typeface="Calibri"/>
                        </a:rPr>
                        <a:t>Redrafting/improvement cycles (STAR)</a:t>
                      </a:r>
                      <a:endParaRPr lang="en-GB" sz="1200" dirty="0">
                        <a:effectLst/>
                        <a:latin typeface="Calibri"/>
                        <a:ea typeface="Calibri"/>
                        <a:cs typeface="Calibri"/>
                      </a:endParaRPr>
                    </a:p>
                    <a:p>
                      <a:pPr marL="283210" indent="-283210" algn="l" rtl="0" eaLnBrk="1" latinLnBrk="0" hangingPunct="1">
                        <a:buFont typeface="Arial"/>
                        <a:buChar char="•"/>
                      </a:pPr>
                      <a:r>
                        <a:rPr lang="en-GB" sz="1200" b="1" kern="1200" dirty="0">
                          <a:solidFill>
                            <a:srgbClr val="000000"/>
                          </a:solidFill>
                          <a:effectLst/>
                          <a:latin typeface="Calibri"/>
                          <a:ea typeface="Calibri"/>
                          <a:cs typeface="Calibri"/>
                        </a:rPr>
                        <a:t>Interleaved end-of-topic tests</a:t>
                      </a:r>
                      <a:endParaRPr lang="en-GB" sz="1200" dirty="0">
                        <a:effectLst/>
                        <a:latin typeface="Calibri"/>
                        <a:ea typeface="Calibri"/>
                        <a:cs typeface="Calibri"/>
                      </a:endParaRPr>
                    </a:p>
                    <a:p>
                      <a:pPr marL="283210" indent="-283210" algn="l" rtl="0" eaLnBrk="1" latinLnBrk="0" hangingPunct="1">
                        <a:buFont typeface="Arial"/>
                        <a:buChar char="•"/>
                      </a:pPr>
                      <a:r>
                        <a:rPr lang="en-GB" sz="1200" b="1" kern="1200" dirty="0">
                          <a:solidFill>
                            <a:srgbClr val="000000"/>
                          </a:solidFill>
                          <a:effectLst/>
                          <a:latin typeface="Calibri"/>
                          <a:ea typeface="Calibri"/>
                          <a:cs typeface="Calibri"/>
                        </a:rPr>
                        <a:t>Detailed feedback with targeted follow-up tasks</a:t>
                      </a:r>
                      <a:endParaRPr lang="en-GB" sz="1200" dirty="0">
                        <a:effectLst/>
                        <a:latin typeface="Calibri"/>
                        <a:ea typeface="Calibri"/>
                        <a:cs typeface="Calibri"/>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171450" indent="-171450" algn="l" rtl="0" eaLnBrk="1" latinLnBrk="0" hangingPunct="1">
                        <a:buClrTx/>
                        <a:buSzPts val="1400"/>
                        <a:buFont typeface="Arial"/>
                        <a:buChar char="•"/>
                      </a:pPr>
                      <a:endParaRPr lang="en-US" sz="1200" b="1" kern="1200" dirty="0">
                        <a:solidFill>
                          <a:srgbClr val="000000"/>
                        </a:solidFill>
                        <a:effectLst/>
                        <a:latin typeface="Calibri"/>
                        <a:ea typeface="Calibri"/>
                        <a:cs typeface="Calibri"/>
                      </a:endParaRPr>
                    </a:p>
                    <a:p>
                      <a:pPr marL="171450" lvl="0" indent="-171450" algn="l">
                        <a:buClrTx/>
                        <a:buSzPts val="1400"/>
                        <a:buFont typeface="Arial"/>
                        <a:buChar char="•"/>
                      </a:pPr>
                      <a:endParaRPr lang="en-US" sz="1200" b="1" kern="1200" dirty="0">
                        <a:solidFill>
                          <a:srgbClr val="000000"/>
                        </a:solidFill>
                        <a:effectLst/>
                        <a:latin typeface="Calibri"/>
                        <a:ea typeface="Calibri"/>
                        <a:cs typeface="Calibri"/>
                      </a:endParaRPr>
                    </a:p>
                    <a:p>
                      <a:pPr marL="171450" lvl="0" indent="-171450" algn="l">
                        <a:buClrTx/>
                        <a:buSzPts val="1400"/>
                        <a:buFont typeface="Arial"/>
                        <a:buChar char="•"/>
                      </a:pPr>
                      <a:r>
                        <a:rPr lang="en-US" sz="1200" b="1" kern="1200" dirty="0">
                          <a:solidFill>
                            <a:srgbClr val="000000"/>
                          </a:solidFill>
                          <a:effectLst/>
                          <a:latin typeface="Calibri"/>
                          <a:ea typeface="Calibri"/>
                          <a:cs typeface="Calibri"/>
                        </a:rPr>
                        <a:t>Detailed written marking on every piece of work</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Lengthy self/peer assessment</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Copying out model answers without reflection</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Creating overly complex assessments</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Marking everything individually instead </a:t>
                      </a:r>
                      <a:endParaRPr lang="en-GB" sz="1200" dirty="0">
                        <a:effectLst/>
                        <a:latin typeface="Calibri"/>
                        <a:ea typeface="Calibri"/>
                        <a:cs typeface="Calibri"/>
                      </a:endParaRPr>
                    </a:p>
                    <a:p>
                      <a:pPr marL="171450" indent="-171450" algn="l" rtl="0" eaLnBrk="1" latinLnBrk="0" hangingPunct="1">
                        <a:buFont typeface="Arial"/>
                        <a:buChar char="•"/>
                      </a:pPr>
                      <a:r>
                        <a:rPr lang="en-US" sz="1200" b="1" kern="1200" dirty="0">
                          <a:solidFill>
                            <a:srgbClr val="000000"/>
                          </a:solidFill>
                          <a:effectLst/>
                          <a:latin typeface="Calibri"/>
                          <a:ea typeface="Calibri"/>
                          <a:cs typeface="Calibri"/>
                        </a:rPr>
                        <a:t>of using whole-class feedback</a:t>
                      </a:r>
                      <a:endParaRPr lang="en-GB" sz="1200" dirty="0">
                        <a:effectLst/>
                        <a:latin typeface="Calibri"/>
                        <a:ea typeface="Calibri"/>
                        <a:cs typeface="Calibri"/>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2272992369"/>
                  </a:ext>
                </a:extLst>
              </a:tr>
              <a:tr h="2254797">
                <a:tc>
                  <a:txBody>
                    <a:bodyPr/>
                    <a:lstStyle/>
                    <a:p>
                      <a:pPr marL="171450" indent="-171450" algn="l" rtl="0" eaLnBrk="1" fontAlgn="t" latinLnBrk="0" hangingPunct="1">
                        <a:buClrTx/>
                        <a:buSzPts val="1400"/>
                        <a:buFont typeface="Arial"/>
                        <a:buChar char="•"/>
                      </a:pPr>
                      <a:r>
                        <a:rPr lang="en-US" sz="1200" b="1" i="0" kern="1200" dirty="0">
                          <a:solidFill>
                            <a:srgbClr val="000000"/>
                          </a:solidFill>
                          <a:effectLst/>
                          <a:latin typeface="Calibri"/>
                          <a:ea typeface="Calibri"/>
                          <a:cs typeface="Calibri"/>
                        </a:rPr>
                        <a:t>Hands-up questioning</a:t>
                      </a:r>
                      <a:r>
                        <a:rPr lang="en-US" sz="1200" b="0" i="0" kern="1200" dirty="0">
                          <a:solidFill>
                            <a:srgbClr val="000000"/>
                          </a:solidFill>
                          <a:effectLst/>
                          <a:latin typeface="Calibri"/>
                          <a:ea typeface="Calibri"/>
                          <a:cs typeface="Calibri"/>
                        </a:rPr>
                        <a:t> </a:t>
                      </a:r>
                      <a:endParaRPr lang="en-GB" sz="1200" dirty="0">
                        <a:effectLst/>
                        <a:latin typeface="Calibri"/>
                        <a:ea typeface="Calibri"/>
                        <a:cs typeface="Calibri"/>
                      </a:endParaRPr>
                    </a:p>
                    <a:p>
                      <a:pPr marL="283210" indent="-283210" algn="l" rtl="0" eaLnBrk="1" fontAlgn="t" latinLnBrk="0" hangingPunct="1">
                        <a:buFont typeface="Arial"/>
                        <a:buChar char="•"/>
                      </a:pPr>
                      <a:r>
                        <a:rPr lang="en-US" sz="1200" b="1" i="0" kern="1200" dirty="0">
                          <a:solidFill>
                            <a:srgbClr val="000000"/>
                          </a:solidFill>
                          <a:effectLst/>
                          <a:latin typeface="Calibri"/>
                          <a:ea typeface="Calibri"/>
                          <a:cs typeface="Calibri"/>
                        </a:rPr>
                        <a:t>Quick “did you understand?” checks</a:t>
                      </a:r>
                      <a:r>
                        <a:rPr lang="en-US" sz="1200" b="0" i="0" kern="1200" dirty="0">
                          <a:solidFill>
                            <a:srgbClr val="000000"/>
                          </a:solidFill>
                          <a:effectLst/>
                          <a:latin typeface="Calibri"/>
                          <a:ea typeface="Calibri"/>
                          <a:cs typeface="Calibri"/>
                        </a:rPr>
                        <a:t> </a:t>
                      </a:r>
                      <a:r>
                        <a:rPr lang="en-US" sz="1200" b="1" i="0" kern="1200" dirty="0">
                          <a:solidFill>
                            <a:srgbClr val="000000"/>
                          </a:solidFill>
                          <a:effectLst/>
                          <a:latin typeface="Calibri"/>
                          <a:ea typeface="Calibri"/>
                          <a:cs typeface="Calibri"/>
                        </a:rPr>
                        <a:t>Unstructured class discussions</a:t>
                      </a:r>
                      <a:r>
                        <a:rPr lang="en-US" sz="1200" b="0" i="0" kern="1200" dirty="0">
                          <a:solidFill>
                            <a:srgbClr val="000000"/>
                          </a:solidFill>
                          <a:effectLst/>
                          <a:latin typeface="Calibri"/>
                          <a:ea typeface="Calibri"/>
                          <a:cs typeface="Calibri"/>
                        </a:rPr>
                        <a:t> </a:t>
                      </a:r>
                      <a:endParaRPr lang="en-GB" sz="1200" dirty="0">
                        <a:effectLst/>
                        <a:latin typeface="Calibri"/>
                        <a:ea typeface="Calibri"/>
                        <a:cs typeface="Calibri"/>
                      </a:endParaRPr>
                    </a:p>
                    <a:p>
                      <a:pPr marL="283210" indent="-283210" algn="l" rtl="0" eaLnBrk="1" fontAlgn="t" latinLnBrk="0" hangingPunct="1">
                        <a:buFont typeface="Arial"/>
                        <a:buChar char="•"/>
                      </a:pPr>
                      <a:r>
                        <a:rPr lang="en-US" sz="1200" b="1" i="0" kern="1200" dirty="0">
                          <a:solidFill>
                            <a:srgbClr val="000000"/>
                          </a:solidFill>
                          <a:effectLst/>
                          <a:latin typeface="Calibri"/>
                          <a:ea typeface="Calibri"/>
                          <a:cs typeface="Calibri"/>
                        </a:rPr>
                        <a:t>Simple tick-box/self-marking without reflection</a:t>
                      </a:r>
                      <a:r>
                        <a:rPr lang="en-US" sz="1200" b="0" i="0" kern="1200" dirty="0">
                          <a:solidFill>
                            <a:srgbClr val="000000"/>
                          </a:solidFill>
                          <a:effectLst/>
                          <a:latin typeface="Calibri"/>
                          <a:ea typeface="Calibri"/>
                          <a:cs typeface="Calibri"/>
                        </a:rPr>
                        <a:t> </a:t>
                      </a:r>
                      <a:endParaRPr lang="en-GB" sz="1200" dirty="0">
                        <a:effectLst/>
                        <a:latin typeface="Calibri"/>
                        <a:ea typeface="Calibri"/>
                        <a:cs typeface="Calibri"/>
                      </a:endParaRPr>
                    </a:p>
                    <a:p>
                      <a:pPr marL="283210" indent="-283210" algn="l" rtl="0" eaLnBrk="1" fontAlgn="t" latinLnBrk="0" hangingPunct="1">
                        <a:buFont typeface="Arial"/>
                        <a:buChar char="•"/>
                      </a:pPr>
                      <a:r>
                        <a:rPr lang="en-US" sz="1200" b="1" i="0" kern="1200" dirty="0">
                          <a:solidFill>
                            <a:srgbClr val="000000"/>
                          </a:solidFill>
                          <a:effectLst/>
                          <a:latin typeface="Calibri"/>
                          <a:ea typeface="Calibri"/>
                          <a:cs typeface="Calibri"/>
                        </a:rPr>
                        <a:t>Guess-based multiple choice</a:t>
                      </a:r>
                    </a:p>
                    <a:p>
                      <a:pPr marL="283210" lvl="0" indent="-283210" algn="l">
                        <a:buFont typeface="Arial"/>
                        <a:buChar char="•"/>
                      </a:pPr>
                      <a:endParaRPr lang="en-US" sz="1200" b="1" i="0" kern="1200" dirty="0">
                        <a:solidFill>
                          <a:srgbClr val="000000"/>
                        </a:solidFill>
                        <a:effectLst/>
                        <a:latin typeface="Calibri"/>
                        <a:ea typeface="Calibri"/>
                        <a:cs typeface="Calibri"/>
                      </a:endParaRPr>
                    </a:p>
                    <a:p>
                      <a:pPr marL="283210" lvl="0" indent="-283210" algn="l">
                        <a:buFont typeface="Arial"/>
                        <a:buChar char="•"/>
                      </a:pPr>
                      <a:endParaRPr lang="en-US" sz="1200" b="1" i="0" kern="1200" dirty="0">
                        <a:solidFill>
                          <a:srgbClr val="000000"/>
                        </a:solidFill>
                        <a:effectLst/>
                        <a:latin typeface="Calibri"/>
                        <a:ea typeface="Calibri"/>
                        <a:cs typeface="Calibri"/>
                      </a:endParaRPr>
                    </a:p>
                    <a:p>
                      <a:pPr marL="283210" lvl="0" indent="-283210" algn="l">
                        <a:buFont typeface="Arial"/>
                        <a:buChar char="•"/>
                      </a:pPr>
                      <a:endParaRPr lang="en-US" sz="1200" b="1" i="0" kern="1200" dirty="0">
                        <a:solidFill>
                          <a:srgbClr val="000000"/>
                        </a:solidFill>
                        <a:effectLst/>
                        <a:latin typeface="Calibri"/>
                        <a:ea typeface="Calibri"/>
                        <a:cs typeface="Calibri"/>
                      </a:endParaRPr>
                    </a:p>
                    <a:p>
                      <a:pPr marL="283210" lvl="0" indent="-283210" algn="l">
                        <a:buFont typeface="Arial"/>
                        <a:buChar char="•"/>
                      </a:pPr>
                      <a:endParaRPr lang="en-US" sz="1200" b="1" i="0" kern="1200" dirty="0">
                        <a:solidFill>
                          <a:srgbClr val="000000"/>
                        </a:solidFill>
                        <a:effectLst/>
                        <a:latin typeface="Calibri"/>
                        <a:ea typeface="Calibri"/>
                        <a:cs typeface="Calibri"/>
                      </a:endParaRPr>
                    </a:p>
                    <a:p>
                      <a:pPr marL="283210" lvl="0" indent="-283210" algn="l">
                        <a:buFont typeface="Arial"/>
                        <a:buChar char="•"/>
                      </a:pPr>
                      <a:endParaRPr lang="en-US" sz="1200" b="1" i="0" kern="1200" dirty="0">
                        <a:solidFill>
                          <a:srgbClr val="000000"/>
                        </a:solidFill>
                        <a:effectLst/>
                        <a:latin typeface="Calibri"/>
                        <a:ea typeface="Calibri"/>
                        <a:cs typeface="Calibri"/>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tc>
                  <a:txBody>
                    <a:bodyPr/>
                    <a:lstStyle/>
                    <a:p>
                      <a:pPr marL="171450" indent="-171450" algn="l" rtl="0" eaLnBrk="1" latinLnBrk="0" hangingPunct="1">
                        <a:buClrTx/>
                        <a:buSzPts val="1400"/>
                        <a:buFont typeface="Arial"/>
                        <a:buChar char="•"/>
                      </a:pPr>
                      <a:r>
                        <a:rPr lang="en-US" sz="1200" b="1" kern="1200" dirty="0">
                          <a:solidFill>
                            <a:srgbClr val="000000"/>
                          </a:solidFill>
                          <a:effectLst/>
                          <a:latin typeface="Calibri"/>
                          <a:ea typeface="Calibri"/>
                          <a:cs typeface="Calibri"/>
                        </a:rPr>
                        <a:t>Low-stakes quizzes (retrieval starters)</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Hinge questions</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Cold calling / targeted questioning</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Mini whiteboards (whole-class response)</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Think–Pair–Share</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Verbal feedback in the moment</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Live scanning of books during lessons</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Whole-class feedback (instead of marking everything)</a:t>
                      </a:r>
                      <a:endParaRPr lang="en-GB" sz="1200" dirty="0">
                        <a:effectLst/>
                        <a:latin typeface="Calibri"/>
                        <a:ea typeface="Calibri"/>
                        <a:cs typeface="Calibri"/>
                      </a:endParaRPr>
                    </a:p>
                    <a:p>
                      <a:pPr marL="283210" indent="-283210" algn="l" rtl="0" eaLnBrk="1" latinLnBrk="0" hangingPunct="1">
                        <a:buFont typeface="Arial"/>
                        <a:buChar char="•"/>
                      </a:pPr>
                      <a:r>
                        <a:rPr lang="en-US" sz="1200" b="1" kern="1200" dirty="0">
                          <a:solidFill>
                            <a:srgbClr val="000000"/>
                          </a:solidFill>
                          <a:effectLst/>
                          <a:latin typeface="Calibri"/>
                          <a:ea typeface="Calibri"/>
                          <a:cs typeface="Calibri"/>
                        </a:rPr>
                        <a:t>Exit tickets</a:t>
                      </a:r>
                    </a:p>
                    <a:p>
                      <a:pPr marL="283210" lvl="0" indent="-283210" algn="l">
                        <a:buFont typeface="Arial"/>
                        <a:buChar char="•"/>
                      </a:pPr>
                      <a:endParaRPr lang="en-US" sz="1200" b="1" kern="1200" dirty="0">
                        <a:solidFill>
                          <a:srgbClr val="000000"/>
                        </a:solidFill>
                        <a:effectLst/>
                        <a:latin typeface="Calibri"/>
                        <a:ea typeface="Calibri"/>
                        <a:cs typeface="Calibri"/>
                      </a:endParaRPr>
                    </a:p>
                  </a:txBody>
                  <a:tcPr marL="0" marR="0" marT="0" marB="0" anchor="ctr">
                    <a:lnL w="12700">
                      <a:solidFill>
                        <a:schemeClr val="tx1"/>
                      </a:solidFill>
                    </a:lnL>
                    <a:lnR w="12700">
                      <a:solidFill>
                        <a:schemeClr val="tx1"/>
                      </a:solidFill>
                    </a:lnR>
                    <a:lnT w="12700">
                      <a:solidFill>
                        <a:schemeClr val="tx1"/>
                      </a:solidFill>
                    </a:lnT>
                    <a:lnB w="12700">
                      <a:solidFill>
                        <a:schemeClr val="tx1"/>
                      </a:solidFill>
                    </a:lnB>
                    <a:noFill/>
                  </a:tcPr>
                </a:tc>
                <a:extLst>
                  <a:ext uri="{0D108BD9-81ED-4DB2-BD59-A6C34878D82A}">
                    <a16:rowId xmlns:a16="http://schemas.microsoft.com/office/drawing/2014/main" val="4063438712"/>
                  </a:ext>
                </a:extLst>
              </a:tr>
            </a:tbl>
          </a:graphicData>
        </a:graphic>
      </p:graphicFrame>
      <p:sp>
        <p:nvSpPr>
          <p:cNvPr id="10" name="Rectangle 9">
            <a:extLst>
              <a:ext uri="{FF2B5EF4-FFF2-40B4-BE49-F238E27FC236}">
                <a16:creationId xmlns:a16="http://schemas.microsoft.com/office/drawing/2014/main" id="{5D46ADC4-C926-4410-973F-2CCE1F948AA7}"/>
              </a:ext>
            </a:extLst>
          </p:cNvPr>
          <p:cNvSpPr/>
          <p:nvPr/>
        </p:nvSpPr>
        <p:spPr>
          <a:xfrm>
            <a:off x="676429" y="1868659"/>
            <a:ext cx="1989540" cy="469656"/>
          </a:xfrm>
          <a:prstGeom prst="rect">
            <a:avLst/>
          </a:prstGeom>
          <a:solidFill>
            <a:srgbClr val="84ACE9"/>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t>High Impact/High Time</a:t>
            </a:r>
          </a:p>
        </p:txBody>
      </p:sp>
      <p:sp>
        <p:nvSpPr>
          <p:cNvPr id="12" name="Rectangle 11">
            <a:extLst>
              <a:ext uri="{FF2B5EF4-FFF2-40B4-BE49-F238E27FC236}">
                <a16:creationId xmlns:a16="http://schemas.microsoft.com/office/drawing/2014/main" id="{5BD7BEFD-F70D-5D23-75A6-AC7046409471}"/>
              </a:ext>
            </a:extLst>
          </p:cNvPr>
          <p:cNvSpPr/>
          <p:nvPr/>
        </p:nvSpPr>
        <p:spPr>
          <a:xfrm>
            <a:off x="6482143" y="1846887"/>
            <a:ext cx="1989540" cy="469656"/>
          </a:xfrm>
          <a:prstGeom prst="rect">
            <a:avLst/>
          </a:prstGeom>
          <a:solidFill>
            <a:srgbClr val="84ACE9"/>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t>High Time/Low Impact</a:t>
            </a:r>
          </a:p>
        </p:txBody>
      </p:sp>
      <p:sp>
        <p:nvSpPr>
          <p:cNvPr id="14" name="Rectangle 13">
            <a:extLst>
              <a:ext uri="{FF2B5EF4-FFF2-40B4-BE49-F238E27FC236}">
                <a16:creationId xmlns:a16="http://schemas.microsoft.com/office/drawing/2014/main" id="{6F0D4627-F66D-EA47-3685-55691A83BD41}"/>
              </a:ext>
            </a:extLst>
          </p:cNvPr>
          <p:cNvSpPr/>
          <p:nvPr/>
        </p:nvSpPr>
        <p:spPr>
          <a:xfrm>
            <a:off x="6482143" y="5562544"/>
            <a:ext cx="1989540" cy="469656"/>
          </a:xfrm>
          <a:prstGeom prst="rect">
            <a:avLst/>
          </a:prstGeom>
          <a:solidFill>
            <a:srgbClr val="84ACE9"/>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dirty="0"/>
              <a:t>Low Time/ High Impact</a:t>
            </a:r>
          </a:p>
        </p:txBody>
      </p:sp>
      <p:sp>
        <p:nvSpPr>
          <p:cNvPr id="16" name="Rectangle 15">
            <a:extLst>
              <a:ext uri="{FF2B5EF4-FFF2-40B4-BE49-F238E27FC236}">
                <a16:creationId xmlns:a16="http://schemas.microsoft.com/office/drawing/2014/main" id="{3553F203-76E0-C25A-9AAC-92F95193334A}"/>
              </a:ext>
            </a:extLst>
          </p:cNvPr>
          <p:cNvSpPr/>
          <p:nvPr/>
        </p:nvSpPr>
        <p:spPr>
          <a:xfrm>
            <a:off x="676429" y="5562545"/>
            <a:ext cx="1989540" cy="469656"/>
          </a:xfrm>
          <a:prstGeom prst="rect">
            <a:avLst/>
          </a:prstGeom>
          <a:solidFill>
            <a:srgbClr val="84ACE9"/>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t>Low Time/Low Impact</a:t>
            </a:r>
          </a:p>
        </p:txBody>
      </p:sp>
      <p:sp>
        <p:nvSpPr>
          <p:cNvPr id="18" name="Speech Bubble: Rectangle with Corners Rounded 17">
            <a:extLst>
              <a:ext uri="{FF2B5EF4-FFF2-40B4-BE49-F238E27FC236}">
                <a16:creationId xmlns:a16="http://schemas.microsoft.com/office/drawing/2014/main" id="{7250D3B7-2D8B-74C2-A69E-60E94E930DC7}"/>
              </a:ext>
            </a:extLst>
          </p:cNvPr>
          <p:cNvSpPr/>
          <p:nvPr/>
        </p:nvSpPr>
        <p:spPr>
          <a:xfrm>
            <a:off x="3136875" y="1221637"/>
            <a:ext cx="2872310" cy="859701"/>
          </a:xfrm>
          <a:prstGeom prst="wedgeRoundRectCallout">
            <a:avLst/>
          </a:prstGeom>
          <a:solidFill>
            <a:srgbClr val="AA1053"/>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dirty="0">
                <a:latin typeface="Aptos"/>
                <a:ea typeface="Calibri"/>
                <a:cs typeface="Calibri"/>
              </a:rPr>
              <a:t>This is</a:t>
            </a:r>
            <a:r>
              <a:rPr lang="en-US" sz="1600" b="0" i="0" kern="1200" dirty="0">
                <a:latin typeface="Aptos"/>
                <a:ea typeface="Calibri"/>
                <a:cs typeface="Calibri"/>
              </a:rPr>
              <a:t> </a:t>
            </a:r>
            <a:r>
              <a:rPr lang="en-US" sz="1600" dirty="0">
                <a:latin typeface="Aptos"/>
                <a:ea typeface="Calibri"/>
                <a:cs typeface="Calibri"/>
              </a:rPr>
              <a:t>what we decided as a department: </a:t>
            </a:r>
          </a:p>
        </p:txBody>
      </p:sp>
    </p:spTree>
    <p:extLst>
      <p:ext uri="{BB962C8B-B14F-4D97-AF65-F5344CB8AC3E}">
        <p14:creationId xmlns:p14="http://schemas.microsoft.com/office/powerpoint/2010/main" val="3206328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7F0B8-ED3C-AB4A-246D-F10039A99F1F}"/>
              </a:ext>
            </a:extLst>
          </p:cNvPr>
          <p:cNvSpPr>
            <a:spLocks noGrp="1"/>
          </p:cNvSpPr>
          <p:nvPr>
            <p:ph type="ctrTitle"/>
          </p:nvPr>
        </p:nvSpPr>
        <p:spPr>
          <a:xfrm>
            <a:off x="898869" y="350441"/>
            <a:ext cx="7886699" cy="912265"/>
          </a:xfrm>
        </p:spPr>
        <p:txBody>
          <a:bodyPr>
            <a:normAutofit fontScale="90000"/>
          </a:bodyPr>
          <a:lstStyle/>
          <a:p>
            <a:r>
              <a:rPr lang="en-GB" dirty="0">
                <a:cs typeface="Cardo"/>
              </a:rPr>
              <a:t>How can we use what we have learned to ACT now? </a:t>
            </a:r>
            <a:endParaRPr lang="en-GB" dirty="0"/>
          </a:p>
        </p:txBody>
      </p:sp>
      <p:sp>
        <p:nvSpPr>
          <p:cNvPr id="4" name="Rectangle 3">
            <a:extLst>
              <a:ext uri="{FF2B5EF4-FFF2-40B4-BE49-F238E27FC236}">
                <a16:creationId xmlns:a16="http://schemas.microsoft.com/office/drawing/2014/main" id="{688960C5-CA45-A721-D072-0121A2A895AB}"/>
              </a:ext>
            </a:extLst>
          </p:cNvPr>
          <p:cNvSpPr/>
          <p:nvPr/>
        </p:nvSpPr>
        <p:spPr>
          <a:xfrm>
            <a:off x="328034" y="2508426"/>
            <a:ext cx="2011961" cy="1896875"/>
          </a:xfrm>
          <a:prstGeom prst="rect">
            <a:avLst/>
          </a:prstGeom>
          <a:solidFill>
            <a:srgbClr val="AA1053"/>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rgbClr val="FFFFA6"/>
                </a:solidFill>
              </a:rPr>
              <a:t>In a nutshell, the goal is not more assessment. It is better assessment: </a:t>
            </a:r>
          </a:p>
        </p:txBody>
      </p:sp>
      <p:sp>
        <p:nvSpPr>
          <p:cNvPr id="6" name="Rectangle 5">
            <a:extLst>
              <a:ext uri="{FF2B5EF4-FFF2-40B4-BE49-F238E27FC236}">
                <a16:creationId xmlns:a16="http://schemas.microsoft.com/office/drawing/2014/main" id="{D3E58877-97B1-83B6-3F69-9744DD8607EC}"/>
              </a:ext>
            </a:extLst>
          </p:cNvPr>
          <p:cNvSpPr/>
          <p:nvPr/>
        </p:nvSpPr>
        <p:spPr>
          <a:xfrm>
            <a:off x="3535690" y="2508427"/>
            <a:ext cx="2077275" cy="1904132"/>
          </a:xfrm>
          <a:prstGeom prst="rect">
            <a:avLst/>
          </a:prstGeom>
          <a:solidFill>
            <a:srgbClr val="AA1053"/>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rgbClr val="FFFFA6"/>
                </a:solidFill>
              </a:rPr>
              <a:t>Improves Teaching</a:t>
            </a:r>
          </a:p>
        </p:txBody>
      </p:sp>
      <p:sp>
        <p:nvSpPr>
          <p:cNvPr id="7" name="Rectangle 6">
            <a:extLst>
              <a:ext uri="{FF2B5EF4-FFF2-40B4-BE49-F238E27FC236}">
                <a16:creationId xmlns:a16="http://schemas.microsoft.com/office/drawing/2014/main" id="{285EA4C6-6D9C-AA0B-BD9D-5DA44494DA57}"/>
              </a:ext>
            </a:extLst>
          </p:cNvPr>
          <p:cNvSpPr/>
          <p:nvPr/>
        </p:nvSpPr>
        <p:spPr>
          <a:xfrm>
            <a:off x="6844947" y="2508426"/>
            <a:ext cx="2077275" cy="1904132"/>
          </a:xfrm>
          <a:prstGeom prst="rect">
            <a:avLst/>
          </a:prstGeom>
          <a:solidFill>
            <a:srgbClr val="AA1053"/>
          </a:solidFill>
          <a:ln>
            <a:solidFill>
              <a:srgbClr val="FFFFA6"/>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dirty="0">
                <a:solidFill>
                  <a:srgbClr val="FFFFA6"/>
                </a:solidFill>
              </a:rPr>
              <a:t>Ultimately improves students learning </a:t>
            </a:r>
          </a:p>
        </p:txBody>
      </p:sp>
      <p:sp>
        <p:nvSpPr>
          <p:cNvPr id="11" name="Arrow: Right 10">
            <a:extLst>
              <a:ext uri="{FF2B5EF4-FFF2-40B4-BE49-F238E27FC236}">
                <a16:creationId xmlns:a16="http://schemas.microsoft.com/office/drawing/2014/main" id="{771384DD-C802-69E6-53CB-4ECE7F3EF21C}"/>
              </a:ext>
            </a:extLst>
          </p:cNvPr>
          <p:cNvSpPr/>
          <p:nvPr/>
        </p:nvSpPr>
        <p:spPr>
          <a:xfrm>
            <a:off x="2307120" y="3079032"/>
            <a:ext cx="1101136" cy="527713"/>
          </a:xfrm>
          <a:prstGeom prst="rightArrow">
            <a:avLst/>
          </a:prstGeom>
          <a:solidFill>
            <a:srgbClr val="84ACE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Arrow: Right 11">
            <a:extLst>
              <a:ext uri="{FF2B5EF4-FFF2-40B4-BE49-F238E27FC236}">
                <a16:creationId xmlns:a16="http://schemas.microsoft.com/office/drawing/2014/main" id="{F35023EF-7AB4-B1CA-3AC5-E2B279399FD3}"/>
              </a:ext>
            </a:extLst>
          </p:cNvPr>
          <p:cNvSpPr/>
          <p:nvPr/>
        </p:nvSpPr>
        <p:spPr>
          <a:xfrm>
            <a:off x="5609119" y="3079031"/>
            <a:ext cx="1101136" cy="527713"/>
          </a:xfrm>
          <a:prstGeom prst="rightArrow">
            <a:avLst/>
          </a:prstGeom>
          <a:solidFill>
            <a:srgbClr val="84ACE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2587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BE0EC036BCC1F4DABF8219ED61D919E" ma:contentTypeVersion="10" ma:contentTypeDescription="Create a new document." ma:contentTypeScope="" ma:versionID="be3d9983dc71629363c409d744458b22">
  <xsd:schema xmlns:xsd="http://www.w3.org/2001/XMLSchema" xmlns:xs="http://www.w3.org/2001/XMLSchema" xmlns:p="http://schemas.microsoft.com/office/2006/metadata/properties" xmlns:ns2="f5217c94-9075-49db-a1ce-7e3987b80c08" xmlns:ns3="5ffc2120-3c93-4f9b-9569-03742073754b" targetNamespace="http://schemas.microsoft.com/office/2006/metadata/properties" ma:root="true" ma:fieldsID="60c726577770f42df6106b4feecc1836" ns2:_="" ns3:_="">
    <xsd:import namespace="f5217c94-9075-49db-a1ce-7e3987b80c08"/>
    <xsd:import namespace="5ffc2120-3c93-4f9b-9569-03742073754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217c94-9075-49db-a1ce-7e3987b80c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d594ff-12f4-4193-ba09-0b4e56d8985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fc2120-3c93-4f9b-9569-03742073754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e99e77-b057-402d-88ae-12e9b2cd50b6}" ma:internalName="TaxCatchAll" ma:showField="CatchAllData" ma:web="5ffc2120-3c93-4f9b-9569-0374207375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ffc2120-3c93-4f9b-9569-03742073754b" xsi:nil="true"/>
    <lcf76f155ced4ddcb4097134ff3c332f xmlns="f5217c94-9075-49db-a1ce-7e3987b80c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303F128-F1D4-4C91-A012-573857B319EB}">
  <ds:schemaRefs>
    <ds:schemaRef ds:uri="http://schemas.microsoft.com/sharepoint/v3/contenttype/forms"/>
  </ds:schemaRefs>
</ds:datastoreItem>
</file>

<file path=customXml/itemProps2.xml><?xml version="1.0" encoding="utf-8"?>
<ds:datastoreItem xmlns:ds="http://schemas.openxmlformats.org/officeDocument/2006/customXml" ds:itemID="{7EC38C77-27B0-4671-850C-15646C93D8F5}">
  <ds:schemaRefs>
    <ds:schemaRef ds:uri="5ffc2120-3c93-4f9b-9569-03742073754b"/>
    <ds:schemaRef ds:uri="f5217c94-9075-49db-a1ce-7e3987b80c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94AAB15-499B-46B4-B117-75C8C0670F52}">
  <ds:schemaRefs>
    <ds:schemaRef ds:uri="http://schemas.microsoft.com/office/infopath/2007/PartnerControls"/>
    <ds:schemaRef ds:uri="http://purl.org/dc/terms/"/>
    <ds:schemaRef ds:uri="http://schemas.microsoft.com/office/2006/metadata/properties"/>
    <ds:schemaRef ds:uri="http://purl.org/dc/elements/1.1/"/>
    <ds:schemaRef ds:uri="http://purl.org/dc/dcmitype/"/>
    <ds:schemaRef ds:uri="f5217c94-9075-49db-a1ce-7e3987b80c08"/>
    <ds:schemaRef ds:uri="http://schemas.microsoft.com/office/2006/documentManagement/types"/>
    <ds:schemaRef ds:uri="http://schemas.openxmlformats.org/package/2006/metadata/core-properties"/>
    <ds:schemaRef ds:uri="5ffc2120-3c93-4f9b-9569-03742073754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14</TotalTime>
  <Words>1466</Words>
  <Application>Microsoft Office PowerPoint</Application>
  <PresentationFormat>On-screen Show (4:3)</PresentationFormat>
  <Paragraphs>200</Paragraphs>
  <Slides>22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Cardo</vt:lpstr>
      <vt:lpstr>Lato Light</vt:lpstr>
      <vt:lpstr>Office Theme</vt:lpstr>
      <vt:lpstr>PowerPoint Presentation</vt:lpstr>
      <vt:lpstr>ACT ASSESSMENT</vt:lpstr>
      <vt:lpstr>“Not that everything that can be counted counts, and not everything that counts, can be counted” </vt:lpstr>
      <vt:lpstr>ACT ASSESSMENT If there is no ACT(ion), then what really is the point? </vt:lpstr>
      <vt:lpstr>ACT ASSESSMENT  Why? </vt:lpstr>
      <vt:lpstr>ACT ASSESSMENT: ACTIONABLE</vt:lpstr>
      <vt:lpstr>ACT ASSESSMENT: ACTIONABLE</vt:lpstr>
      <vt:lpstr>ACT ASSESSMENT: ACTIONABLE</vt:lpstr>
      <vt:lpstr>ACT ASSESSMENT: CREATIVE</vt:lpstr>
      <vt:lpstr>ACT ASSESSMENT: CREATIVE</vt:lpstr>
      <vt:lpstr>ACT ASSESSMENT: CREATIVE</vt:lpstr>
      <vt:lpstr>ACT ASSESSMENT: CREATIVE</vt:lpstr>
      <vt:lpstr>ACT ASSESSMENT: CREATIVE</vt:lpstr>
      <vt:lpstr>ACT ASSESSMENT: CREATIVE</vt:lpstr>
      <vt:lpstr>ACT ASSESSMENT: CREATIVE</vt:lpstr>
      <vt:lpstr>ACT ASSESSMENT: CREATIVE</vt:lpstr>
      <vt:lpstr>ACT ASSESSMENT: TIME-EFFICIENT</vt:lpstr>
      <vt:lpstr>ACT ASSESSMENT: TIME-EFFICIENT</vt:lpstr>
      <vt:lpstr>ACT ASSESSMENT: TIME-EFFICIENT</vt:lpstr>
      <vt:lpstr>ACT ASSESSMENT: TIME-EFFICIENT</vt:lpstr>
      <vt:lpstr>ACT ASSESSMENT: TIME-EFFICIENT</vt:lpstr>
      <vt:lpstr>How can we use what we have learned to ACT now?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Dawson (BBCET)</dc:creator>
  <cp:lastModifiedBy>Mr Edworthy (SHHS)</cp:lastModifiedBy>
  <cp:revision>262</cp:revision>
  <dcterms:created xsi:type="dcterms:W3CDTF">2026-05-20T10:37:02Z</dcterms:created>
  <dcterms:modified xsi:type="dcterms:W3CDTF">2026-06-30T17:24:05Z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0x0101002BE0EC036BCC1F4DABF8219ED61D919E</vt:lpwstr>
  </property>
  <property fmtid="{D5CDD505-2E9C-101B-9397-08002B2CF9AE}" pid="3" name="MediaServiceImageTags">
    <vt:lpwstr/>
  </property>
</Properties>
</file>