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66" r:id="rId6"/>
    <p:sldId id="272" r:id="rId7"/>
    <p:sldId id="286" r:id="rId8"/>
    <p:sldId id="287" r:id="rId9"/>
    <p:sldId id="267" r:id="rId10"/>
    <p:sldId id="268" r:id="rId11"/>
    <p:sldId id="269" r:id="rId12"/>
    <p:sldId id="3851" r:id="rId13"/>
    <p:sldId id="277" r:id="rId14"/>
    <p:sldId id="274" r:id="rId15"/>
    <p:sldId id="278" r:id="rId16"/>
    <p:sldId id="3852" r:id="rId17"/>
    <p:sldId id="280" r:id="rId18"/>
    <p:sldId id="3853" r:id="rId19"/>
    <p:sldId id="281" r:id="rId20"/>
    <p:sldId id="282" r:id="rId21"/>
    <p:sldId id="276" r:id="rId22"/>
    <p:sldId id="762" r:id="rId23"/>
    <p:sldId id="283" r:id="rId24"/>
    <p:sldId id="3849" r:id="rId25"/>
    <p:sldId id="3854" r:id="rId26"/>
    <p:sldId id="3855" r:id="rId27"/>
    <p:sldId id="289" r:id="rId28"/>
    <p:sldId id="284" r:id="rId29"/>
    <p:sldId id="285" r:id="rId30"/>
    <p:sldId id="258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6"/>
    <a:srgbClr val="AA1053"/>
    <a:srgbClr val="132D50"/>
    <a:srgbClr val="84A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366" autoAdjust="0"/>
  </p:normalViewPr>
  <p:slideViewPr>
    <p:cSldViewPr snapToGrid="0">
      <p:cViewPr varScale="1">
        <p:scale>
          <a:sx n="81" d="100"/>
          <a:sy n="81" d="100"/>
        </p:scale>
        <p:origin x="24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Edworthy (SHHS)" userId="3a98e6d1-6a80-4cd8-8f21-7cc8268672fe" providerId="ADAL" clId="{0534FAB3-72DB-4C0B-B1B7-F987B18B8CAA}"/>
    <pc:docChg chg="modSld">
      <pc:chgData name="Mr Edworthy (SHHS)" userId="3a98e6d1-6a80-4cd8-8f21-7cc8268672fe" providerId="ADAL" clId="{0534FAB3-72DB-4C0B-B1B7-F987B18B8CAA}" dt="2026-06-30T17:25:43.392" v="3" actId="6549"/>
      <pc:docMkLst>
        <pc:docMk/>
      </pc:docMkLst>
      <pc:sldChg chg="modNotesTx">
        <pc:chgData name="Mr Edworthy (SHHS)" userId="3a98e6d1-6a80-4cd8-8f21-7cc8268672fe" providerId="ADAL" clId="{0534FAB3-72DB-4C0B-B1B7-F987B18B8CAA}" dt="2026-06-30T17:25:15.234" v="0" actId="6549"/>
        <pc:sldMkLst>
          <pc:docMk/>
          <pc:sldMk cId="672321621" sldId="277"/>
        </pc:sldMkLst>
      </pc:sldChg>
      <pc:sldChg chg="modNotesTx">
        <pc:chgData name="Mr Edworthy (SHHS)" userId="3a98e6d1-6a80-4cd8-8f21-7cc8268672fe" providerId="ADAL" clId="{0534FAB3-72DB-4C0B-B1B7-F987B18B8CAA}" dt="2026-06-30T17:25:37.672" v="1" actId="6549"/>
        <pc:sldMkLst>
          <pc:docMk/>
          <pc:sldMk cId="3599708925" sldId="3849"/>
        </pc:sldMkLst>
      </pc:sldChg>
      <pc:sldChg chg="modNotesTx">
        <pc:chgData name="Mr Edworthy (SHHS)" userId="3a98e6d1-6a80-4cd8-8f21-7cc8268672fe" providerId="ADAL" clId="{0534FAB3-72DB-4C0B-B1B7-F987B18B8CAA}" dt="2026-06-30T17:25:40.817" v="2" actId="6549"/>
        <pc:sldMkLst>
          <pc:docMk/>
          <pc:sldMk cId="477004452" sldId="3854"/>
        </pc:sldMkLst>
      </pc:sldChg>
      <pc:sldChg chg="modNotesTx">
        <pc:chgData name="Mr Edworthy (SHHS)" userId="3a98e6d1-6a80-4cd8-8f21-7cc8268672fe" providerId="ADAL" clId="{0534FAB3-72DB-4C0B-B1B7-F987B18B8CAA}" dt="2026-06-30T17:25:43.392" v="3" actId="6549"/>
        <pc:sldMkLst>
          <pc:docMk/>
          <pc:sldMk cId="674335688" sldId="385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4F99E7-ABB5-47F7-B706-E03630415493}" type="doc">
      <dgm:prSet loTypeId="urn:microsoft.com/office/officeart/2017/3/layout/HorizontalLabels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1E10D6-4858-4B30-AF83-DF3D2B235D6C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Aptos Display" panose="020F0302020204030204"/>
            </a:rPr>
            <a:t>Phase 1 2026-2028</a:t>
          </a:r>
          <a:endParaRPr lang="en-US"/>
        </a:p>
      </dgm:t>
    </dgm:pt>
    <dgm:pt modelId="{5B422772-3F6C-4403-99D5-F379F8DFC11A}" type="parTrans" cxnId="{DACCABCC-283F-4ECA-A49F-A510CF714D1E}">
      <dgm:prSet/>
      <dgm:spPr/>
      <dgm:t>
        <a:bodyPr/>
        <a:lstStyle/>
        <a:p>
          <a:endParaRPr lang="en-US"/>
        </a:p>
      </dgm:t>
    </dgm:pt>
    <dgm:pt modelId="{A8D6EC02-105B-4E55-AD63-1BB04F281A54}" type="sibTrans" cxnId="{DACCABCC-283F-4ECA-A49F-A510CF714D1E}">
      <dgm:prSet/>
      <dgm:spPr/>
      <dgm:t>
        <a:bodyPr/>
        <a:lstStyle/>
        <a:p>
          <a:endParaRPr lang="en-US"/>
        </a:p>
      </dgm:t>
    </dgm:pt>
    <dgm:pt modelId="{938CA930-D90B-4DCF-A4F4-C7832DCD76A7}">
      <dgm:prSet phldrT="[Text]" phldr="0" custT="1"/>
      <dgm:spPr/>
      <dgm:t>
        <a:bodyPr/>
        <a:lstStyle/>
        <a:p>
          <a:r>
            <a:rPr lang="en-US" sz="1200">
              <a:latin typeface="Aptos Display" panose="020F0302020204030204"/>
            </a:rPr>
            <a:t>Workforce training for staff September 2026</a:t>
          </a:r>
        </a:p>
        <a:p>
          <a:r>
            <a:rPr lang="en-US" sz="1200" b="0">
              <a:latin typeface="Aptos Display" panose="020F0302020204030204"/>
            </a:rPr>
            <a:t>Schools publish Inclusion Strategy by Christmas 2026</a:t>
          </a:r>
          <a:endParaRPr lang="en-US" sz="1200"/>
        </a:p>
      </dgm:t>
    </dgm:pt>
    <dgm:pt modelId="{722B2255-43C6-4736-B067-0E67278B1AD7}" type="parTrans" cxnId="{FC98578E-0F78-426F-8B8D-6BE84293789F}">
      <dgm:prSet/>
      <dgm:spPr/>
      <dgm:t>
        <a:bodyPr/>
        <a:lstStyle/>
        <a:p>
          <a:endParaRPr lang="en-US"/>
        </a:p>
      </dgm:t>
    </dgm:pt>
    <dgm:pt modelId="{FA554BE7-1A1F-48EF-944C-14A102E903D4}" type="sibTrans" cxnId="{FC98578E-0F78-426F-8B8D-6BE84293789F}">
      <dgm:prSet/>
      <dgm:spPr/>
      <dgm:t>
        <a:bodyPr/>
        <a:lstStyle/>
        <a:p>
          <a:endParaRPr lang="en-US"/>
        </a:p>
      </dgm:t>
    </dgm:pt>
    <dgm:pt modelId="{60895899-5F9A-4C7B-B88E-353BAFE53209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Aptos Display" panose="020F0302020204030204"/>
            </a:rPr>
            <a:t>Phase 2 2028-2029</a:t>
          </a:r>
          <a:endParaRPr lang="en-US"/>
        </a:p>
      </dgm:t>
    </dgm:pt>
    <dgm:pt modelId="{C600253A-EA35-4691-B440-24538BD7F514}" type="parTrans" cxnId="{7045E786-51D1-4D59-BDBD-342E026E8E95}">
      <dgm:prSet/>
      <dgm:spPr/>
      <dgm:t>
        <a:bodyPr/>
        <a:lstStyle/>
        <a:p>
          <a:endParaRPr lang="en-US"/>
        </a:p>
      </dgm:t>
    </dgm:pt>
    <dgm:pt modelId="{2CD380E1-2879-40CA-A175-33B325B63612}" type="sibTrans" cxnId="{7045E786-51D1-4D59-BDBD-342E026E8E95}">
      <dgm:prSet/>
      <dgm:spPr/>
      <dgm:t>
        <a:bodyPr/>
        <a:lstStyle/>
        <a:p>
          <a:endParaRPr lang="en-US"/>
        </a:p>
      </dgm:t>
    </dgm:pt>
    <dgm:pt modelId="{A2FDBA12-C6E8-4714-B346-E0741DA904AA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Aptos Display" panose="020F0302020204030204"/>
            </a:rPr>
            <a:t>Phase 3 29/30 onwards</a:t>
          </a:r>
          <a:endParaRPr lang="en-US"/>
        </a:p>
      </dgm:t>
    </dgm:pt>
    <dgm:pt modelId="{392BD57F-409A-4137-8B28-C2E3BB37E246}" type="parTrans" cxnId="{95BB9DBD-AF55-402D-B06A-DDB9E1BB2EA1}">
      <dgm:prSet/>
      <dgm:spPr/>
      <dgm:t>
        <a:bodyPr/>
        <a:lstStyle/>
        <a:p>
          <a:endParaRPr lang="en-US"/>
        </a:p>
      </dgm:t>
    </dgm:pt>
    <dgm:pt modelId="{3065766F-9BE0-4A3C-86C5-656615C9E083}" type="sibTrans" cxnId="{95BB9DBD-AF55-402D-B06A-DDB9E1BB2EA1}">
      <dgm:prSet/>
      <dgm:spPr/>
      <dgm:t>
        <a:bodyPr/>
        <a:lstStyle/>
        <a:p>
          <a:endParaRPr lang="en-US"/>
        </a:p>
      </dgm:t>
    </dgm:pt>
    <dgm:pt modelId="{8A0DBCD4-9E19-48FF-85F5-FEECE121207B}">
      <dgm:prSet phldrT="[Text]" phldr="0" custT="1"/>
      <dgm:spPr/>
      <dgm:t>
        <a:bodyPr/>
        <a:lstStyle/>
        <a:p>
          <a:r>
            <a:rPr lang="en-US" sz="1200" b="0">
              <a:latin typeface="Aptos Display" panose="020F0302020204030204"/>
            </a:rPr>
            <a:t>Schools receive IMF to support improved whole school provision</a:t>
          </a:r>
        </a:p>
      </dgm:t>
    </dgm:pt>
    <dgm:pt modelId="{7914F300-DDF8-45AB-A36B-12D3FBA7A6C5}" type="parTrans" cxnId="{8B99E0CA-816E-49AE-AC8D-F5C0FEC650BF}">
      <dgm:prSet/>
      <dgm:spPr/>
      <dgm:t>
        <a:bodyPr/>
        <a:lstStyle/>
        <a:p>
          <a:endParaRPr lang="en-GB"/>
        </a:p>
      </dgm:t>
    </dgm:pt>
    <dgm:pt modelId="{23DF0322-4928-4246-98B8-89CD576F73BD}" type="sibTrans" cxnId="{8B99E0CA-816E-49AE-AC8D-F5C0FEC650BF}">
      <dgm:prSet/>
      <dgm:spPr/>
      <dgm:t>
        <a:bodyPr/>
        <a:lstStyle/>
        <a:p>
          <a:endParaRPr lang="en-GB"/>
        </a:p>
      </dgm:t>
    </dgm:pt>
    <dgm:pt modelId="{64567E86-3047-4A31-BDF8-4C5A7D43EC5C}">
      <dgm:prSet phldrT="[Text]" phldr="0" custT="1"/>
      <dgm:spPr/>
      <dgm:t>
        <a:bodyPr/>
        <a:lstStyle/>
        <a:p>
          <a:r>
            <a:rPr lang="en-US" sz="1200" b="0" dirty="0">
              <a:latin typeface="Aptos Display" panose="020F0302020204030204"/>
            </a:rPr>
            <a:t>Experts @Hand model introduced 2026/27</a:t>
          </a:r>
        </a:p>
      </dgm:t>
    </dgm:pt>
    <dgm:pt modelId="{3CB71F42-567B-4B3B-B166-855C0AC526F2}" type="parTrans" cxnId="{3D92DCA0-2894-44EC-88ED-604E09B02C69}">
      <dgm:prSet/>
      <dgm:spPr/>
      <dgm:t>
        <a:bodyPr/>
        <a:lstStyle/>
        <a:p>
          <a:endParaRPr lang="en-GB"/>
        </a:p>
      </dgm:t>
    </dgm:pt>
    <dgm:pt modelId="{97342397-3592-4D52-A492-4EB29A987A6F}" type="sibTrans" cxnId="{3D92DCA0-2894-44EC-88ED-604E09B02C69}">
      <dgm:prSet/>
      <dgm:spPr/>
      <dgm:t>
        <a:bodyPr/>
        <a:lstStyle/>
        <a:p>
          <a:endParaRPr lang="en-GB"/>
        </a:p>
      </dgm:t>
    </dgm:pt>
    <dgm:pt modelId="{AF3E85B0-E2CD-4690-830D-A7FE1601F77F}">
      <dgm:prSet phldrT="[Text]" phldr="0" custT="1"/>
      <dgm:spPr/>
      <dgm:t>
        <a:bodyPr/>
        <a:lstStyle/>
        <a:p>
          <a:r>
            <a:rPr lang="en-US" sz="1200" b="0">
              <a:latin typeface="Aptos Display" panose="020F0302020204030204"/>
            </a:rPr>
            <a:t>National Standards published September 2028</a:t>
          </a:r>
        </a:p>
      </dgm:t>
    </dgm:pt>
    <dgm:pt modelId="{CC433BC5-7CED-426D-97F9-FAA85B64CEBD}" type="parTrans" cxnId="{49D32CDD-7178-4C0F-AD29-935C5834DC93}">
      <dgm:prSet/>
      <dgm:spPr/>
      <dgm:t>
        <a:bodyPr/>
        <a:lstStyle/>
        <a:p>
          <a:endParaRPr lang="en-GB"/>
        </a:p>
      </dgm:t>
    </dgm:pt>
    <dgm:pt modelId="{998F4218-347E-451D-B34F-DCA7682AEFE5}" type="sibTrans" cxnId="{49D32CDD-7178-4C0F-AD29-935C5834DC93}">
      <dgm:prSet/>
      <dgm:spPr/>
      <dgm:t>
        <a:bodyPr/>
        <a:lstStyle/>
        <a:p>
          <a:endParaRPr lang="en-GB"/>
        </a:p>
      </dgm:t>
    </dgm:pt>
    <dgm:pt modelId="{485B8395-78C0-4C84-9EFE-8EF69AF0D021}">
      <dgm:prSet phldrT="[Text]" phldr="0" custT="1"/>
      <dgm:spPr/>
      <dgm:t>
        <a:bodyPr/>
        <a:lstStyle/>
        <a:p>
          <a:r>
            <a:rPr lang="en-US" sz="1200">
              <a:latin typeface="+mn-lt"/>
            </a:rPr>
            <a:t>EHCP, National Standards and ISP legislation enacted</a:t>
          </a:r>
        </a:p>
      </dgm:t>
    </dgm:pt>
    <dgm:pt modelId="{9ABCEA1E-EA62-4255-8B05-1CC6D219D243}" type="parTrans" cxnId="{CD534ECA-0C9E-420C-9573-99B5A7C38538}">
      <dgm:prSet/>
      <dgm:spPr/>
      <dgm:t>
        <a:bodyPr/>
        <a:lstStyle/>
        <a:p>
          <a:endParaRPr lang="en-GB"/>
        </a:p>
      </dgm:t>
    </dgm:pt>
    <dgm:pt modelId="{12A4C8C4-1EEA-4383-9A90-CF6E39C906BF}" type="sibTrans" cxnId="{CD534ECA-0C9E-420C-9573-99B5A7C38538}">
      <dgm:prSet/>
      <dgm:spPr/>
      <dgm:t>
        <a:bodyPr/>
        <a:lstStyle/>
        <a:p>
          <a:endParaRPr lang="en-GB"/>
        </a:p>
      </dgm:t>
    </dgm:pt>
    <dgm:pt modelId="{D67C8493-6DA5-4688-9A46-2A8C1E239636}">
      <dgm:prSet phldrT="[Text]" phldr="0" custT="1"/>
      <dgm:spPr/>
      <dgm:t>
        <a:bodyPr/>
        <a:lstStyle/>
        <a:p>
          <a:r>
            <a:rPr lang="en-US" sz="1200">
              <a:latin typeface="+mn-lt"/>
            </a:rPr>
            <a:t>First Specialist Provision Packages in operation</a:t>
          </a:r>
        </a:p>
      </dgm:t>
    </dgm:pt>
    <dgm:pt modelId="{482D4F8C-6F21-46E0-8338-13F2AD31AAFD}" type="parTrans" cxnId="{B2FE99D2-40B0-4A18-B479-8492FF3980A9}">
      <dgm:prSet/>
      <dgm:spPr/>
      <dgm:t>
        <a:bodyPr/>
        <a:lstStyle/>
        <a:p>
          <a:endParaRPr lang="en-GB"/>
        </a:p>
      </dgm:t>
    </dgm:pt>
    <dgm:pt modelId="{0C0A599F-E2AA-48FB-A315-37E130CE612D}" type="sibTrans" cxnId="{B2FE99D2-40B0-4A18-B479-8492FF3980A9}">
      <dgm:prSet/>
      <dgm:spPr/>
      <dgm:t>
        <a:bodyPr/>
        <a:lstStyle/>
        <a:p>
          <a:endParaRPr lang="en-GB"/>
        </a:p>
      </dgm:t>
    </dgm:pt>
    <dgm:pt modelId="{9A7D047A-C128-4A13-87E1-B392C4C2C828}">
      <dgm:prSet phldrT="[Text]" phldr="0" custT="1"/>
      <dgm:spPr/>
      <dgm:t>
        <a:bodyPr/>
        <a:lstStyle/>
        <a:p>
          <a:r>
            <a:rPr lang="en-US" sz="1200" dirty="0">
              <a:latin typeface="+mn-lt"/>
            </a:rPr>
            <a:t>60,000 new school places created in special schools, specialist support bases and inclusion bases</a:t>
          </a:r>
        </a:p>
      </dgm:t>
    </dgm:pt>
    <dgm:pt modelId="{A2787C10-84E8-4192-8D4F-B4C97C2100E6}" type="parTrans" cxnId="{6D73E13F-C712-446E-8DAB-A25F60EC0868}">
      <dgm:prSet/>
      <dgm:spPr/>
      <dgm:t>
        <a:bodyPr/>
        <a:lstStyle/>
        <a:p>
          <a:endParaRPr lang="en-GB"/>
        </a:p>
      </dgm:t>
    </dgm:pt>
    <dgm:pt modelId="{39A9E5E6-CC7E-44B1-9BB4-17D6DE622767}" type="sibTrans" cxnId="{6D73E13F-C712-446E-8DAB-A25F60EC0868}">
      <dgm:prSet/>
      <dgm:spPr/>
      <dgm:t>
        <a:bodyPr/>
        <a:lstStyle/>
        <a:p>
          <a:endParaRPr lang="en-GB"/>
        </a:p>
      </dgm:t>
    </dgm:pt>
    <dgm:pt modelId="{44C68A15-0336-45BE-ABBA-0E4C4C592BED}">
      <dgm:prSet phldrT="[Text]" phldr="0"/>
      <dgm:spPr/>
      <dgm:t>
        <a:bodyPr/>
        <a:lstStyle/>
        <a:p>
          <a:r>
            <a:rPr lang="en-US">
              <a:latin typeface="Aptos Display" panose="020F0302020204030204"/>
            </a:rPr>
            <a:t>SEND Reform Bill drafted and put forward for approval, Statutory Guidance published </a:t>
          </a:r>
        </a:p>
      </dgm:t>
    </dgm:pt>
    <dgm:pt modelId="{0073E5FD-6672-453E-8CE0-BDB66410A7F0}" type="parTrans" cxnId="{A28414C8-63BB-4372-BDF2-064C69C2D459}">
      <dgm:prSet/>
      <dgm:spPr/>
      <dgm:t>
        <a:bodyPr/>
        <a:lstStyle/>
        <a:p>
          <a:endParaRPr lang="en-GB"/>
        </a:p>
      </dgm:t>
    </dgm:pt>
    <dgm:pt modelId="{DF4AEBEE-0449-4542-9593-8AC4157A9E7D}" type="sibTrans" cxnId="{A28414C8-63BB-4372-BDF2-064C69C2D459}">
      <dgm:prSet/>
      <dgm:spPr/>
      <dgm:t>
        <a:bodyPr/>
        <a:lstStyle/>
        <a:p>
          <a:endParaRPr lang="en-GB"/>
        </a:p>
      </dgm:t>
    </dgm:pt>
    <dgm:pt modelId="{FE3DA72A-D1E7-4FBD-89F9-15C81CD34D11}">
      <dgm:prSet phldrT="[Text]" phldr="0"/>
      <dgm:spPr/>
      <dgm:t>
        <a:bodyPr/>
        <a:lstStyle/>
        <a:p>
          <a:r>
            <a:rPr lang="en-US" b="0">
              <a:latin typeface="Aptos Display" panose="020F0302020204030204"/>
            </a:rPr>
            <a:t>Likely to include duty to work to national inclusion standards, ISPs, reform of EHCP framework and cap on ISS pricing</a:t>
          </a:r>
        </a:p>
      </dgm:t>
    </dgm:pt>
    <dgm:pt modelId="{2FC92DC3-B068-4942-B0C4-CA66D7C53E90}" type="parTrans" cxnId="{30057634-51B2-44A2-ACAD-9003F6491313}">
      <dgm:prSet/>
      <dgm:spPr/>
      <dgm:t>
        <a:bodyPr/>
        <a:lstStyle/>
        <a:p>
          <a:endParaRPr lang="en-GB"/>
        </a:p>
      </dgm:t>
    </dgm:pt>
    <dgm:pt modelId="{9EEDE3A5-D072-4428-9B58-46C5DE571FD7}" type="sibTrans" cxnId="{30057634-51B2-44A2-ACAD-9003F6491313}">
      <dgm:prSet/>
      <dgm:spPr/>
      <dgm:t>
        <a:bodyPr/>
        <a:lstStyle/>
        <a:p>
          <a:endParaRPr lang="en-GB"/>
        </a:p>
      </dgm:t>
    </dgm:pt>
    <dgm:pt modelId="{DA84DE57-38CA-4D2D-8762-6437EACF79B5}">
      <dgm:prSet phldrT="[Text]" phldr="0" custT="1"/>
      <dgm:spPr/>
      <dgm:t>
        <a:bodyPr/>
        <a:lstStyle/>
        <a:p>
          <a:r>
            <a:rPr lang="en-US" sz="1200">
              <a:solidFill>
                <a:srgbClr val="444444"/>
              </a:solidFill>
              <a:latin typeface="+mn-lt"/>
              <a:ea typeface="Calibri"/>
              <a:cs typeface="Calibri"/>
            </a:rPr>
            <a:t>New legislation and amended Code of Practice in operation from September 2029. Becomes legal duty</a:t>
          </a:r>
        </a:p>
        <a:p>
          <a:r>
            <a:rPr lang="en-US" sz="1200">
              <a:latin typeface="+mn-lt"/>
            </a:rPr>
            <a:t>First EHC needs assessments under new system</a:t>
          </a:r>
        </a:p>
      </dgm:t>
    </dgm:pt>
    <dgm:pt modelId="{70F49F2F-2E1A-42A0-ABDF-7615F9922037}" type="parTrans" cxnId="{B964485B-502B-4BC2-B759-04CBAF610BB0}">
      <dgm:prSet/>
      <dgm:spPr/>
      <dgm:t>
        <a:bodyPr/>
        <a:lstStyle/>
        <a:p>
          <a:endParaRPr lang="en-GB"/>
        </a:p>
      </dgm:t>
    </dgm:pt>
    <dgm:pt modelId="{EBFF74F8-12FF-4A95-84C6-76D2195DA6E4}" type="sibTrans" cxnId="{B964485B-502B-4BC2-B759-04CBAF610BB0}">
      <dgm:prSet/>
      <dgm:spPr/>
      <dgm:t>
        <a:bodyPr/>
        <a:lstStyle/>
        <a:p>
          <a:endParaRPr lang="en-GB"/>
        </a:p>
      </dgm:t>
    </dgm:pt>
    <dgm:pt modelId="{FFC6C686-F197-4029-8203-77F5EBD71F50}" type="pres">
      <dgm:prSet presAssocID="{734F99E7-ABB5-47F7-B706-E03630415493}" presName="root" presStyleCnt="0">
        <dgm:presLayoutVars>
          <dgm:chMax/>
          <dgm:chPref/>
          <dgm:animLvl val="lvl"/>
        </dgm:presLayoutVars>
      </dgm:prSet>
      <dgm:spPr/>
    </dgm:pt>
    <dgm:pt modelId="{5F2C7D97-4C87-4AAA-A02D-D3DAF28A9089}" type="pres">
      <dgm:prSet presAssocID="{734F99E7-ABB5-47F7-B706-E03630415493}" presName="divider" presStyleLbl="fgAcc1" presStyleIdx="0" presStyleCnt="1"/>
      <dgm:spPr/>
    </dgm:pt>
    <dgm:pt modelId="{34FEAB80-A905-45B2-9A55-E5373C45D3F5}" type="pres">
      <dgm:prSet presAssocID="{734F99E7-ABB5-47F7-B706-E03630415493}" presName="nodes" presStyleCnt="0">
        <dgm:presLayoutVars>
          <dgm:chMax/>
          <dgm:chPref/>
          <dgm:animLvl val="lvl"/>
        </dgm:presLayoutVars>
      </dgm:prSet>
      <dgm:spPr/>
    </dgm:pt>
    <dgm:pt modelId="{C80EE06C-1682-4C3B-962B-BDF7F74B221E}" type="pres">
      <dgm:prSet presAssocID="{6A1E10D6-4858-4B30-AF83-DF3D2B235D6C}" presName="composite" presStyleCnt="0"/>
      <dgm:spPr/>
    </dgm:pt>
    <dgm:pt modelId="{FC08A1F7-5948-461A-9999-E2C9E0B8E3C4}" type="pres">
      <dgm:prSet presAssocID="{6A1E10D6-4858-4B30-AF83-DF3D2B235D6C}" presName="L1TextContainer" presStyleLbl="alignNode1" presStyleIdx="0" presStyleCnt="3">
        <dgm:presLayoutVars>
          <dgm:chMax val="1"/>
          <dgm:chPref val="1"/>
          <dgm:bulletEnabled val="1"/>
        </dgm:presLayoutVars>
      </dgm:prSet>
      <dgm:spPr/>
    </dgm:pt>
    <dgm:pt modelId="{7A335FBD-2DB5-462F-AB9F-84A4CA13D3AF}" type="pres">
      <dgm:prSet presAssocID="{6A1E10D6-4858-4B30-AF83-DF3D2B235D6C}" presName="L2TextContainerWrapper" presStyleCnt="0">
        <dgm:presLayoutVars>
          <dgm:bulletEnabled val="1"/>
        </dgm:presLayoutVars>
      </dgm:prSet>
      <dgm:spPr/>
    </dgm:pt>
    <dgm:pt modelId="{426022B2-F1D4-4162-AEBA-27FE20AA5612}" type="pres">
      <dgm:prSet presAssocID="{6A1E10D6-4858-4B30-AF83-DF3D2B235D6C}" presName="L2TextContainer" presStyleLbl="bgAccFollowNode1" presStyleIdx="0" presStyleCnt="3"/>
      <dgm:spPr/>
    </dgm:pt>
    <dgm:pt modelId="{A32B3FE0-5BF9-4A8A-AB57-6CFE9ED2D5F1}" type="pres">
      <dgm:prSet presAssocID="{6A1E10D6-4858-4B30-AF83-DF3D2B235D6C}" presName="FlexibleEmptyPlaceHolder" presStyleCnt="0"/>
      <dgm:spPr/>
    </dgm:pt>
    <dgm:pt modelId="{36A6E3E3-6BE6-4546-88C4-B1DB0BEF8237}" type="pres">
      <dgm:prSet presAssocID="{6A1E10D6-4858-4B30-AF83-DF3D2B235D6C}" presName="ConnectLine" presStyleLbl="sibTrans1D1" presStyleIdx="0" presStyleCnt="3"/>
      <dgm:spPr/>
    </dgm:pt>
    <dgm:pt modelId="{657B881E-98AF-451B-A749-F747CE9352A4}" type="pres">
      <dgm:prSet presAssocID="{6A1E10D6-4858-4B30-AF83-DF3D2B235D6C}" presName="ConnectorPoint" presStyleLbl="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7AEBA55-02F0-4563-8691-A0888EECBC74}" type="pres">
      <dgm:prSet presAssocID="{6A1E10D6-4858-4B30-AF83-DF3D2B235D6C}" presName="EmptyPlaceHolder" presStyleCnt="0"/>
      <dgm:spPr/>
    </dgm:pt>
    <dgm:pt modelId="{852BD501-F040-41E3-BA26-612BB13A2806}" type="pres">
      <dgm:prSet presAssocID="{A8D6EC02-105B-4E55-AD63-1BB04F281A54}" presName="spaceBetweenRectangles" presStyleCnt="0"/>
      <dgm:spPr/>
    </dgm:pt>
    <dgm:pt modelId="{F8BED0E8-C369-4738-B7CA-A7B18273D849}" type="pres">
      <dgm:prSet presAssocID="{60895899-5F9A-4C7B-B88E-353BAFE53209}" presName="composite" presStyleCnt="0"/>
      <dgm:spPr/>
    </dgm:pt>
    <dgm:pt modelId="{F5881F3A-5055-4A42-90B1-ACD8982DCFE0}" type="pres">
      <dgm:prSet presAssocID="{60895899-5F9A-4C7B-B88E-353BAFE53209}" presName="L1TextContainer" presStyleLbl="alignNode1" presStyleIdx="1" presStyleCnt="3">
        <dgm:presLayoutVars>
          <dgm:chMax val="1"/>
          <dgm:chPref val="1"/>
          <dgm:bulletEnabled val="1"/>
        </dgm:presLayoutVars>
      </dgm:prSet>
      <dgm:spPr/>
    </dgm:pt>
    <dgm:pt modelId="{45A09931-82EE-413A-AFAF-262FAD8D9E75}" type="pres">
      <dgm:prSet presAssocID="{60895899-5F9A-4C7B-B88E-353BAFE53209}" presName="L2TextContainerWrapper" presStyleCnt="0">
        <dgm:presLayoutVars>
          <dgm:bulletEnabled val="1"/>
        </dgm:presLayoutVars>
      </dgm:prSet>
      <dgm:spPr/>
    </dgm:pt>
    <dgm:pt modelId="{271BCD69-EA98-4D6D-B5D1-122E825FB9BC}" type="pres">
      <dgm:prSet presAssocID="{60895899-5F9A-4C7B-B88E-353BAFE53209}" presName="L2TextContainer" presStyleLbl="bgAccFollowNode1" presStyleIdx="1" presStyleCnt="3"/>
      <dgm:spPr/>
    </dgm:pt>
    <dgm:pt modelId="{6A85CB05-4E8D-4B14-A473-2E054550FBEE}" type="pres">
      <dgm:prSet presAssocID="{60895899-5F9A-4C7B-B88E-353BAFE53209}" presName="FlexibleEmptyPlaceHolder" presStyleCnt="0"/>
      <dgm:spPr/>
    </dgm:pt>
    <dgm:pt modelId="{2E8FAF39-A443-40F6-84D8-D91E21944E9D}" type="pres">
      <dgm:prSet presAssocID="{60895899-5F9A-4C7B-B88E-353BAFE53209}" presName="ConnectLine" presStyleLbl="sibTrans1D1" presStyleIdx="1" presStyleCnt="3"/>
      <dgm:spPr/>
    </dgm:pt>
    <dgm:pt modelId="{A15337B1-BB16-4713-9FEC-04FCE6AF3F93}" type="pres">
      <dgm:prSet presAssocID="{60895899-5F9A-4C7B-B88E-353BAFE53209}" presName="ConnectorPoint" presStyleLbl="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003EF7-C0F3-4241-A29C-970B3BFBA327}" type="pres">
      <dgm:prSet presAssocID="{60895899-5F9A-4C7B-B88E-353BAFE53209}" presName="EmptyPlaceHolder" presStyleCnt="0"/>
      <dgm:spPr/>
    </dgm:pt>
    <dgm:pt modelId="{0355C086-C4CA-4F94-8E91-34BF616E8408}" type="pres">
      <dgm:prSet presAssocID="{2CD380E1-2879-40CA-A175-33B325B63612}" presName="spaceBetweenRectangles" presStyleCnt="0"/>
      <dgm:spPr/>
    </dgm:pt>
    <dgm:pt modelId="{20B33F2C-A91B-4498-9DC1-D16D14FA5991}" type="pres">
      <dgm:prSet presAssocID="{A2FDBA12-C6E8-4714-B346-E0741DA904AA}" presName="composite" presStyleCnt="0"/>
      <dgm:spPr/>
    </dgm:pt>
    <dgm:pt modelId="{30A6C347-BC61-4095-AF49-41E6B03FC73F}" type="pres">
      <dgm:prSet presAssocID="{A2FDBA12-C6E8-4714-B346-E0741DA904AA}" presName="L1TextContainer" presStyleLbl="alignNode1" presStyleIdx="2" presStyleCnt="3">
        <dgm:presLayoutVars>
          <dgm:chMax val="1"/>
          <dgm:chPref val="1"/>
          <dgm:bulletEnabled val="1"/>
        </dgm:presLayoutVars>
      </dgm:prSet>
      <dgm:spPr/>
    </dgm:pt>
    <dgm:pt modelId="{F366F3DB-CB3D-479C-AF21-FB0F8A18A448}" type="pres">
      <dgm:prSet presAssocID="{A2FDBA12-C6E8-4714-B346-E0741DA904AA}" presName="L2TextContainerWrapper" presStyleCnt="0">
        <dgm:presLayoutVars>
          <dgm:bulletEnabled val="1"/>
        </dgm:presLayoutVars>
      </dgm:prSet>
      <dgm:spPr/>
    </dgm:pt>
    <dgm:pt modelId="{0E6C5D33-E54D-4C7B-B0D1-1E66AD79A6F5}" type="pres">
      <dgm:prSet presAssocID="{A2FDBA12-C6E8-4714-B346-E0741DA904AA}" presName="L2TextContainer" presStyleLbl="bgAccFollowNode1" presStyleIdx="2" presStyleCnt="3"/>
      <dgm:spPr/>
    </dgm:pt>
    <dgm:pt modelId="{C2D52126-A280-444D-B746-2FB8F7605679}" type="pres">
      <dgm:prSet presAssocID="{A2FDBA12-C6E8-4714-B346-E0741DA904AA}" presName="FlexibleEmptyPlaceHolder" presStyleCnt="0"/>
      <dgm:spPr/>
    </dgm:pt>
    <dgm:pt modelId="{430BB844-DD5A-45B9-9A50-98D3A74AFB72}" type="pres">
      <dgm:prSet presAssocID="{A2FDBA12-C6E8-4714-B346-E0741DA904AA}" presName="ConnectLine" presStyleLbl="sibTrans1D1" presStyleIdx="2" presStyleCnt="3"/>
      <dgm:spPr/>
    </dgm:pt>
    <dgm:pt modelId="{1602F75A-4E78-4AD7-AAB7-3B975FE14873}" type="pres">
      <dgm:prSet presAssocID="{A2FDBA12-C6E8-4714-B346-E0741DA904AA}" presName="ConnectorPoint" presStyleLbl="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03FE7C4-FB45-46BE-BBD0-F4BC1DAA853C}" type="pres">
      <dgm:prSet presAssocID="{A2FDBA12-C6E8-4714-B346-E0741DA904AA}" presName="EmptyPlaceHolder" presStyleCnt="0"/>
      <dgm:spPr/>
    </dgm:pt>
  </dgm:ptLst>
  <dgm:cxnLst>
    <dgm:cxn modelId="{ADA1090A-3F9E-4D57-9D59-CA5FA8B17EE3}" type="presOf" srcId="{AF3E85B0-E2CD-4690-830D-A7FE1601F77F}" destId="{426022B2-F1D4-4162-AEBA-27FE20AA5612}" srcOrd="0" destOrd="3" presId="urn:microsoft.com/office/officeart/2017/3/layout/HorizontalLabelsTimeline"/>
    <dgm:cxn modelId="{025A4C14-5F97-4226-8D2C-1B3FCF58885C}" type="presOf" srcId="{9A7D047A-C128-4A13-87E1-B392C4C2C828}" destId="{0E6C5D33-E54D-4C7B-B0D1-1E66AD79A6F5}" srcOrd="0" destOrd="3" presId="urn:microsoft.com/office/officeart/2017/3/layout/HorizontalLabelsTimeline"/>
    <dgm:cxn modelId="{641F8315-AF83-4CE7-B00C-06E781984A70}" type="presOf" srcId="{485B8395-78C0-4C84-9EFE-8EF69AF0D021}" destId="{0E6C5D33-E54D-4C7B-B0D1-1E66AD79A6F5}" srcOrd="0" destOrd="1" presId="urn:microsoft.com/office/officeart/2017/3/layout/HorizontalLabelsTimeline"/>
    <dgm:cxn modelId="{7D45601D-358E-4BC8-8404-1831F60A22EE}" type="presOf" srcId="{6A1E10D6-4858-4B30-AF83-DF3D2B235D6C}" destId="{FC08A1F7-5948-461A-9999-E2C9E0B8E3C4}" srcOrd="0" destOrd="0" presId="urn:microsoft.com/office/officeart/2017/3/layout/HorizontalLabelsTimeline"/>
    <dgm:cxn modelId="{A3245924-5E5B-4A8D-A3A0-6D036EC88050}" type="presOf" srcId="{DA84DE57-38CA-4D2D-8762-6437EACF79B5}" destId="{0E6C5D33-E54D-4C7B-B0D1-1E66AD79A6F5}" srcOrd="0" destOrd="0" presId="urn:microsoft.com/office/officeart/2017/3/layout/HorizontalLabelsTimeline"/>
    <dgm:cxn modelId="{599D2A25-D030-46CC-BAE1-0ABFBEAA4095}" type="presOf" srcId="{D67C8493-6DA5-4688-9A46-2A8C1E239636}" destId="{0E6C5D33-E54D-4C7B-B0D1-1E66AD79A6F5}" srcOrd="0" destOrd="2" presId="urn:microsoft.com/office/officeart/2017/3/layout/HorizontalLabelsTimeline"/>
    <dgm:cxn modelId="{30057634-51B2-44A2-ACAD-9003F6491313}" srcId="{60895899-5F9A-4C7B-B88E-353BAFE53209}" destId="{FE3DA72A-D1E7-4FBD-89F9-15C81CD34D11}" srcOrd="1" destOrd="0" parTransId="{2FC92DC3-B068-4942-B0C4-CA66D7C53E90}" sibTransId="{9EEDE3A5-D072-4428-9B58-46C5DE571FD7}"/>
    <dgm:cxn modelId="{C3089035-8A9E-4EFE-BB2F-013E355FAF29}" type="presOf" srcId="{938CA930-D90B-4DCF-A4F4-C7832DCD76A7}" destId="{426022B2-F1D4-4162-AEBA-27FE20AA5612}" srcOrd="0" destOrd="0" presId="urn:microsoft.com/office/officeart/2017/3/layout/HorizontalLabelsTimeline"/>
    <dgm:cxn modelId="{6D73E13F-C712-446E-8DAB-A25F60EC0868}" srcId="{A2FDBA12-C6E8-4714-B346-E0741DA904AA}" destId="{9A7D047A-C128-4A13-87E1-B392C4C2C828}" srcOrd="3" destOrd="0" parTransId="{A2787C10-84E8-4192-8D4F-B4C97C2100E6}" sibTransId="{39A9E5E6-CC7E-44B1-9BB4-17D6DE622767}"/>
    <dgm:cxn modelId="{B964485B-502B-4BC2-B759-04CBAF610BB0}" srcId="{A2FDBA12-C6E8-4714-B346-E0741DA904AA}" destId="{DA84DE57-38CA-4D2D-8762-6437EACF79B5}" srcOrd="0" destOrd="0" parTransId="{70F49F2F-2E1A-42A0-ABDF-7615F9922037}" sibTransId="{EBFF74F8-12FF-4A95-84C6-76D2195DA6E4}"/>
    <dgm:cxn modelId="{8406EC60-DB0C-444D-98A7-767B48817233}" type="presOf" srcId="{8A0DBCD4-9E19-48FF-85F5-FEECE121207B}" destId="{426022B2-F1D4-4162-AEBA-27FE20AA5612}" srcOrd="0" destOrd="1" presId="urn:microsoft.com/office/officeart/2017/3/layout/HorizontalLabelsTimeline"/>
    <dgm:cxn modelId="{C795E04B-8877-4B08-A05F-CA19DE0D13B5}" type="presOf" srcId="{64567E86-3047-4A31-BDF8-4C5A7D43EC5C}" destId="{426022B2-F1D4-4162-AEBA-27FE20AA5612}" srcOrd="0" destOrd="2" presId="urn:microsoft.com/office/officeart/2017/3/layout/HorizontalLabelsTimeline"/>
    <dgm:cxn modelId="{7045E786-51D1-4D59-BDBD-342E026E8E95}" srcId="{734F99E7-ABB5-47F7-B706-E03630415493}" destId="{60895899-5F9A-4C7B-B88E-353BAFE53209}" srcOrd="1" destOrd="0" parTransId="{C600253A-EA35-4691-B440-24538BD7F514}" sibTransId="{2CD380E1-2879-40CA-A175-33B325B63612}"/>
    <dgm:cxn modelId="{FC98578E-0F78-426F-8B8D-6BE84293789F}" srcId="{6A1E10D6-4858-4B30-AF83-DF3D2B235D6C}" destId="{938CA930-D90B-4DCF-A4F4-C7832DCD76A7}" srcOrd="0" destOrd="0" parTransId="{722B2255-43C6-4736-B067-0E67278B1AD7}" sibTransId="{FA554BE7-1A1F-48EF-944C-14A102E903D4}"/>
    <dgm:cxn modelId="{3D9DC88E-EA1A-44A5-8852-EE6822989AF1}" type="presOf" srcId="{A2FDBA12-C6E8-4714-B346-E0741DA904AA}" destId="{30A6C347-BC61-4095-AF49-41E6B03FC73F}" srcOrd="0" destOrd="0" presId="urn:microsoft.com/office/officeart/2017/3/layout/HorizontalLabelsTimeline"/>
    <dgm:cxn modelId="{3D92DCA0-2894-44EC-88ED-604E09B02C69}" srcId="{6A1E10D6-4858-4B30-AF83-DF3D2B235D6C}" destId="{64567E86-3047-4A31-BDF8-4C5A7D43EC5C}" srcOrd="2" destOrd="0" parTransId="{3CB71F42-567B-4B3B-B166-855C0AC526F2}" sibTransId="{97342397-3592-4D52-A492-4EB29A987A6F}"/>
    <dgm:cxn modelId="{95BB9DBD-AF55-402D-B06A-DDB9E1BB2EA1}" srcId="{734F99E7-ABB5-47F7-B706-E03630415493}" destId="{A2FDBA12-C6E8-4714-B346-E0741DA904AA}" srcOrd="2" destOrd="0" parTransId="{392BD57F-409A-4137-8B28-C2E3BB37E246}" sibTransId="{3065766F-9BE0-4A3C-86C5-656615C9E083}"/>
    <dgm:cxn modelId="{82B605C4-AC40-4407-ABB2-0F6E050B1A3A}" type="presOf" srcId="{FE3DA72A-D1E7-4FBD-89F9-15C81CD34D11}" destId="{271BCD69-EA98-4D6D-B5D1-122E825FB9BC}" srcOrd="0" destOrd="1" presId="urn:microsoft.com/office/officeart/2017/3/layout/HorizontalLabelsTimeline"/>
    <dgm:cxn modelId="{A28414C8-63BB-4372-BDF2-064C69C2D459}" srcId="{60895899-5F9A-4C7B-B88E-353BAFE53209}" destId="{44C68A15-0336-45BE-ABBA-0E4C4C592BED}" srcOrd="0" destOrd="0" parTransId="{0073E5FD-6672-453E-8CE0-BDB66410A7F0}" sibTransId="{DF4AEBEE-0449-4542-9593-8AC4157A9E7D}"/>
    <dgm:cxn modelId="{CD534ECA-0C9E-420C-9573-99B5A7C38538}" srcId="{A2FDBA12-C6E8-4714-B346-E0741DA904AA}" destId="{485B8395-78C0-4C84-9EFE-8EF69AF0D021}" srcOrd="1" destOrd="0" parTransId="{9ABCEA1E-EA62-4255-8B05-1CC6D219D243}" sibTransId="{12A4C8C4-1EEA-4383-9A90-CF6E39C906BF}"/>
    <dgm:cxn modelId="{8B99E0CA-816E-49AE-AC8D-F5C0FEC650BF}" srcId="{6A1E10D6-4858-4B30-AF83-DF3D2B235D6C}" destId="{8A0DBCD4-9E19-48FF-85F5-FEECE121207B}" srcOrd="1" destOrd="0" parTransId="{7914F300-DDF8-45AB-A36B-12D3FBA7A6C5}" sibTransId="{23DF0322-4928-4246-98B8-89CD576F73BD}"/>
    <dgm:cxn modelId="{DACCABCC-283F-4ECA-A49F-A510CF714D1E}" srcId="{734F99E7-ABB5-47F7-B706-E03630415493}" destId="{6A1E10D6-4858-4B30-AF83-DF3D2B235D6C}" srcOrd="0" destOrd="0" parTransId="{5B422772-3F6C-4403-99D5-F379F8DFC11A}" sibTransId="{A8D6EC02-105B-4E55-AD63-1BB04F281A54}"/>
    <dgm:cxn modelId="{B2FE99D2-40B0-4A18-B479-8492FF3980A9}" srcId="{A2FDBA12-C6E8-4714-B346-E0741DA904AA}" destId="{D67C8493-6DA5-4688-9A46-2A8C1E239636}" srcOrd="2" destOrd="0" parTransId="{482D4F8C-6F21-46E0-8338-13F2AD31AAFD}" sibTransId="{0C0A599F-E2AA-48FB-A315-37E130CE612D}"/>
    <dgm:cxn modelId="{A5958BD3-D764-43BF-95CC-DBDD0910B4BC}" type="presOf" srcId="{44C68A15-0336-45BE-ABBA-0E4C4C592BED}" destId="{271BCD69-EA98-4D6D-B5D1-122E825FB9BC}" srcOrd="0" destOrd="0" presId="urn:microsoft.com/office/officeart/2017/3/layout/HorizontalLabelsTimeline"/>
    <dgm:cxn modelId="{99AFE8D6-5A47-4F41-81CF-1E7B699572CD}" type="presOf" srcId="{60895899-5F9A-4C7B-B88E-353BAFE53209}" destId="{F5881F3A-5055-4A42-90B1-ACD8982DCFE0}" srcOrd="0" destOrd="0" presId="urn:microsoft.com/office/officeart/2017/3/layout/HorizontalLabelsTimeline"/>
    <dgm:cxn modelId="{49D32CDD-7178-4C0F-AD29-935C5834DC93}" srcId="{6A1E10D6-4858-4B30-AF83-DF3D2B235D6C}" destId="{AF3E85B0-E2CD-4690-830D-A7FE1601F77F}" srcOrd="3" destOrd="0" parTransId="{CC433BC5-7CED-426D-97F9-FAA85B64CEBD}" sibTransId="{998F4218-347E-451D-B34F-DCA7682AEFE5}"/>
    <dgm:cxn modelId="{504286DD-448B-48A9-8C4B-7A79F4D1B022}" type="presOf" srcId="{734F99E7-ABB5-47F7-B706-E03630415493}" destId="{FFC6C686-F197-4029-8203-77F5EBD71F50}" srcOrd="0" destOrd="0" presId="urn:microsoft.com/office/officeart/2017/3/layout/HorizontalLabelsTimeline"/>
    <dgm:cxn modelId="{0089695F-B31D-4D23-9C63-8F143F8BCDDD}" type="presParOf" srcId="{FFC6C686-F197-4029-8203-77F5EBD71F50}" destId="{5F2C7D97-4C87-4AAA-A02D-D3DAF28A9089}" srcOrd="0" destOrd="0" presId="urn:microsoft.com/office/officeart/2017/3/layout/HorizontalLabelsTimeline"/>
    <dgm:cxn modelId="{04310DD4-09F4-40F6-B7F3-B85CCD0CDBF4}" type="presParOf" srcId="{FFC6C686-F197-4029-8203-77F5EBD71F50}" destId="{34FEAB80-A905-45B2-9A55-E5373C45D3F5}" srcOrd="1" destOrd="0" presId="urn:microsoft.com/office/officeart/2017/3/layout/HorizontalLabelsTimeline"/>
    <dgm:cxn modelId="{6A68E789-49D9-489F-B763-EFEA78D57C04}" type="presParOf" srcId="{34FEAB80-A905-45B2-9A55-E5373C45D3F5}" destId="{C80EE06C-1682-4C3B-962B-BDF7F74B221E}" srcOrd="0" destOrd="0" presId="urn:microsoft.com/office/officeart/2017/3/layout/HorizontalLabelsTimeline"/>
    <dgm:cxn modelId="{A8774A1B-9AC4-49A2-8981-D2F4E0FEE76E}" type="presParOf" srcId="{C80EE06C-1682-4C3B-962B-BDF7F74B221E}" destId="{FC08A1F7-5948-461A-9999-E2C9E0B8E3C4}" srcOrd="0" destOrd="0" presId="urn:microsoft.com/office/officeart/2017/3/layout/HorizontalLabelsTimeline"/>
    <dgm:cxn modelId="{421E5126-B685-4D0D-A623-2B5465C397AE}" type="presParOf" srcId="{C80EE06C-1682-4C3B-962B-BDF7F74B221E}" destId="{7A335FBD-2DB5-462F-AB9F-84A4CA13D3AF}" srcOrd="1" destOrd="0" presId="urn:microsoft.com/office/officeart/2017/3/layout/HorizontalLabelsTimeline"/>
    <dgm:cxn modelId="{A99D23B4-7E9B-47BC-B43A-87E85BEBD140}" type="presParOf" srcId="{7A335FBD-2DB5-462F-AB9F-84A4CA13D3AF}" destId="{426022B2-F1D4-4162-AEBA-27FE20AA5612}" srcOrd="0" destOrd="0" presId="urn:microsoft.com/office/officeart/2017/3/layout/HorizontalLabelsTimeline"/>
    <dgm:cxn modelId="{A9A35B17-A44F-4ECA-8B0D-9B05D65201C4}" type="presParOf" srcId="{7A335FBD-2DB5-462F-AB9F-84A4CA13D3AF}" destId="{A32B3FE0-5BF9-4A8A-AB57-6CFE9ED2D5F1}" srcOrd="1" destOrd="0" presId="urn:microsoft.com/office/officeart/2017/3/layout/HorizontalLabelsTimeline"/>
    <dgm:cxn modelId="{73388B0A-D1B8-461D-914C-260A64CD87F0}" type="presParOf" srcId="{C80EE06C-1682-4C3B-962B-BDF7F74B221E}" destId="{36A6E3E3-6BE6-4546-88C4-B1DB0BEF8237}" srcOrd="2" destOrd="0" presId="urn:microsoft.com/office/officeart/2017/3/layout/HorizontalLabelsTimeline"/>
    <dgm:cxn modelId="{BCAC4CC4-07E2-4E26-B703-748627201369}" type="presParOf" srcId="{C80EE06C-1682-4C3B-962B-BDF7F74B221E}" destId="{657B881E-98AF-451B-A749-F747CE9352A4}" srcOrd="3" destOrd="0" presId="urn:microsoft.com/office/officeart/2017/3/layout/HorizontalLabelsTimeline"/>
    <dgm:cxn modelId="{026B5D0D-4B4B-4015-A906-B853613B76CF}" type="presParOf" srcId="{C80EE06C-1682-4C3B-962B-BDF7F74B221E}" destId="{07AEBA55-02F0-4563-8691-A0888EECBC74}" srcOrd="4" destOrd="0" presId="urn:microsoft.com/office/officeart/2017/3/layout/HorizontalLabelsTimeline"/>
    <dgm:cxn modelId="{FE98305F-D8B4-49DB-A753-C50029D58736}" type="presParOf" srcId="{34FEAB80-A905-45B2-9A55-E5373C45D3F5}" destId="{852BD501-F040-41E3-BA26-612BB13A2806}" srcOrd="1" destOrd="0" presId="urn:microsoft.com/office/officeart/2017/3/layout/HorizontalLabelsTimeline"/>
    <dgm:cxn modelId="{28A01CA1-04E5-498C-9BC8-484375847309}" type="presParOf" srcId="{34FEAB80-A905-45B2-9A55-E5373C45D3F5}" destId="{F8BED0E8-C369-4738-B7CA-A7B18273D849}" srcOrd="2" destOrd="0" presId="urn:microsoft.com/office/officeart/2017/3/layout/HorizontalLabelsTimeline"/>
    <dgm:cxn modelId="{78B16AA7-5630-426D-9BB8-18AF899A9F3A}" type="presParOf" srcId="{F8BED0E8-C369-4738-B7CA-A7B18273D849}" destId="{F5881F3A-5055-4A42-90B1-ACD8982DCFE0}" srcOrd="0" destOrd="0" presId="urn:microsoft.com/office/officeart/2017/3/layout/HorizontalLabelsTimeline"/>
    <dgm:cxn modelId="{0AC67B55-D38A-4D87-B4F6-189068E25A78}" type="presParOf" srcId="{F8BED0E8-C369-4738-B7CA-A7B18273D849}" destId="{45A09931-82EE-413A-AFAF-262FAD8D9E75}" srcOrd="1" destOrd="0" presId="urn:microsoft.com/office/officeart/2017/3/layout/HorizontalLabelsTimeline"/>
    <dgm:cxn modelId="{22E7D1F1-6B0C-4CC1-90A9-63FBCF233426}" type="presParOf" srcId="{45A09931-82EE-413A-AFAF-262FAD8D9E75}" destId="{271BCD69-EA98-4D6D-B5D1-122E825FB9BC}" srcOrd="0" destOrd="0" presId="urn:microsoft.com/office/officeart/2017/3/layout/HorizontalLabelsTimeline"/>
    <dgm:cxn modelId="{FC37D9BA-8FB6-4F88-9646-74074D86A882}" type="presParOf" srcId="{45A09931-82EE-413A-AFAF-262FAD8D9E75}" destId="{6A85CB05-4E8D-4B14-A473-2E054550FBEE}" srcOrd="1" destOrd="0" presId="urn:microsoft.com/office/officeart/2017/3/layout/HorizontalLabelsTimeline"/>
    <dgm:cxn modelId="{D66F41BE-7CDB-4ECA-A266-4B6E7F3E6D0D}" type="presParOf" srcId="{F8BED0E8-C369-4738-B7CA-A7B18273D849}" destId="{2E8FAF39-A443-40F6-84D8-D91E21944E9D}" srcOrd="2" destOrd="0" presId="urn:microsoft.com/office/officeart/2017/3/layout/HorizontalLabelsTimeline"/>
    <dgm:cxn modelId="{6BF781B7-EF56-41A2-A4E9-409D6631CCFA}" type="presParOf" srcId="{F8BED0E8-C369-4738-B7CA-A7B18273D849}" destId="{A15337B1-BB16-4713-9FEC-04FCE6AF3F93}" srcOrd="3" destOrd="0" presId="urn:microsoft.com/office/officeart/2017/3/layout/HorizontalLabelsTimeline"/>
    <dgm:cxn modelId="{E4B4B12C-AAB0-4BB1-ACF2-082E49D58B4E}" type="presParOf" srcId="{F8BED0E8-C369-4738-B7CA-A7B18273D849}" destId="{8F003EF7-C0F3-4241-A29C-970B3BFBA327}" srcOrd="4" destOrd="0" presId="urn:microsoft.com/office/officeart/2017/3/layout/HorizontalLabelsTimeline"/>
    <dgm:cxn modelId="{C59D9F0A-EDCB-4A23-B8E2-C458F84B1023}" type="presParOf" srcId="{34FEAB80-A905-45B2-9A55-E5373C45D3F5}" destId="{0355C086-C4CA-4F94-8E91-34BF616E8408}" srcOrd="3" destOrd="0" presId="urn:microsoft.com/office/officeart/2017/3/layout/HorizontalLabelsTimeline"/>
    <dgm:cxn modelId="{A7D17ABE-879C-4023-B9AF-1C3FE8988F3B}" type="presParOf" srcId="{34FEAB80-A905-45B2-9A55-E5373C45D3F5}" destId="{20B33F2C-A91B-4498-9DC1-D16D14FA5991}" srcOrd="4" destOrd="0" presId="urn:microsoft.com/office/officeart/2017/3/layout/HorizontalLabelsTimeline"/>
    <dgm:cxn modelId="{34DC10C1-12B1-47F8-9B85-7577B2B8C287}" type="presParOf" srcId="{20B33F2C-A91B-4498-9DC1-D16D14FA5991}" destId="{30A6C347-BC61-4095-AF49-41E6B03FC73F}" srcOrd="0" destOrd="0" presId="urn:microsoft.com/office/officeart/2017/3/layout/HorizontalLabelsTimeline"/>
    <dgm:cxn modelId="{14EF83F1-9E18-4C4E-832D-18E2B32750B0}" type="presParOf" srcId="{20B33F2C-A91B-4498-9DC1-D16D14FA5991}" destId="{F366F3DB-CB3D-479C-AF21-FB0F8A18A448}" srcOrd="1" destOrd="0" presId="urn:microsoft.com/office/officeart/2017/3/layout/HorizontalLabelsTimeline"/>
    <dgm:cxn modelId="{963AF9EC-3AEB-4CC9-8C58-D2C7CA29F713}" type="presParOf" srcId="{F366F3DB-CB3D-479C-AF21-FB0F8A18A448}" destId="{0E6C5D33-E54D-4C7B-B0D1-1E66AD79A6F5}" srcOrd="0" destOrd="0" presId="urn:microsoft.com/office/officeart/2017/3/layout/HorizontalLabelsTimeline"/>
    <dgm:cxn modelId="{65336BD8-603D-47E7-9331-9A4574BACF94}" type="presParOf" srcId="{F366F3DB-CB3D-479C-AF21-FB0F8A18A448}" destId="{C2D52126-A280-444D-B746-2FB8F7605679}" srcOrd="1" destOrd="0" presId="urn:microsoft.com/office/officeart/2017/3/layout/HorizontalLabelsTimeline"/>
    <dgm:cxn modelId="{EB818860-4A95-417C-B80F-8764354E5D2D}" type="presParOf" srcId="{20B33F2C-A91B-4498-9DC1-D16D14FA5991}" destId="{430BB844-DD5A-45B9-9A50-98D3A74AFB72}" srcOrd="2" destOrd="0" presId="urn:microsoft.com/office/officeart/2017/3/layout/HorizontalLabelsTimeline"/>
    <dgm:cxn modelId="{B3A33AF6-7AF2-4CD7-804F-7254C59FF2E6}" type="presParOf" srcId="{20B33F2C-A91B-4498-9DC1-D16D14FA5991}" destId="{1602F75A-4E78-4AD7-AAB7-3B975FE14873}" srcOrd="3" destOrd="0" presId="urn:microsoft.com/office/officeart/2017/3/layout/HorizontalLabelsTimeline"/>
    <dgm:cxn modelId="{7FE36D0F-1A1B-4AD7-BCB6-83614882034D}" type="presParOf" srcId="{20B33F2C-A91B-4498-9DC1-D16D14FA5991}" destId="{503FE7C4-FB45-46BE-BBD0-F4BC1DAA853C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C7D97-4C87-4AAA-A02D-D3DAF28A9089}">
      <dsp:nvSpPr>
        <dsp:cNvPr id="0" name=""/>
        <dsp:cNvSpPr/>
      </dsp:nvSpPr>
      <dsp:spPr>
        <a:xfrm>
          <a:off x="0" y="2388870"/>
          <a:ext cx="906399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8A1F7-5948-461A-9999-E2C9E0B8E3C4}">
      <dsp:nvSpPr>
        <dsp:cNvPr id="0" name=""/>
        <dsp:cNvSpPr/>
      </dsp:nvSpPr>
      <dsp:spPr>
        <a:xfrm>
          <a:off x="271919" y="1481099"/>
          <a:ext cx="3988155" cy="573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Aptos Display" panose="020F0302020204030204"/>
            </a:rPr>
            <a:t>Phase 1 2026-2028</a:t>
          </a:r>
          <a:endParaRPr lang="en-US" sz="1800" kern="1200"/>
        </a:p>
      </dsp:txBody>
      <dsp:txXfrm>
        <a:off x="271919" y="1481099"/>
        <a:ext cx="3988155" cy="573328"/>
      </dsp:txXfrm>
    </dsp:sp>
    <dsp:sp modelId="{426022B2-F1D4-4162-AEBA-27FE20AA5612}">
      <dsp:nvSpPr>
        <dsp:cNvPr id="0" name=""/>
        <dsp:cNvSpPr/>
      </dsp:nvSpPr>
      <dsp:spPr>
        <a:xfrm>
          <a:off x="271919" y="0"/>
          <a:ext cx="3988155" cy="1481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ptos Display" panose="020F0302020204030204"/>
            </a:rPr>
            <a:t>Workforce training for staff September 2026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Aptos Display" panose="020F0302020204030204"/>
            </a:rPr>
            <a:t>Schools publish Inclusion Strategy by Christmas 2026</a:t>
          </a:r>
          <a:endParaRPr lang="en-US" sz="1200" kern="120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Aptos Display" panose="020F0302020204030204"/>
            </a:rPr>
            <a:t>Schools receive IMF to support improved whole school provision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Aptos Display" panose="020F0302020204030204"/>
            </a:rPr>
            <a:t>Experts @Hand model introduced 2026/27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Aptos Display" panose="020F0302020204030204"/>
            </a:rPr>
            <a:t>National Standards published September 2028</a:t>
          </a:r>
        </a:p>
      </dsp:txBody>
      <dsp:txXfrm>
        <a:off x="271919" y="0"/>
        <a:ext cx="3988155" cy="1481099"/>
      </dsp:txXfrm>
    </dsp:sp>
    <dsp:sp modelId="{36A6E3E3-6BE6-4546-88C4-B1DB0BEF8237}">
      <dsp:nvSpPr>
        <dsp:cNvPr id="0" name=""/>
        <dsp:cNvSpPr/>
      </dsp:nvSpPr>
      <dsp:spPr>
        <a:xfrm>
          <a:off x="2265997" y="2054428"/>
          <a:ext cx="0" cy="33444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81F3A-5055-4A42-90B1-ACD8982DCFE0}">
      <dsp:nvSpPr>
        <dsp:cNvPr id="0" name=""/>
        <dsp:cNvSpPr/>
      </dsp:nvSpPr>
      <dsp:spPr>
        <a:xfrm>
          <a:off x="2537917" y="2723311"/>
          <a:ext cx="3988155" cy="573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Aptos Display" panose="020F0302020204030204"/>
            </a:rPr>
            <a:t>Phase 2 2028-2029</a:t>
          </a:r>
          <a:endParaRPr lang="en-US" sz="1800" kern="1200"/>
        </a:p>
      </dsp:txBody>
      <dsp:txXfrm>
        <a:off x="2537917" y="2723311"/>
        <a:ext cx="3988155" cy="573328"/>
      </dsp:txXfrm>
    </dsp:sp>
    <dsp:sp modelId="{271BCD69-EA98-4D6D-B5D1-122E825FB9BC}">
      <dsp:nvSpPr>
        <dsp:cNvPr id="0" name=""/>
        <dsp:cNvSpPr/>
      </dsp:nvSpPr>
      <dsp:spPr>
        <a:xfrm>
          <a:off x="2537917" y="3296640"/>
          <a:ext cx="3988155" cy="14440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ptos Display" panose="020F0302020204030204"/>
            </a:rPr>
            <a:t>SEND Reform Bill drafted and put forward for approval, Statutory Guidance published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>
              <a:latin typeface="Aptos Display" panose="020F0302020204030204"/>
            </a:rPr>
            <a:t>Likely to include duty to work to national inclusion standards, ISPs, reform of EHCP framework and cap on ISS pricing</a:t>
          </a:r>
        </a:p>
      </dsp:txBody>
      <dsp:txXfrm>
        <a:off x="2537917" y="3296640"/>
        <a:ext cx="3988155" cy="1444071"/>
      </dsp:txXfrm>
    </dsp:sp>
    <dsp:sp modelId="{2E8FAF39-A443-40F6-84D8-D91E21944E9D}">
      <dsp:nvSpPr>
        <dsp:cNvPr id="0" name=""/>
        <dsp:cNvSpPr/>
      </dsp:nvSpPr>
      <dsp:spPr>
        <a:xfrm>
          <a:off x="4531995" y="2388869"/>
          <a:ext cx="0" cy="33444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7B881E-98AF-451B-A749-F747CE9352A4}">
      <dsp:nvSpPr>
        <dsp:cNvPr id="0" name=""/>
        <dsp:cNvSpPr/>
      </dsp:nvSpPr>
      <dsp:spPr>
        <a:xfrm rot="2700000">
          <a:off x="2228835" y="2351707"/>
          <a:ext cx="74324" cy="74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337B1-BB16-4713-9FEC-04FCE6AF3F93}">
      <dsp:nvSpPr>
        <dsp:cNvPr id="0" name=""/>
        <dsp:cNvSpPr/>
      </dsp:nvSpPr>
      <dsp:spPr>
        <a:xfrm rot="2700000">
          <a:off x="4494832" y="2351707"/>
          <a:ext cx="74324" cy="74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6C347-BC61-4095-AF49-41E6B03FC73F}">
      <dsp:nvSpPr>
        <dsp:cNvPr id="0" name=""/>
        <dsp:cNvSpPr/>
      </dsp:nvSpPr>
      <dsp:spPr>
        <a:xfrm>
          <a:off x="4803914" y="1481099"/>
          <a:ext cx="3988155" cy="573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Aptos Display" panose="020F0302020204030204"/>
            </a:rPr>
            <a:t>Phase 3 29/30 onwards</a:t>
          </a:r>
          <a:endParaRPr lang="en-US" sz="1800" kern="1200"/>
        </a:p>
      </dsp:txBody>
      <dsp:txXfrm>
        <a:off x="4803914" y="1481099"/>
        <a:ext cx="3988155" cy="573328"/>
      </dsp:txXfrm>
    </dsp:sp>
    <dsp:sp modelId="{0E6C5D33-E54D-4C7B-B0D1-1E66AD79A6F5}">
      <dsp:nvSpPr>
        <dsp:cNvPr id="0" name=""/>
        <dsp:cNvSpPr/>
      </dsp:nvSpPr>
      <dsp:spPr>
        <a:xfrm>
          <a:off x="4803914" y="0"/>
          <a:ext cx="3988155" cy="14810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444444"/>
              </a:solidFill>
              <a:latin typeface="+mn-lt"/>
              <a:ea typeface="Calibri"/>
              <a:cs typeface="Calibri"/>
            </a:rPr>
            <a:t>New legislation and amended Code of Practice in operation from September 2029. Becomes legal duty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+mn-lt"/>
            </a:rPr>
            <a:t>First EHC needs assessments under new system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+mn-lt"/>
            </a:rPr>
            <a:t>EHCP, National Standards and ISP legislation enacted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+mn-lt"/>
            </a:rPr>
            <a:t>First Specialist Provision Packages in operation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n-lt"/>
            </a:rPr>
            <a:t>60,000 new school places created in special schools, specialist support bases and inclusion bases</a:t>
          </a:r>
        </a:p>
      </dsp:txBody>
      <dsp:txXfrm>
        <a:off x="4803914" y="0"/>
        <a:ext cx="3988155" cy="1481099"/>
      </dsp:txXfrm>
    </dsp:sp>
    <dsp:sp modelId="{430BB844-DD5A-45B9-9A50-98D3A74AFB72}">
      <dsp:nvSpPr>
        <dsp:cNvPr id="0" name=""/>
        <dsp:cNvSpPr/>
      </dsp:nvSpPr>
      <dsp:spPr>
        <a:xfrm>
          <a:off x="6797992" y="2054428"/>
          <a:ext cx="0" cy="334441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2F75A-4E78-4AD7-AAB7-3B975FE14873}">
      <dsp:nvSpPr>
        <dsp:cNvPr id="0" name=""/>
        <dsp:cNvSpPr/>
      </dsp:nvSpPr>
      <dsp:spPr>
        <a:xfrm rot="2700000">
          <a:off x="6760830" y="2351707"/>
          <a:ext cx="74324" cy="74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0022B-1C52-4EC4-85AD-C5D38EE2DB0A}" type="datetimeFigureOut"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05AF8-D9BC-41FB-8874-8ADBDDE1C9E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2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05AF8-D9BC-41FB-8874-8ADBDDE1C9EF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6054" indent="-356054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</a:rPr>
              <a:t>Research shows that 60-90% of young offenders have communication </a:t>
            </a:r>
            <a:r>
              <a:rPr lang="en-US" dirty="0" err="1">
                <a:solidFill>
                  <a:srgbClr val="000000"/>
                </a:solidFill>
              </a:rPr>
              <a:t>difficulties.</a:t>
            </a:r>
            <a:r>
              <a:rPr lang="en-US" dirty="0" err="1">
                <a:solidFill>
                  <a:srgbClr val="002060"/>
                </a:solidFill>
              </a:rPr>
              <a:t>The</a:t>
            </a:r>
            <a:r>
              <a:rPr lang="en-US" dirty="0">
                <a:solidFill>
                  <a:srgbClr val="002060"/>
                </a:solidFill>
              </a:rPr>
              <a:t> Youth Justice Board found that in one year, 71% of children sentenced had speech, language and communication concerns.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rgbClr val="002060"/>
                </a:solidFill>
              </a:rPr>
              <a:t>However, studies suggest that only around 5% of young people with communication needs have their needs identified before entering the youth justice system.  </a:t>
            </a:r>
            <a:r>
              <a:rPr lang="en-US" dirty="0">
                <a:solidFill>
                  <a:srgbClr val="000000"/>
                </a:solidFill>
              </a:rPr>
              <a:t> Evidence suggests there is a close link between language difficulties, challenging </a:t>
            </a:r>
            <a:r>
              <a:rPr lang="en-US" dirty="0" err="1">
                <a:solidFill>
                  <a:srgbClr val="000000"/>
                </a:solidFill>
              </a:rPr>
              <a:t>behaviour</a:t>
            </a:r>
            <a:r>
              <a:rPr lang="en-US" dirty="0">
                <a:solidFill>
                  <a:srgbClr val="000000"/>
                </a:solidFill>
              </a:rPr>
              <a:t> &amp; risk of involvement in criminal activity. </a:t>
            </a:r>
          </a:p>
          <a:p>
            <a:pPr marL="356054" indent="-356054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Research featured in the reference from 2005 found that 100% of pupils excluded from school in the study had an undiagnosed communication and interaction difficulty, another study from 2009 found over 65% of pupils excluded had an undiagnosed C&amp;I difficulty </a:t>
            </a:r>
          </a:p>
          <a:p>
            <a:pPr marL="356054" indent="-356054">
              <a:buFont typeface="Arial,Sans-Serif"/>
              <a:buChar char="•"/>
            </a:pP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356054" indent="-356054">
              <a:buFont typeface="Arial,Sans-Serif"/>
              <a:buChar char="•"/>
            </a:pPr>
            <a:r>
              <a:rPr lang="en-US" dirty="0"/>
              <a:t>The link between language difficulties and </a:t>
            </a:r>
            <a:r>
              <a:rPr lang="en-US" dirty="0" err="1"/>
              <a:t>behaviour</a:t>
            </a:r>
            <a:r>
              <a:rPr lang="en-US" dirty="0"/>
              <a:t> is well evidenced – it has been found that 54% of children and young people with </a:t>
            </a:r>
            <a:r>
              <a:rPr lang="en-US" dirty="0" err="1"/>
              <a:t>behaviour</a:t>
            </a:r>
            <a:r>
              <a:rPr lang="en-US" dirty="0"/>
              <a:t> problems have a language impairment (Maggio et al, 2014). Young offenders with DLD are more than twice as likely to reoffend than their unaffected offending peers (Winstanley, Webb and Conti-Ramsden, 2020). 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178027" indent="-178027">
              <a:lnSpc>
                <a:spcPct val="90000"/>
              </a:lnSpc>
              <a:spcBef>
                <a:spcPts val="1038"/>
              </a:spcBef>
              <a:buFont typeface="Arial"/>
              <a:buChar char="•"/>
            </a:pP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178027" indent="-178027">
              <a:lnSpc>
                <a:spcPct val="90000"/>
              </a:lnSpc>
              <a:spcBef>
                <a:spcPts val="1038"/>
              </a:spcBef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Research also suggests that 65% of all children and young people in the care system have SLCN. One service for Children in Care found 62% of its young people had communication needs. Only 2 of the children had previously seen an SLT.</a:t>
            </a:r>
            <a:endParaRPr lang="en-US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178027" indent="-178027">
              <a:lnSpc>
                <a:spcPct val="90000"/>
              </a:lnSpc>
              <a:spcBef>
                <a:spcPts val="1038"/>
              </a:spcBef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DBA3B-C686-47EF-B150-2E285FD37C6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56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/>
              <a:t>Vocabulary: </a:t>
            </a:r>
            <a:endParaRPr lang="en-US"/>
          </a:p>
          <a:p>
            <a:pPr marL="342900" indent="-342900">
              <a:buFont typeface="Arial,Sans-Serif"/>
              <a:buChar char="•"/>
            </a:pPr>
            <a:r>
              <a:rPr lang="en-US"/>
              <a:t>Emotion vocabulary is harder to learn than a noun because it is harder to picture and describe. It is more abstract and often is based on the experiences you have. </a:t>
            </a:r>
          </a:p>
          <a:p>
            <a:pPr marL="342900" indent="-342900">
              <a:buFont typeface="Arial,Sans-Serif"/>
              <a:buChar char="•"/>
            </a:pPr>
            <a:r>
              <a:rPr lang="en-US"/>
              <a:t>Young people need to hear a word being used lots and in a range of contexts to learn a new word, this is even more important for emotion vocabulary because it is linked to a feeling and can be experienced in lots of different situations. </a:t>
            </a:r>
            <a:endParaRPr lang="en-US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en-GB"/>
              <a:t>Adults find it hard to identify their emotions, think about how much harder this would be for a young person or someone with SLCN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,Sans-Serif"/>
              <a:buChar char="•"/>
            </a:pPr>
            <a:endParaRPr lang="en-GB">
              <a:ea typeface="Calibri"/>
              <a:cs typeface="Calibri"/>
            </a:endParaRPr>
          </a:p>
          <a:p>
            <a:r>
              <a:rPr lang="en-US" u="sng"/>
              <a:t>Emotional Regulation </a:t>
            </a:r>
            <a:endParaRPr lang="en-US"/>
          </a:p>
          <a:p>
            <a:pPr marL="342900" indent="-342900">
              <a:buFont typeface="Arial,Sans-Serif"/>
              <a:buChar char="•"/>
            </a:pPr>
            <a:r>
              <a:rPr lang="en-US"/>
              <a:t>Experiencing strong emotions impacts on listening, understanding and how easily we can access our language skills. Consider how well do you communicate when you feel a strong emotion? </a:t>
            </a:r>
            <a:endParaRPr lang="en-US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en-US"/>
              <a:t>Emotional regulation relies on us being able to </a:t>
            </a:r>
            <a:r>
              <a:rPr lang="en-US" err="1"/>
              <a:t>recognise</a:t>
            </a:r>
            <a:r>
              <a:rPr lang="en-US"/>
              <a:t> the emotion we are feeling, understand what it means and then plan what to do to change this if needed. This is a complex process which children need support to develop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05AF8-D9BC-41FB-8874-8ADBDDE1C9EF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18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82B240-E162-4981-94D8-CF703A1305F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732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7DEBD-F3D6-1CA9-65E8-87A1D8FE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CB9B98-B62B-0C6E-6C31-F19773598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31A1B-0577-C08E-BD1E-2E2378E9B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30101-BAFE-B722-8ADB-D07C74FE4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82B240-E162-4981-94D8-CF703A1305F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803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32162-2488-CA4A-6AE6-556CCE86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8920A-2C5F-95A1-3C14-7A955F283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97F625-7C6C-1462-1234-73FFCE30F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876B3-1738-90A9-B7D1-6613F2D42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82B240-E162-4981-94D8-CF703A1305F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36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914399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2755018" y="-3395102"/>
            <a:ext cx="3633959" cy="9144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4357611" y="3216836"/>
            <a:ext cx="48768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377649" y="1873465"/>
            <a:ext cx="7024637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5724586" y="392212"/>
            <a:ext cx="2638794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967020" y="3834713"/>
            <a:ext cx="2321855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1868490" y="5867597"/>
            <a:ext cx="882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9526" y="5867597"/>
            <a:ext cx="2302668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94" y="5793037"/>
            <a:ext cx="2417132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879306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1" y="3602038"/>
            <a:ext cx="5879306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7195004" y="0"/>
            <a:ext cx="2315708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7195004" y="5181601"/>
            <a:ext cx="2315708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6416335" y="2220160"/>
            <a:ext cx="3289640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66975" y="5759942"/>
            <a:ext cx="421005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7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6450806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6672262" y="0"/>
            <a:ext cx="247173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07169" y="705967"/>
            <a:ext cx="3592602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772715"/>
            <a:ext cx="541896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9644" y="3897210"/>
            <a:ext cx="5418962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5045" y="6081486"/>
            <a:ext cx="235895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0854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009" y="434488"/>
            <a:ext cx="462915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36576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2" y="-1"/>
            <a:ext cx="3887391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61408" y="248584"/>
            <a:ext cx="4640802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30/06/2026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781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slt.org/wp-content/uploads/media/Project/RCSLT/mental-health-fact-sheet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351502-6600-43A7-4F96-42CC96A3F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4800">
                <a:latin typeface="Lato Light"/>
                <a:ea typeface="Lato Light"/>
                <a:cs typeface="Lato Light"/>
              </a:rPr>
              <a:t>Think about your school, what do you think are the main barriers for children with Special Education Needs?  </a:t>
            </a:r>
            <a:endParaRPr lang="en-US" sz="480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>
                <a:cs typeface="Cardo"/>
              </a:rPr>
              <a:t>Barriers to learning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0D08B-D153-90C9-296E-12A60E230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550DBD-4DB6-FDF9-E4EA-556433657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GB" sz="3600">
                <a:latin typeface="Lato Light"/>
                <a:ea typeface="Lato Light"/>
                <a:cs typeface="Lato Light"/>
              </a:rPr>
              <a:t>Rising levels of individual needs</a:t>
            </a:r>
          </a:p>
          <a:p>
            <a:pPr marL="170815" indent="-170815"/>
            <a:endParaRPr lang="en-GB" sz="36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600">
                <a:latin typeface="Lato Light"/>
                <a:ea typeface="Lato Light"/>
                <a:cs typeface="Lato Light"/>
              </a:rPr>
              <a:t>Increasing mismatch between needs and the mainstream environment</a:t>
            </a:r>
            <a:endParaRPr lang="en-US" sz="3600">
              <a:solidFill>
                <a:srgbClr val="000000"/>
              </a:solidFill>
              <a:latin typeface="Lato Light"/>
              <a:ea typeface="Lato Light"/>
              <a:cs typeface="Lato Light"/>
            </a:endParaRPr>
          </a:p>
          <a:p>
            <a:pPr marL="170815" indent="-170815"/>
            <a:endParaRPr lang="en-GB" sz="36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600">
                <a:latin typeface="Lato Light"/>
                <a:ea typeface="Lato Light"/>
                <a:cs typeface="Lato Light"/>
              </a:rPr>
              <a:t>Speech and Language needs</a:t>
            </a:r>
            <a:endParaRPr lang="en-US" sz="3600">
              <a:solidFill>
                <a:srgbClr val="000000"/>
              </a:solidFill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>
              <a:ea typeface="Lato Light"/>
              <a:cs typeface="Lato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0B56AF-F7C7-E027-5743-7D15EF1FB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Cardo"/>
              </a:rPr>
              <a:t>Main Barriers: SENCos report</a:t>
            </a:r>
          </a:p>
        </p:txBody>
      </p:sp>
    </p:spTree>
    <p:extLst>
      <p:ext uri="{BB962C8B-B14F-4D97-AF65-F5344CB8AC3E}">
        <p14:creationId xmlns:p14="http://schemas.microsoft.com/office/powerpoint/2010/main" val="86222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9A1FAE-37C1-3D4A-986C-507040D6D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170815" indent="-170815"/>
            <a:r>
              <a:rPr lang="en-US" sz="3200">
                <a:latin typeface="Lato Light"/>
                <a:ea typeface="Lato Light"/>
                <a:cs typeface="Lato Light"/>
              </a:rPr>
              <a:t>Close working partnerships with parents/carers</a:t>
            </a:r>
          </a:p>
          <a:p>
            <a:pPr marL="170815" indent="-170815"/>
            <a:endParaRPr lang="en-US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US" sz="3200">
                <a:latin typeface="Lato Light"/>
                <a:ea typeface="Lato Light"/>
                <a:cs typeface="Lato Light"/>
              </a:rPr>
              <a:t>Collaborative working with other schools</a:t>
            </a:r>
          </a:p>
          <a:p>
            <a:pPr marL="170815" indent="-170815"/>
            <a:endParaRPr lang="en-US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US" sz="3200">
                <a:latin typeface="Lato Light"/>
                <a:ea typeface="Lato Light"/>
                <a:cs typeface="Lato Light"/>
              </a:rPr>
              <a:t>Collaborative working with external partners</a:t>
            </a:r>
          </a:p>
          <a:p>
            <a:pPr marL="170815" indent="-170815"/>
            <a:endParaRPr lang="en-US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US" sz="3200">
                <a:latin typeface="Lato Light"/>
                <a:ea typeface="Lato Light"/>
                <a:cs typeface="Lato Light"/>
              </a:rPr>
              <a:t>Being honest and asking for help!</a:t>
            </a:r>
            <a:endParaRPr lang="en-US" sz="240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CA39A1-5183-550C-AF89-1824861E4F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Overarching Strategies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84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B9228-5D68-7CE9-AEE5-C97AA95A6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74BEC1-7A8A-7CFE-EE8F-B25DDB38D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GB" sz="3200" b="1">
                <a:highlight>
                  <a:srgbClr val="FFFF00"/>
                </a:highlight>
                <a:latin typeface="Lato Light"/>
                <a:ea typeface="Lato Light"/>
                <a:cs typeface="Lato Light"/>
              </a:rPr>
              <a:t>Rising levels of individual needs</a:t>
            </a:r>
          </a:p>
          <a:p>
            <a:pPr marL="170815" indent="-170815"/>
            <a:endParaRPr lang="en-GB" sz="3200" dirty="0">
              <a:highlight>
                <a:srgbClr val="FFFF00"/>
              </a:highlight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>
                <a:latin typeface="Lato Light"/>
                <a:ea typeface="Lato Light"/>
                <a:cs typeface="Lato Light"/>
              </a:rPr>
              <a:t>Increasing mismatch between needs and the mainstream environment</a:t>
            </a:r>
            <a:endParaRPr lang="en-US" sz="3200">
              <a:solidFill>
                <a:srgbClr val="000000"/>
              </a:solidFill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>
                <a:latin typeface="Lato Light"/>
                <a:ea typeface="Lato Light"/>
                <a:cs typeface="Lato Light"/>
              </a:rPr>
              <a:t>Speech and Language needs</a:t>
            </a:r>
            <a:endParaRPr lang="en-US" sz="3200">
              <a:solidFill>
                <a:srgbClr val="000000"/>
              </a:solidFill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>
              <a:ea typeface="Lato Light"/>
              <a:cs typeface="Lato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91CA8-AF41-A779-F8E1-2A6863E3D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Cardo"/>
              </a:rPr>
              <a:t>Main Barriers: SENCos report</a:t>
            </a:r>
          </a:p>
        </p:txBody>
      </p:sp>
    </p:spTree>
    <p:extLst>
      <p:ext uri="{BB962C8B-B14F-4D97-AF65-F5344CB8AC3E}">
        <p14:creationId xmlns:p14="http://schemas.microsoft.com/office/powerpoint/2010/main" val="3734426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92B644-28FA-52BD-7179-24B6300B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/>
              <a:t>National Overview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383230-D4BB-7099-FF1A-53846E09E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869" y="1609838"/>
            <a:ext cx="7173692" cy="45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graph with red and blue bars&#10;&#10;AI-generated content may be incorrect.">
            <a:extLst>
              <a:ext uri="{FF2B5EF4-FFF2-40B4-BE49-F238E27FC236}">
                <a16:creationId xmlns:a16="http://schemas.microsoft.com/office/drawing/2014/main" id="{BD15F6B5-970D-246A-0CBA-AA70F8D738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4558"/>
          <a:stretch>
            <a:fillRect/>
          </a:stretch>
        </p:blipFill>
        <p:spPr>
          <a:xfrm>
            <a:off x="355522" y="2097121"/>
            <a:ext cx="8787812" cy="36774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D78354C-06C6-11BD-B122-E08B302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>
                <a:cs typeface="Cardo"/>
              </a:rPr>
              <a:t>BBCET Secondary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77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7F0B8-ED3C-AB4A-246D-F10039A99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>
                <a:cs typeface="Cardo"/>
              </a:rPr>
              <a:t>BBCET Primary</a:t>
            </a:r>
            <a:endParaRPr lang="en-GB"/>
          </a:p>
        </p:txBody>
      </p:sp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B4C9519-0352-77D7-D686-832A81700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2341"/>
            <a:ext cx="9372600" cy="369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F532F-BB0C-7F85-C0A9-3077AD0F1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B1076-8EC4-07E9-EE87-35655D82D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>
                <a:cs typeface="Cardo"/>
              </a:rPr>
              <a:t>BBCET Schools</a:t>
            </a:r>
            <a:endParaRPr lang="en-GB"/>
          </a:p>
        </p:txBody>
      </p:sp>
      <p:pic>
        <p:nvPicPr>
          <p:cNvPr id="5" name="Content Placeholder 4" descr="A graph with numbers and percentages&#10;&#10;AI-generated content may be incorrect.">
            <a:extLst>
              <a:ext uri="{FF2B5EF4-FFF2-40B4-BE49-F238E27FC236}">
                <a16:creationId xmlns:a16="http://schemas.microsoft.com/office/drawing/2014/main" id="{FB8807AF-18D8-F11E-FE8A-9893E388D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" y="2216540"/>
            <a:ext cx="9127998" cy="365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5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FAEE8-ECDB-6E71-C558-47DB38D2D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BD7E-91C8-A902-CD73-CA84A028F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>
                <a:cs typeface="Cardo"/>
              </a:rPr>
              <a:t>Presentation of need: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8A655F-2B71-2FA5-F3A6-0D3D144720FC}"/>
              </a:ext>
            </a:extLst>
          </p:cNvPr>
          <p:cNvSpPr txBox="1"/>
          <p:nvPr/>
        </p:nvSpPr>
        <p:spPr>
          <a:xfrm>
            <a:off x="487017" y="1719469"/>
            <a:ext cx="8100391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There are more children requiring a more individualized approach to their learning 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/>
              <a:t>The role of TAs/ LSAs has changed drastically over recent years. 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/>
              <a:t>Staff report feeling less confident in meeting changing SEN needs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Increased demand on resources e.g. equipment, staff time, space, specialist support services. 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/>
              <a:t>More dysregulated children </a:t>
            </a:r>
          </a:p>
        </p:txBody>
      </p:sp>
    </p:spTree>
    <p:extLst>
      <p:ext uri="{BB962C8B-B14F-4D97-AF65-F5344CB8AC3E}">
        <p14:creationId xmlns:p14="http://schemas.microsoft.com/office/powerpoint/2010/main" val="67232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6A4D-C62F-0079-0385-1AF38FB88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F73B-840D-1DB9-833F-B4BF7FD23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err="1">
                <a:cs typeface="Cardo"/>
              </a:rPr>
              <a:t>Stratgies</a:t>
            </a:r>
            <a:endParaRPr lang="en-GB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42D49-2B10-92B3-47F5-E6EF80BB4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3377"/>
            <a:ext cx="9144000" cy="458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91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03CD-42CF-DA8A-A9F0-5352575856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Strategies - Trust &amp; School: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286D5C-33EB-35B8-454D-6B634D6FF4EE}"/>
              </a:ext>
            </a:extLst>
          </p:cNvPr>
          <p:cNvSpPr txBox="1"/>
          <p:nvPr/>
        </p:nvSpPr>
        <p:spPr>
          <a:xfrm>
            <a:off x="646043" y="2017643"/>
            <a:ext cx="745434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Adaptive teaching : "5 per Day"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Development of Inclusion Bases and Enhanced provision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Trust Experts at Hand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Trust SENDCo support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Ongoing CPD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MITA project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Interventions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Screening tools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Alignment for Excellence document (Trust Website)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Use of AI to adapt and differentiate resources </a:t>
            </a:r>
          </a:p>
        </p:txBody>
      </p:sp>
    </p:spTree>
    <p:extLst>
      <p:ext uri="{BB962C8B-B14F-4D97-AF65-F5344CB8AC3E}">
        <p14:creationId xmlns:p14="http://schemas.microsoft.com/office/powerpoint/2010/main" val="1550391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FD1A7-1B4B-CD92-2110-31B00D2A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10ED4A-0359-9912-7C50-87D202CEA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GB" sz="3200">
                <a:latin typeface="Lato Light"/>
                <a:ea typeface="Lato Light"/>
                <a:cs typeface="Lato Light"/>
              </a:rPr>
              <a:t>Rising levels of individual needs</a:t>
            </a:r>
          </a:p>
          <a:p>
            <a:pPr marL="170815" indent="-170815"/>
            <a:endParaRPr lang="en-GB" sz="3200" dirty="0">
              <a:highlight>
                <a:srgbClr val="FFFF00"/>
              </a:highlight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 b="1">
                <a:highlight>
                  <a:srgbClr val="FFFF00"/>
                </a:highlight>
                <a:latin typeface="Lato Light"/>
                <a:ea typeface="Lato Light"/>
                <a:cs typeface="Lato Light"/>
              </a:rPr>
              <a:t>Increasing mismatch between needs and the mainstream environment</a:t>
            </a:r>
            <a:endParaRPr lang="en-US" sz="3200" b="1">
              <a:solidFill>
                <a:srgbClr val="000000"/>
              </a:solidFill>
              <a:highlight>
                <a:srgbClr val="FFFF00"/>
              </a:highlight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>
                <a:latin typeface="Lato Light"/>
                <a:ea typeface="Lato Light"/>
                <a:cs typeface="Lato Light"/>
              </a:rPr>
              <a:t>Speech and Language needs</a:t>
            </a:r>
            <a:endParaRPr lang="en-US" sz="3200">
              <a:solidFill>
                <a:srgbClr val="000000"/>
              </a:solidFill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>
              <a:ea typeface="Lato Light"/>
              <a:cs typeface="Lato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7A48F3-BC03-2F5C-6F6F-490F6D6A2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Cardo"/>
              </a:rPr>
              <a:t>Main Barriers: SENCos report</a:t>
            </a:r>
          </a:p>
        </p:txBody>
      </p:sp>
    </p:spTree>
    <p:extLst>
      <p:ext uri="{BB962C8B-B14F-4D97-AF65-F5344CB8AC3E}">
        <p14:creationId xmlns:p14="http://schemas.microsoft.com/office/powerpoint/2010/main" val="101953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521EF4-40FD-8913-3122-C2B10B42A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Attendance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BBC3EE-0973-CFE8-D05A-D88231021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screenshot of a school schedule&#10;&#10;AI-generated content may be incorrect.">
            <a:extLst>
              <a:ext uri="{FF2B5EF4-FFF2-40B4-BE49-F238E27FC236}">
                <a16:creationId xmlns:a16="http://schemas.microsoft.com/office/drawing/2014/main" id="{5D3D5746-6FDA-360E-D910-FFF953CCB1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" b="3501"/>
          <a:stretch>
            <a:fillRect/>
          </a:stretch>
        </p:blipFill>
        <p:spPr>
          <a:xfrm>
            <a:off x="0" y="1826132"/>
            <a:ext cx="9144000" cy="401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93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408AB-F2BD-8918-5C14-345C265A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7E2B13-6776-89EB-C365-5FE677F9F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Students experience sensory overwhelm. </a:t>
            </a: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Reduced engagement in lessons</a:t>
            </a: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Increased risk in school absence/ PA. </a:t>
            </a: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Socially isolated</a:t>
            </a:r>
            <a:endParaRPr lang="en-US" sz="2400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Increased levels of anxiety/ becoming withdrawn </a:t>
            </a:r>
            <a:endParaRPr lang="en-US" sz="2400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Escalating </a:t>
            </a:r>
            <a:r>
              <a:rPr lang="en-US" sz="2400" dirty="0" err="1">
                <a:latin typeface="Lato Light"/>
                <a:ea typeface="Lato Light"/>
                <a:cs typeface="Lato Light"/>
              </a:rPr>
              <a:t>behaviour</a:t>
            </a:r>
            <a:endParaRPr lang="en-US" sz="24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US" sz="2400" dirty="0">
                <a:latin typeface="Lato Light"/>
                <a:ea typeface="Lato Light"/>
                <a:cs typeface="Lato Light"/>
              </a:rPr>
              <a:t>Students need more co-regulation </a:t>
            </a:r>
            <a:endParaRPr lang="en-US" sz="2400" dirty="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0C8E10-059F-2B58-11AB-1E050915B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Presentation of need: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34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5DCE9F-999E-BC9B-880D-1F709B1C7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Wellbeing Hub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Flexi-timetable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EP support 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AV1 Robots 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EBSNA Workshops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Collaboration with parents 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Consideration of Push and Pull factors 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Working with LA</a:t>
            </a:r>
          </a:p>
          <a:p>
            <a:pPr marL="170815" indent="-170815"/>
            <a:r>
              <a:rPr lang="en-US" dirty="0">
                <a:latin typeface="Lato Light"/>
                <a:ea typeface="Lato Light"/>
                <a:cs typeface="Lato Light"/>
              </a:rPr>
              <a:t>CSCOT (primary only)</a:t>
            </a:r>
            <a:endParaRPr lang="en-US" dirty="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37BDE7-66E5-EFAD-B53F-605CE211F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Strategies - Trust &amp; School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0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1FB546-BEE7-EADF-817D-1EA63D05D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>
                <a:latin typeface="Lato Light"/>
                <a:ea typeface="Lato Light"/>
                <a:cs typeface="Lato Light"/>
              </a:rPr>
              <a:t>Using the student profile provided, identify areas of the school environment and day that you feel this child may struggle with, what might you do to support them? </a:t>
            </a:r>
            <a:endParaRPr lang="en-US" sz="2800" dirty="0"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US" sz="2800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0" indent="0">
              <a:buNone/>
            </a:pPr>
            <a:endParaRPr lang="en-US" sz="2800" dirty="0">
              <a:latin typeface="Lato Light"/>
              <a:ea typeface="Lato Light"/>
              <a:cs typeface="Lato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A0149-BB27-BA03-8C9D-D3958C07E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Task</a:t>
            </a:r>
          </a:p>
        </p:txBody>
      </p:sp>
    </p:spTree>
    <p:extLst>
      <p:ext uri="{BB962C8B-B14F-4D97-AF65-F5344CB8AC3E}">
        <p14:creationId xmlns:p14="http://schemas.microsoft.com/office/powerpoint/2010/main" val="2606508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C76D5-DA24-2EDE-DE3E-58317471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06F03B-3E22-9113-61B9-9982C663F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GB" sz="3200">
                <a:latin typeface="Lato Light"/>
                <a:ea typeface="Lato Light"/>
                <a:cs typeface="Lato Light"/>
              </a:rPr>
              <a:t>Rising levels of individual needs</a:t>
            </a:r>
          </a:p>
          <a:p>
            <a:pPr marL="170815" indent="-170815"/>
            <a:endParaRPr lang="en-GB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>
                <a:ea typeface="Lato Light"/>
                <a:cs typeface="Lato Light"/>
              </a:rPr>
              <a:t>Increasingly challenging environment</a:t>
            </a:r>
            <a:endParaRPr lang="en-US" sz="3200">
              <a:solidFill>
                <a:srgbClr val="000000"/>
              </a:solidFill>
              <a:ea typeface="Lato Light"/>
              <a:cs typeface="Lato Light"/>
            </a:endParaRPr>
          </a:p>
          <a:p>
            <a:pPr marL="170815" indent="-170815"/>
            <a:endParaRPr lang="en-GB" sz="3200" dirty="0">
              <a:latin typeface="Lato Light"/>
              <a:ea typeface="Lato Light"/>
              <a:cs typeface="Lato Light"/>
            </a:endParaRPr>
          </a:p>
          <a:p>
            <a:pPr marL="170815" indent="-170815"/>
            <a:r>
              <a:rPr lang="en-GB" sz="3200" b="1">
                <a:highlight>
                  <a:srgbClr val="FFFF00"/>
                </a:highlight>
                <a:latin typeface="Lato Light"/>
                <a:ea typeface="Lato Light"/>
                <a:cs typeface="Lato Light"/>
              </a:rPr>
              <a:t>Speech and Language and Communication needs</a:t>
            </a:r>
            <a:endParaRPr lang="en-US" sz="3200" b="1">
              <a:solidFill>
                <a:srgbClr val="000000"/>
              </a:solidFill>
              <a:highlight>
                <a:srgbClr val="FFFF00"/>
              </a:highlight>
              <a:latin typeface="Lato Light"/>
              <a:ea typeface="Lato Light"/>
              <a:cs typeface="Lato Light"/>
            </a:endParaRPr>
          </a:p>
          <a:p>
            <a:pPr marL="0" indent="0">
              <a:buNone/>
            </a:pPr>
            <a:endParaRPr lang="en-GB" sz="3200">
              <a:ea typeface="Lato Light"/>
              <a:cs typeface="Lato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C8EBA1-7180-8DCF-D387-9CAEF4D37D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Cardo"/>
              </a:rPr>
              <a:t>Main Barriers: SENCos report</a:t>
            </a:r>
          </a:p>
        </p:txBody>
      </p:sp>
    </p:spTree>
    <p:extLst>
      <p:ext uri="{BB962C8B-B14F-4D97-AF65-F5344CB8AC3E}">
        <p14:creationId xmlns:p14="http://schemas.microsoft.com/office/powerpoint/2010/main" val="4060312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ACE42-6FC1-FEAD-1AE7-CE49F1D8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869" y="502841"/>
            <a:ext cx="7886699" cy="912265"/>
          </a:xfrm>
        </p:spPr>
        <p:txBody>
          <a:bodyPr>
            <a:normAutofit fontScale="90000"/>
          </a:bodyPr>
          <a:lstStyle/>
          <a:p>
            <a:r>
              <a:rPr lang="en-US" b="1">
                <a:cs typeface="Cardo"/>
              </a:rPr>
              <a:t>Research suggests:</a:t>
            </a:r>
            <a:br>
              <a:rPr lang="en-US" sz="3300" b="1" i="0" dirty="0">
                <a:effectLst/>
              </a:rPr>
            </a:br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569F651-BBA6-6ED4-5672-AFB06F611FB2}"/>
              </a:ext>
            </a:extLst>
          </p:cNvPr>
          <p:cNvSpPr/>
          <p:nvPr/>
        </p:nvSpPr>
        <p:spPr>
          <a:xfrm>
            <a:off x="754380" y="2053590"/>
            <a:ext cx="7538282" cy="343662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Over 60% of young people in contact with the youth justice system have difficulties with speech, language or communication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Between 40% and 54% of children with </a:t>
            </a:r>
            <a:r>
              <a:rPr kumimoji="0" lang="en-US" sz="165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behaviour</a:t>
            </a: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problems have language difficulties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81% of children with emotional and </a:t>
            </a:r>
            <a:r>
              <a:rPr kumimoji="0" lang="en-US" sz="165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behavioural</a:t>
            </a: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disorders have significant language difficulties.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People who have communication difficulties are more at risk of having anxiety and depression.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7D325-D994-554B-A273-21881127ED5F}"/>
              </a:ext>
            </a:extLst>
          </p:cNvPr>
          <p:cNvSpPr txBox="1"/>
          <p:nvPr/>
        </p:nvSpPr>
        <p:spPr>
          <a:xfrm>
            <a:off x="5057775" y="5516002"/>
            <a:ext cx="40862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Reference: </a:t>
            </a:r>
            <a:r>
              <a:rPr kumimoji="0" lang="en-US" sz="135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  <a:hlinkClick r:id="rId3"/>
              </a:rPr>
              <a:t>mental-health-fact-sheet.pdf (rcslt.org)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395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769FA4-E017-2D80-ED64-0FE26ED4F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Unable access some or most of learning </a:t>
            </a:r>
          </a:p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Can be silent or try to avoid engaging in lessons </a:t>
            </a:r>
          </a:p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Struggle to identify emotions and communicate their needs </a:t>
            </a:r>
            <a:endParaRPr lang="en-US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Disruptive in the classroom </a:t>
            </a:r>
          </a:p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May copy peers to mask their needs</a:t>
            </a:r>
          </a:p>
          <a:p>
            <a:pPr marL="170815" indent="-170815"/>
            <a:r>
              <a:rPr lang="en-US">
                <a:latin typeface="Lato Light"/>
                <a:ea typeface="Lato Light"/>
                <a:cs typeface="Lato Light"/>
              </a:rPr>
              <a:t>Can be chatty about areas of interest/confidence (areas they have the language for)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F4BAE9-BF54-CD5D-130E-65920B809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Cardo"/>
              </a:rPr>
              <a:t>Presentation of need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9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161D-0066-5017-D203-C35E24E1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371" y="586528"/>
            <a:ext cx="8114602" cy="82673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b="1">
                <a:cs typeface="Cardo"/>
              </a:rPr>
              <a:t>What are the Blank Levels of Questions</a:t>
            </a:r>
            <a:r>
              <a:rPr lang="en-US">
                <a:cs typeface="Cardo"/>
              </a:rPr>
              <a:t>?</a:t>
            </a:r>
            <a:r>
              <a:rPr lang="en-US" b="1">
                <a:cs typeface="Cardo"/>
              </a:rPr>
              <a:t> </a:t>
            </a:r>
            <a:endParaRPr lang="en-GB" b="1">
              <a:cs typeface="Card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F05661-3796-88B6-66EA-70C2FCCB11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9"/>
          <a:stretch/>
        </p:blipFill>
        <p:spPr>
          <a:xfrm>
            <a:off x="-838" y="1713593"/>
            <a:ext cx="6880610" cy="49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08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6BEB0-2173-7662-4F99-A9C3F6357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0631-EEE8-058A-DC0C-CE3DE6F9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371" y="586528"/>
            <a:ext cx="8114602" cy="82673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b="1">
                <a:cs typeface="Cardo"/>
              </a:rPr>
              <a:t>What are the Blank Levels of Questions</a:t>
            </a:r>
            <a:r>
              <a:rPr lang="en-US">
                <a:cs typeface="Cardo"/>
              </a:rPr>
              <a:t>?</a:t>
            </a:r>
            <a:r>
              <a:rPr lang="en-US" b="1">
                <a:cs typeface="Cardo"/>
              </a:rPr>
              <a:t> </a:t>
            </a:r>
            <a:endParaRPr lang="en-GB" b="1">
              <a:cs typeface="Cardo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C896BC-BE66-12BA-5A90-B9E5D8D59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74411"/>
              </p:ext>
            </p:extLst>
          </p:nvPr>
        </p:nvGraphicFramePr>
        <p:xfrm>
          <a:off x="91440" y="1764592"/>
          <a:ext cx="8908533" cy="4443660"/>
        </p:xfrm>
        <a:graphic>
          <a:graphicData uri="http://schemas.openxmlformats.org/drawingml/2006/table">
            <a:tbl>
              <a:tblPr/>
              <a:tblGrid>
                <a:gridCol w="913237">
                  <a:extLst>
                    <a:ext uri="{9D8B030D-6E8A-4147-A177-3AD203B41FA5}">
                      <a16:colId xmlns:a16="http://schemas.microsoft.com/office/drawing/2014/main" val="233942067"/>
                    </a:ext>
                  </a:extLst>
                </a:gridCol>
                <a:gridCol w="1697053">
                  <a:extLst>
                    <a:ext uri="{9D8B030D-6E8A-4147-A177-3AD203B41FA5}">
                      <a16:colId xmlns:a16="http://schemas.microsoft.com/office/drawing/2014/main" val="1579516743"/>
                    </a:ext>
                  </a:extLst>
                </a:gridCol>
                <a:gridCol w="6298243">
                  <a:extLst>
                    <a:ext uri="{9D8B030D-6E8A-4147-A177-3AD203B41FA5}">
                      <a16:colId xmlns:a16="http://schemas.microsoft.com/office/drawing/2014/main" val="889047413"/>
                    </a:ext>
                  </a:extLst>
                </a:gridCol>
              </a:tblGrid>
              <a:tr h="788689"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Level 1 </a:t>
                      </a:r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Naming</a:t>
                      </a:r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endParaRPr lang="en-US" sz="18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 'What's this?' 'What can you see?' 'Find another one like this’. ‘where is the…/pick up / show me/ give me the…..’</a:t>
                      </a:r>
                      <a:endParaRPr lang="en-US" sz="1800" b="1" i="0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06552"/>
                  </a:ext>
                </a:extLst>
              </a:tr>
              <a:tr h="1143788"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Level 2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Describing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things</a:t>
                      </a:r>
                      <a:endParaRPr lang="en-US" sz="1800" b="0" i="0" u="none" strike="noStrike">
                        <a:solidFill>
                          <a:srgbClr val="191919"/>
                        </a:solidFill>
                        <a:effectLst/>
                        <a:latin typeface="+mn-lt"/>
                      </a:endParaRP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' Find something that can cut', 'What is happening in this picture?’ concepts e.g. which one is big?  Answering who, what and where about a picture or information that has just been given, Identifying things that go together. 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2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373230"/>
                  </a:ext>
                </a:extLst>
              </a:tr>
              <a:tr h="1164370"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Level 3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Stories and events​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What might happen next, how might a character feel? what might a character say? sequencing, tell a story or describe an event, </a:t>
                      </a:r>
                      <a:r>
                        <a:rPr lang="en-US" sz="1800" b="0" i="0" u="none" strike="noStrike" dirty="0" err="1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summarise</a:t>
                      </a:r>
                      <a:r>
                        <a:rPr lang="en-US" sz="1800" b="0" i="0" u="none" strike="noStrike" dirty="0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 a story, following a set of directions.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447824"/>
                  </a:ext>
                </a:extLst>
              </a:tr>
              <a:tr h="1221615"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Level 4 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Justifying, solving </a:t>
                      </a:r>
                    </a:p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problems and inference​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250"/>
                        </a:lnSpc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191919"/>
                          </a:solidFill>
                          <a:effectLst/>
                          <a:latin typeface="+mn-lt"/>
                        </a:rPr>
                        <a:t>How and why questions. How do you know the ice will melt? What will happen if we add water? Why is the lady feeling sad?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​Solve a problem – what could you do? What should she do? How do you know…?</a:t>
                      </a:r>
                    </a:p>
                  </a:txBody>
                  <a:tcPr marL="60470" marR="60470" marT="30235" marB="30235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9867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B013114-B7D0-EEC6-1DD2-4BBFE823B204}"/>
              </a:ext>
            </a:extLst>
          </p:cNvPr>
          <p:cNvSpPr txBox="1"/>
          <p:nvPr/>
        </p:nvSpPr>
        <p:spPr>
          <a:xfrm>
            <a:off x="91440" y="6208252"/>
            <a:ext cx="37395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Reference: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Elklan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Language Builders</a:t>
            </a:r>
          </a:p>
        </p:txBody>
      </p:sp>
    </p:spTree>
    <p:extLst>
      <p:ext uri="{BB962C8B-B14F-4D97-AF65-F5344CB8AC3E}">
        <p14:creationId xmlns:p14="http://schemas.microsoft.com/office/powerpoint/2010/main" val="477004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82A9-AC45-93F0-5F28-1FF07B3DA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A4F4-4814-674D-542A-DDA6A3617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371" y="586528"/>
            <a:ext cx="8114602" cy="8267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ptos"/>
                <a:cs typeface="Cardo"/>
              </a:rPr>
              <a:t>Asking questions – activity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39495A-4EDA-4817-5813-78E8595189EC}"/>
              </a:ext>
            </a:extLst>
          </p:cNvPr>
          <p:cNvSpPr txBox="1"/>
          <p:nvPr/>
        </p:nvSpPr>
        <p:spPr>
          <a:xfrm>
            <a:off x="290287" y="1934029"/>
            <a:ext cx="855617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0" u="none" strike="noStrike" baseline="0">
                <a:solidFill>
                  <a:srgbClr val="000000"/>
                </a:solidFill>
                <a:latin typeface="Aptos"/>
              </a:rPr>
              <a:t>Which level would you put each of these questions at? </a:t>
            </a:r>
            <a:r>
              <a:rPr sz="24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en-GB"/>
          </a:p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CEBD86-CEBE-8A1B-5D45-962798EB6AAA}"/>
              </a:ext>
            </a:extLst>
          </p:cNvPr>
          <p:cNvSpPr txBox="1"/>
          <p:nvPr/>
        </p:nvSpPr>
        <p:spPr>
          <a:xfrm>
            <a:off x="154932" y="2690634"/>
            <a:ext cx="4388995" cy="33932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Why did you do this?  	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Tell me what happened  	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should you have done?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Who has been involved? 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Where did this happen? 	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Point to what you wanted	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213995" marR="0" lvl="0" indent="-21399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do you think needs 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to happen next? 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F9BC89-0A4E-67C2-EF4A-4B2402F2B0E9}"/>
              </a:ext>
            </a:extLst>
          </p:cNvPr>
          <p:cNvSpPr txBox="1"/>
          <p:nvPr/>
        </p:nvSpPr>
        <p:spPr>
          <a:xfrm>
            <a:off x="4983251" y="2994154"/>
            <a:ext cx="161223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pic>
        <p:nvPicPr>
          <p:cNvPr id="11" name="Graphic 10" descr="Thought outline">
            <a:extLst>
              <a:ext uri="{FF2B5EF4-FFF2-40B4-BE49-F238E27FC236}">
                <a16:creationId xmlns:a16="http://schemas.microsoft.com/office/drawing/2014/main" id="{898D5063-1120-3118-083D-9FD6D0F03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7270" y="3071007"/>
            <a:ext cx="2501245" cy="2501245"/>
          </a:xfrm>
          <a:prstGeom prst="rect">
            <a:avLst/>
          </a:prstGeom>
        </p:spPr>
      </p:pic>
      <p:pic>
        <p:nvPicPr>
          <p:cNvPr id="13" name="Graphic 12" descr="Question Mark with solid fill">
            <a:extLst>
              <a:ext uri="{FF2B5EF4-FFF2-40B4-BE49-F238E27FC236}">
                <a16:creationId xmlns:a16="http://schemas.microsoft.com/office/drawing/2014/main" id="{EE47D8D2-67F8-A37C-9A0D-BD57521194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9788" y="349398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30EE4C-23DB-7220-CDF6-8EC8DF7EB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0815" indent="-170815"/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Screen all pupils in EYFS, Y3 and Year 7</a:t>
            </a:r>
          </a:p>
          <a:p>
            <a:pPr marL="170815" indent="-170815"/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Central team of </a:t>
            </a:r>
            <a:r>
              <a:rPr lang="en-US" dirty="0" err="1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SaLT</a:t>
            </a:r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 to support universal provision</a:t>
            </a:r>
          </a:p>
          <a:p>
            <a:pPr marL="170815" indent="-170815"/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Each LA has the NHS </a:t>
            </a:r>
            <a:r>
              <a:rPr lang="en-US" dirty="0" err="1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SaLT</a:t>
            </a:r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 team</a:t>
            </a:r>
          </a:p>
          <a:p>
            <a:pPr marL="170815" indent="-170815"/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Individual schools are becoming more aware of the importance of adaptive language and curriculums to reduce cognitive load. </a:t>
            </a:r>
          </a:p>
          <a:p>
            <a:pPr marL="170815" indent="-170815"/>
            <a:r>
              <a:rPr lang="en-US" dirty="0">
                <a:solidFill>
                  <a:schemeClr val="tx1"/>
                </a:solidFill>
                <a:latin typeface="Lato Light"/>
                <a:ea typeface="Lato Light"/>
                <a:cs typeface="Lato Light"/>
              </a:rPr>
              <a:t>Best practice networking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304F45-6CA4-46F0-4325-5CAC2866F9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rdo"/>
              </a:rPr>
              <a:t>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71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D2887E1-42AB-6558-AA61-3F2A77E87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877674"/>
              </p:ext>
            </p:extLst>
          </p:nvPr>
        </p:nvGraphicFramePr>
        <p:xfrm>
          <a:off x="0" y="1840230"/>
          <a:ext cx="9063990" cy="477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56" name="TextBox 3855">
            <a:extLst>
              <a:ext uri="{FF2B5EF4-FFF2-40B4-BE49-F238E27FC236}">
                <a16:creationId xmlns:a16="http://schemas.microsoft.com/office/drawing/2014/main" id="{0CBEFD6E-04E6-C145-2366-A51B6C75141F}"/>
              </a:ext>
            </a:extLst>
          </p:cNvPr>
          <p:cNvSpPr txBox="1"/>
          <p:nvPr/>
        </p:nvSpPr>
        <p:spPr>
          <a:xfrm>
            <a:off x="1145891" y="4281236"/>
            <a:ext cx="27781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50" dirty="0"/>
              <a:t>Investment and building system</a:t>
            </a:r>
          </a:p>
        </p:txBody>
      </p:sp>
      <p:sp>
        <p:nvSpPr>
          <p:cNvPr id="3857" name="TextBox 3856">
            <a:extLst>
              <a:ext uri="{FF2B5EF4-FFF2-40B4-BE49-F238E27FC236}">
                <a16:creationId xmlns:a16="http://schemas.microsoft.com/office/drawing/2014/main" id="{B8DDDD5E-8A1A-96F6-3838-6B5530E49AC3}"/>
              </a:ext>
            </a:extLst>
          </p:cNvPr>
          <p:cNvSpPr txBox="1"/>
          <p:nvPr/>
        </p:nvSpPr>
        <p:spPr>
          <a:xfrm>
            <a:off x="6541243" y="4247515"/>
            <a:ext cx="27781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50" dirty="0"/>
              <a:t>Future system</a:t>
            </a:r>
          </a:p>
        </p:txBody>
      </p:sp>
      <p:sp>
        <p:nvSpPr>
          <p:cNvPr id="4502" name="TextBox 4501">
            <a:extLst>
              <a:ext uri="{FF2B5EF4-FFF2-40B4-BE49-F238E27FC236}">
                <a16:creationId xmlns:a16="http://schemas.microsoft.com/office/drawing/2014/main" id="{97CAAFB1-FFCC-9C36-E0DA-14750D7CFA4C}"/>
              </a:ext>
            </a:extLst>
          </p:cNvPr>
          <p:cNvSpPr txBox="1"/>
          <p:nvPr/>
        </p:nvSpPr>
        <p:spPr>
          <a:xfrm>
            <a:off x="3706453" y="3952101"/>
            <a:ext cx="27781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50" dirty="0"/>
              <a:t>Improved support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CC332B0-BF0A-F58A-973E-54658A200C58}"/>
              </a:ext>
            </a:extLst>
          </p:cNvPr>
          <p:cNvSpPr/>
          <p:nvPr/>
        </p:nvSpPr>
        <p:spPr>
          <a:xfrm>
            <a:off x="6219532" y="4366887"/>
            <a:ext cx="232913" cy="90578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30A5975-EA26-10F8-FB17-6694CC32F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US" dirty="0">
                <a:cs typeface="Cardo"/>
              </a:rPr>
              <a:t>SEN Reforms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35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over of a book&#10;&#10;AI-generated content may be incorrect.">
            <a:extLst>
              <a:ext uri="{FF2B5EF4-FFF2-40B4-BE49-F238E27FC236}">
                <a16:creationId xmlns:a16="http://schemas.microsoft.com/office/drawing/2014/main" id="{5665593A-ADEE-D519-B6E8-6D872B26F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593" y="2243559"/>
            <a:ext cx="1855284" cy="25741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A document with text on it&#10;&#10;AI-generated content may be incorrect.">
            <a:extLst>
              <a:ext uri="{FF2B5EF4-FFF2-40B4-BE49-F238E27FC236}">
                <a16:creationId xmlns:a16="http://schemas.microsoft.com/office/drawing/2014/main" id="{4AFE8541-2701-4CAD-698B-9CE6059B0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287" y="2243052"/>
            <a:ext cx="1862951" cy="25740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A blue and green cover&#10;&#10;AI-generated content may be incorrect.">
            <a:extLst>
              <a:ext uri="{FF2B5EF4-FFF2-40B4-BE49-F238E27FC236}">
                <a16:creationId xmlns:a16="http://schemas.microsoft.com/office/drawing/2014/main" id="{B6135E34-FECE-F214-F2BA-EBBB4ED26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344" y="2239479"/>
            <a:ext cx="1785588" cy="25672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30C72AA-74E2-7BD1-8016-804615A0D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US" dirty="0">
                <a:cs typeface="Cardo"/>
              </a:rPr>
              <a:t>Key Documents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53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4BAA-0F04-18C7-AE5D-C5A277F7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sz="2800" dirty="0">
                <a:latin typeface="Aptos Display"/>
                <a:ea typeface="Roboto"/>
                <a:cs typeface="Roboto"/>
              </a:rPr>
              <a:t>4 key themes from these policy shifts:</a:t>
            </a:r>
            <a:endParaRPr lang="en-US" sz="2800" dirty="0">
              <a:latin typeface="Aptos Display"/>
            </a:endParaRPr>
          </a:p>
        </p:txBody>
      </p:sp>
      <p:sp>
        <p:nvSpPr>
          <p:cNvPr id="4" name="Google Shape;148;p29">
            <a:extLst>
              <a:ext uri="{FF2B5EF4-FFF2-40B4-BE49-F238E27FC236}">
                <a16:creationId xmlns:a16="http://schemas.microsoft.com/office/drawing/2014/main" id="{D086E6FB-45EB-E1EA-5A9D-4F34279A1755}"/>
              </a:ext>
            </a:extLst>
          </p:cNvPr>
          <p:cNvSpPr txBox="1"/>
          <p:nvPr/>
        </p:nvSpPr>
        <p:spPr>
          <a:xfrm>
            <a:off x="624739" y="1935194"/>
            <a:ext cx="7778116" cy="2710125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725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Mainstream settings meeting more needs</a:t>
            </a: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725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Children’s needs being understood holistically, including when they have SEND</a:t>
            </a: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725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Teaching and learning being at the heart of how to meet those needs</a:t>
            </a: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725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Everyone as a part of the solution</a:t>
            </a:r>
            <a:endParaRPr sz="1725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25" dirty="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462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9ED9E-1B63-1E08-3A27-7770A06CE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4A1C7-EB0B-7AD1-E1E1-07D32FE0F2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3DB033-2143-7726-FC2E-1A0AB44B50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652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303F128-F1D4-4C91-A012-573857B319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52916A-8C37-4681-8425-6DF99EEB51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217c94-9075-49db-a1ce-7e3987b80c08"/>
    <ds:schemaRef ds:uri="5ffc2120-3c93-4f9b-9569-037420737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4AAB15-499B-46B4-B117-75C8C0670F52}">
  <ds:schemaRefs>
    <ds:schemaRef ds:uri="http://schemas.microsoft.com/office/2006/documentManagement/types"/>
    <ds:schemaRef ds:uri="5ffc2120-3c93-4f9b-9569-03742073754b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f5217c94-9075-49db-a1ce-7e3987b80c0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1436</Words>
  <Application>Microsoft Office PowerPoint</Application>
  <PresentationFormat>On-screen Show (4:3)</PresentationFormat>
  <Paragraphs>187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Aptos Display</vt:lpstr>
      <vt:lpstr>Arial</vt:lpstr>
      <vt:lpstr>Arial,Sans-Serif</vt:lpstr>
      <vt:lpstr>Calibri</vt:lpstr>
      <vt:lpstr>Cardo</vt:lpstr>
      <vt:lpstr>Lato Light</vt:lpstr>
      <vt:lpstr>Roboto</vt:lpstr>
      <vt:lpstr>Office Theme</vt:lpstr>
      <vt:lpstr>PowerPoint Presentation</vt:lpstr>
      <vt:lpstr>Barriers to learning </vt:lpstr>
      <vt:lpstr>Main Barriers: SENCos report</vt:lpstr>
      <vt:lpstr>Overarching Strategies</vt:lpstr>
      <vt:lpstr>Main Barriers: SENCos report</vt:lpstr>
      <vt:lpstr>National Overview</vt:lpstr>
      <vt:lpstr>BBCET Secondary</vt:lpstr>
      <vt:lpstr>BBCET Primary</vt:lpstr>
      <vt:lpstr>BBCET Schools</vt:lpstr>
      <vt:lpstr>Presentation of need:</vt:lpstr>
      <vt:lpstr>Stratgies</vt:lpstr>
      <vt:lpstr>Strategies - Trust &amp; School:</vt:lpstr>
      <vt:lpstr>Main Barriers: SENCos report</vt:lpstr>
      <vt:lpstr>Attendance</vt:lpstr>
      <vt:lpstr>Presentation of need:</vt:lpstr>
      <vt:lpstr>Strategies - Trust &amp; School</vt:lpstr>
      <vt:lpstr>Task</vt:lpstr>
      <vt:lpstr>Main Barriers: SENCos report</vt:lpstr>
      <vt:lpstr>Research suggests: </vt:lpstr>
      <vt:lpstr>Presentation of need </vt:lpstr>
      <vt:lpstr>What are the Blank Levels of Questions? </vt:lpstr>
      <vt:lpstr>What are the Blank Levels of Questions? </vt:lpstr>
      <vt:lpstr>Asking questions – activity</vt:lpstr>
      <vt:lpstr>Strategies</vt:lpstr>
      <vt:lpstr>SEN Reforms</vt:lpstr>
      <vt:lpstr>Key Documents</vt:lpstr>
      <vt:lpstr>4 key themes from these policy shifts: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Dawson (BBCET)</dc:creator>
  <cp:lastModifiedBy>Mr Edworthy (SHHS)</cp:lastModifiedBy>
  <cp:revision>243</cp:revision>
  <dcterms:created xsi:type="dcterms:W3CDTF">2026-05-20T10:37:02Z</dcterms:created>
  <dcterms:modified xsi:type="dcterms:W3CDTF">2026-06-30T17:25:46Z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