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0" r:id="rId7"/>
    <p:sldId id="266" r:id="rId8"/>
    <p:sldId id="259" r:id="rId9"/>
    <p:sldId id="267" r:id="rId10"/>
    <p:sldId id="268" r:id="rId11"/>
    <p:sldId id="269" r:id="rId12"/>
    <p:sldId id="272" r:id="rId13"/>
    <p:sldId id="273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053"/>
    <a:srgbClr val="FFFFA6"/>
    <a:srgbClr val="132D50"/>
    <a:srgbClr val="84A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Edworthy (SHHS)" userId="3a98e6d1-6a80-4cd8-8f21-7cc8268672fe" providerId="ADAL" clId="{0534FAB3-72DB-4C0B-B1B7-F987B18B8CAA}"/>
    <pc:docChg chg="custSel modSld">
      <pc:chgData name="Mr Edworthy (SHHS)" userId="3a98e6d1-6a80-4cd8-8f21-7cc8268672fe" providerId="ADAL" clId="{0534FAB3-72DB-4C0B-B1B7-F987B18B8CAA}" dt="2026-06-30T17:39:05.856" v="12" actId="14100"/>
      <pc:docMkLst>
        <pc:docMk/>
      </pc:docMkLst>
      <pc:sldChg chg="addSp delSp modSp mod">
        <pc:chgData name="Mr Edworthy (SHHS)" userId="3a98e6d1-6a80-4cd8-8f21-7cc8268672fe" providerId="ADAL" clId="{0534FAB3-72DB-4C0B-B1B7-F987B18B8CAA}" dt="2026-06-30T17:39:05.856" v="12" actId="14100"/>
        <pc:sldMkLst>
          <pc:docMk/>
          <pc:sldMk cId="3016885501" sldId="272"/>
        </pc:sldMkLst>
        <pc:picChg chg="mod modCrop">
          <ac:chgData name="Mr Edworthy (SHHS)" userId="3a98e6d1-6a80-4cd8-8f21-7cc8268672fe" providerId="ADAL" clId="{0534FAB3-72DB-4C0B-B1B7-F987B18B8CAA}" dt="2026-06-30T17:38:58.175" v="10" actId="14100"/>
          <ac:picMkLst>
            <pc:docMk/>
            <pc:sldMk cId="3016885501" sldId="272"/>
            <ac:picMk id="2" creationId="{05504D13-D5E9-F870-4202-285F34CCCC99}"/>
          </ac:picMkLst>
        </pc:picChg>
        <pc:picChg chg="del mod modCrop">
          <ac:chgData name="Mr Edworthy (SHHS)" userId="3a98e6d1-6a80-4cd8-8f21-7cc8268672fe" providerId="ADAL" clId="{0534FAB3-72DB-4C0B-B1B7-F987B18B8CAA}" dt="2026-06-30T17:38:42.167" v="7" actId="478"/>
          <ac:picMkLst>
            <pc:docMk/>
            <pc:sldMk cId="3016885501" sldId="272"/>
            <ac:picMk id="4" creationId="{A63C0B63-15F8-DB25-C988-E59132C6084C}"/>
          </ac:picMkLst>
        </pc:picChg>
        <pc:picChg chg="mod modCrop">
          <ac:chgData name="Mr Edworthy (SHHS)" userId="3a98e6d1-6a80-4cd8-8f21-7cc8268672fe" providerId="ADAL" clId="{0534FAB3-72DB-4C0B-B1B7-F987B18B8CAA}" dt="2026-06-30T17:39:05.856" v="12" actId="14100"/>
          <ac:picMkLst>
            <pc:docMk/>
            <pc:sldMk cId="3016885501" sldId="272"/>
            <ac:picMk id="5" creationId="{584AD4FB-F730-0561-E6BC-A28254FF0EA1}"/>
          </ac:picMkLst>
        </pc:picChg>
        <pc:picChg chg="add mod">
          <ac:chgData name="Mr Edworthy (SHHS)" userId="3a98e6d1-6a80-4cd8-8f21-7cc8268672fe" providerId="ADAL" clId="{0534FAB3-72DB-4C0B-B1B7-F987B18B8CAA}" dt="2026-06-30T17:38:45.088" v="8" actId="1076"/>
          <ac:picMkLst>
            <pc:docMk/>
            <pc:sldMk cId="3016885501" sldId="272"/>
            <ac:picMk id="6" creationId="{9F281C0B-ED3E-020A-15F2-722D281B7B3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914399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2755018" y="-3395102"/>
            <a:ext cx="3633959" cy="9144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4357611" y="3216836"/>
            <a:ext cx="48768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377649" y="1873465"/>
            <a:ext cx="7024637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5724586" y="392212"/>
            <a:ext cx="2638794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967020" y="3834713"/>
            <a:ext cx="2321855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1868490" y="5867597"/>
            <a:ext cx="882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9526" y="5867597"/>
            <a:ext cx="2302668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794" y="5793037"/>
            <a:ext cx="2417132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1" y="1122363"/>
            <a:ext cx="5879306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1" y="3602038"/>
            <a:ext cx="5879306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7195004" y="0"/>
            <a:ext cx="2315708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7195004" y="5181601"/>
            <a:ext cx="2315708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6416335" y="2220160"/>
            <a:ext cx="3289640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66975" y="5759942"/>
            <a:ext cx="421005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 dirty="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7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6450806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6672262" y="0"/>
            <a:ext cx="247173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07169" y="705967"/>
            <a:ext cx="3592602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44" y="772715"/>
            <a:ext cx="541896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9644" y="3897210"/>
            <a:ext cx="5418962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5045" y="6081486"/>
            <a:ext cx="235895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208540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009" y="434488"/>
            <a:ext cx="462915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36576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2" y="-1"/>
            <a:ext cx="3887391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61408" y="248584"/>
            <a:ext cx="4640802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30/06/2026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781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4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23D6-8E8D-246B-79CB-40EF8ECF1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>
                <a:cs typeface="Cardo"/>
              </a:rPr>
              <a:t>Developing Number Sense in </a:t>
            </a:r>
            <a:r>
              <a:rPr lang="en-GB" sz="5400">
                <a:cs typeface="Cardo"/>
              </a:rPr>
              <a:t>EYFS and Year 1 </a:t>
            </a:r>
            <a:endParaRPr lang="en-GB" sz="5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F46F9-9179-6D8A-4034-58E1B3CA4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142" y="3539693"/>
            <a:ext cx="6211815" cy="17181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3200" dirty="0">
                <a:latin typeface="Lato Light"/>
                <a:ea typeface="Lato Light"/>
                <a:cs typeface="Lato Light"/>
              </a:rPr>
              <a:t>St Aidan's Catholic Pr</a:t>
            </a:r>
            <a:r>
              <a:rPr lang="en-GB" sz="3200">
                <a:latin typeface="Lato Light"/>
                <a:ea typeface="Lato Light"/>
                <a:cs typeface="Lato Light"/>
              </a:rPr>
              <a:t>imary School </a:t>
            </a:r>
            <a:endParaRPr lang="en-GB" sz="3200">
              <a:ea typeface="Lato Light" panose="020F0302020204030203" pitchFamily="34" charset="0"/>
              <a:cs typeface="Lato Light" panose="020F03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7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screen&#10;&#10;AI-generated content may be incorrect.">
            <a:extLst>
              <a:ext uri="{FF2B5EF4-FFF2-40B4-BE49-F238E27FC236}">
                <a16:creationId xmlns:a16="http://schemas.microsoft.com/office/drawing/2014/main" id="{94FC28E7-63CF-2009-4971-86ECA8DD7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6" y="2134269"/>
            <a:ext cx="7751618" cy="1789361"/>
          </a:xfrm>
          <a:prstGeom prst="rect">
            <a:avLst/>
          </a:prstGeom>
        </p:spPr>
      </p:pic>
      <p:pic>
        <p:nvPicPr>
          <p:cNvPr id="6" name="Picture 5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A1BC6946-9FCD-2760-2713-4D0D9255D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74" y="4232563"/>
            <a:ext cx="75533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531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cs typeface="Cardo"/>
              </a:rPr>
              <a:t>What </a:t>
            </a:r>
            <a:r>
              <a:rPr lang="en-GB" err="1">
                <a:cs typeface="Cardo"/>
              </a:rPr>
              <a:t>i</a:t>
            </a:r>
            <a:r>
              <a:rPr lang="en-GB">
                <a:cs typeface="Cardo"/>
              </a:rPr>
              <a:t>s Number Sense?</a:t>
            </a:r>
            <a:endParaRPr lang="en-GB"/>
          </a:p>
        </p:txBody>
      </p:sp>
      <p:pic>
        <p:nvPicPr>
          <p:cNvPr id="5" name="Picture 4" descr="A close-up of a paper&#10;&#10;AI-generated content may be incorrect.">
            <a:extLst>
              <a:ext uri="{FF2B5EF4-FFF2-40B4-BE49-F238E27FC236}">
                <a16:creationId xmlns:a16="http://schemas.microsoft.com/office/drawing/2014/main" id="{D74D5B49-B652-DB86-D25A-2D62B3ABB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5" y="1719349"/>
            <a:ext cx="7897091" cy="43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7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EAAC1-18FD-F09A-9960-BFFCE5242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35" y="170042"/>
            <a:ext cx="5418960" cy="2428876"/>
          </a:xfrm>
        </p:spPr>
        <p:txBody>
          <a:bodyPr/>
          <a:lstStyle/>
          <a:p>
            <a:pPr algn="ctr"/>
            <a:r>
              <a:rPr lang="en-GB">
                <a:cs typeface="Cardo"/>
              </a:rPr>
              <a:t>The Number Sense Screener</a:t>
            </a:r>
            <a:endParaRPr lang="en-GB"/>
          </a:p>
        </p:txBody>
      </p:sp>
      <p:pic>
        <p:nvPicPr>
          <p:cNvPr id="4" name="Picture 3" descr="A logo for a company&#10;&#10;AI-generated content may be incorrect.">
            <a:extLst>
              <a:ext uri="{FF2B5EF4-FFF2-40B4-BE49-F238E27FC236}">
                <a16:creationId xmlns:a16="http://schemas.microsoft.com/office/drawing/2014/main" id="{455A3698-6F42-E35D-08EB-BBF2F4E56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19" y="2886507"/>
            <a:ext cx="2910322" cy="257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4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92B644-28FA-52BD-7179-24B6300B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>
            <a:normAutofit/>
          </a:bodyPr>
          <a:lstStyle/>
          <a:p>
            <a:r>
              <a:rPr lang="en-GB" sz="4000">
                <a:cs typeface="Cardo"/>
              </a:rPr>
              <a:t>What Next?</a:t>
            </a:r>
            <a:endParaRPr lang="en-GB" sz="400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7FAC00-DE32-4862-1225-8AC8CEF5C5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0805" y="1960707"/>
            <a:ext cx="38862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70815" indent="-170815"/>
            <a:r>
              <a:rPr lang="en-US" sz="2800" b="1">
                <a:latin typeface="Lato Light"/>
                <a:ea typeface="Lato Light"/>
                <a:cs typeface="Lato Light"/>
              </a:rPr>
              <a:t>Who?</a:t>
            </a:r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 sz="2800" b="1">
                <a:latin typeface="Lato Light"/>
                <a:ea typeface="Lato Light"/>
                <a:cs typeface="Lato Light"/>
              </a:rPr>
              <a:t>Review of current provision</a:t>
            </a:r>
            <a:endParaRPr lang="en-US" sz="2800" b="1" dirty="0">
              <a:latin typeface="Lato Light"/>
              <a:ea typeface="Lato Light"/>
              <a:cs typeface="Lato Light"/>
            </a:endParaRPr>
          </a:p>
          <a:p>
            <a:pPr marL="170815" indent="-170815"/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 sz="2800" b="1" dirty="0">
                <a:latin typeface="Lato Light"/>
                <a:ea typeface="Lato Light"/>
                <a:cs typeface="Lato Light"/>
              </a:rPr>
              <a:t>Small changes in EYFS</a:t>
            </a:r>
          </a:p>
          <a:p>
            <a:pPr marL="170815" indent="-170815"/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 sz="2800" b="1">
                <a:latin typeface="Lato Light"/>
                <a:ea typeface="Lato Light"/>
                <a:cs typeface="Lato Light"/>
              </a:rPr>
              <a:t>GLD Data</a:t>
            </a:r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  <a:p>
            <a:pPr marL="170815" indent="-170815"/>
            <a:r>
              <a:rPr lang="en-US" sz="2800" b="1">
                <a:latin typeface="Lato Light"/>
                <a:ea typeface="Lato Light"/>
                <a:cs typeface="Lato Light"/>
              </a:rPr>
              <a:t>Parent Involvement </a:t>
            </a:r>
            <a:endParaRPr lang="en-US" sz="2800" b="1" dirty="0">
              <a:ea typeface="Lato Light" panose="020F0302020204030203" pitchFamily="34" charset="0"/>
              <a:cs typeface="Lato Light" panose="020F03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5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78354C-06C6-11BD-B122-E08B30268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>
            <a:normAutofit/>
          </a:bodyPr>
          <a:lstStyle/>
          <a:p>
            <a:pPr algn="ctr"/>
            <a:r>
              <a:rPr lang="en-GB" sz="4400">
                <a:cs typeface="Cardo"/>
              </a:rPr>
              <a:t>Number Sense Games </a:t>
            </a:r>
            <a:endParaRPr lang="en-GB" sz="4400"/>
          </a:p>
        </p:txBody>
      </p:sp>
      <p:pic>
        <p:nvPicPr>
          <p:cNvPr id="7" name="Picture 6" descr="A white paper with numbers and a plastic bag next to a white clock&#10;&#10;AI-generated content may be incorrect.">
            <a:extLst>
              <a:ext uri="{FF2B5EF4-FFF2-40B4-BE49-F238E27FC236}">
                <a16:creationId xmlns:a16="http://schemas.microsoft.com/office/drawing/2014/main" id="{BAFA0181-36DB-05E9-F6BD-603A087F08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3"/>
          <a:stretch>
            <a:fillRect/>
          </a:stretch>
        </p:blipFill>
        <p:spPr>
          <a:xfrm>
            <a:off x="218642" y="1712335"/>
            <a:ext cx="2721553" cy="2020073"/>
          </a:xfrm>
          <a:prstGeom prst="rect">
            <a:avLst/>
          </a:prstGeom>
        </p:spPr>
      </p:pic>
      <p:pic>
        <p:nvPicPr>
          <p:cNvPr id="9" name="Picture 8" descr="A group of colorful blocks and a cd&#10;&#10;AI-generated content may be incorrect.">
            <a:extLst>
              <a:ext uri="{FF2B5EF4-FFF2-40B4-BE49-F238E27FC236}">
                <a16:creationId xmlns:a16="http://schemas.microsoft.com/office/drawing/2014/main" id="{9F6C74F0-E748-2C02-7EE7-64AA868DAD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21" b="240"/>
          <a:stretch>
            <a:fillRect/>
          </a:stretch>
        </p:blipFill>
        <p:spPr>
          <a:xfrm>
            <a:off x="5286808" y="1715366"/>
            <a:ext cx="3277546" cy="4351989"/>
          </a:xfrm>
          <a:prstGeom prst="rect">
            <a:avLst/>
          </a:prstGeom>
        </p:spPr>
      </p:pic>
      <p:pic>
        <p:nvPicPr>
          <p:cNvPr id="10" name="Picture 9" descr="A group of toys and a bag on a carpet&#10;&#10;AI-generated content may be incorrect.">
            <a:extLst>
              <a:ext uri="{FF2B5EF4-FFF2-40B4-BE49-F238E27FC236}">
                <a16:creationId xmlns:a16="http://schemas.microsoft.com/office/drawing/2014/main" id="{2DBD3161-2531-10C4-93AC-DE794B985B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73"/>
          <a:stretch>
            <a:fillRect/>
          </a:stretch>
        </p:blipFill>
        <p:spPr>
          <a:xfrm>
            <a:off x="1199284" y="3894426"/>
            <a:ext cx="3752850" cy="279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74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Qr code with a qr code and a hand touching a piece of paper&#10;&#10;AI-generated content may be incorrect.">
            <a:extLst>
              <a:ext uri="{FF2B5EF4-FFF2-40B4-BE49-F238E27FC236}">
                <a16:creationId xmlns:a16="http://schemas.microsoft.com/office/drawing/2014/main" id="{77F86C04-642D-80C8-9E86-C367B26DD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596" y="1901536"/>
            <a:ext cx="4104806" cy="408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7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EF246-E3C8-2897-EE9E-11401414E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and a child playing with marbles&#10;&#10;AI-generated content may be incorrect.">
            <a:extLst>
              <a:ext uri="{FF2B5EF4-FFF2-40B4-BE49-F238E27FC236}">
                <a16:creationId xmlns:a16="http://schemas.microsoft.com/office/drawing/2014/main" id="{05504D13-D5E9-F870-4202-285F34CCCC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769" r="24769"/>
          <a:stretch>
            <a:fillRect/>
          </a:stretch>
        </p:blipFill>
        <p:spPr>
          <a:xfrm>
            <a:off x="286295" y="1873926"/>
            <a:ext cx="3727707" cy="2266949"/>
          </a:xfrm>
          <a:prstGeom prst="rect">
            <a:avLst/>
          </a:prstGeom>
        </p:spPr>
      </p:pic>
      <p:pic>
        <p:nvPicPr>
          <p:cNvPr id="5" name="Picture 4" descr="A child sitting on a blue mat with a group of objects on it&#10;&#10;AI-generated content may be incorrect.">
            <a:extLst>
              <a:ext uri="{FF2B5EF4-FFF2-40B4-BE49-F238E27FC236}">
                <a16:creationId xmlns:a16="http://schemas.microsoft.com/office/drawing/2014/main" id="{584AD4FB-F730-0561-E6BC-A28254FF0E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881" r="12881"/>
          <a:stretch>
            <a:fillRect/>
          </a:stretch>
        </p:blipFill>
        <p:spPr>
          <a:xfrm>
            <a:off x="2973830" y="4235160"/>
            <a:ext cx="3061210" cy="23738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281C0B-ED3E-020A-15F2-722D281B7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972" y="1873926"/>
            <a:ext cx="3479646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85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97658-616D-10DA-6235-96CA85307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B64D51-877D-DB88-A8FB-421F60C58A40}"/>
              </a:ext>
            </a:extLst>
          </p:cNvPr>
          <p:cNvSpPr txBox="1"/>
          <p:nvPr/>
        </p:nvSpPr>
        <p:spPr>
          <a:xfrm>
            <a:off x="306658" y="2049036"/>
            <a:ext cx="373565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'He has really enjoyed the games, it's nice to have some Maths to do at home in such a fun way as he loves Maths! '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949E5-05AF-DBB9-F551-8FE4C2D7F936}"/>
              </a:ext>
            </a:extLst>
          </p:cNvPr>
          <p:cNvSpPr txBox="1"/>
          <p:nvPr/>
        </p:nvSpPr>
        <p:spPr>
          <a:xfrm>
            <a:off x="565924" y="5197735"/>
            <a:ext cx="291325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'We’ve loved all the games, and we are in awe at how quickly he learns the Maths af</a:t>
            </a:r>
            <a:r>
              <a:rPr lang="en-US" dirty="0">
                <a:solidFill>
                  <a:srgbClr val="000000"/>
                </a:solidFill>
                <a:latin typeface="Aptos"/>
              </a:rPr>
              <a:t>ter</a:t>
            </a:r>
            <a:r>
              <a:rPr lang="en-US" dirty="0"/>
              <a:t> a few plays.'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A4B833-E6D6-F6DC-B664-B5A102EBEF17}"/>
              </a:ext>
            </a:extLst>
          </p:cNvPr>
          <p:cNvSpPr txBox="1"/>
          <p:nvPr/>
        </p:nvSpPr>
        <p:spPr>
          <a:xfrm>
            <a:off x="5324707" y="1923585"/>
            <a:ext cx="306658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'He loves the games and really looks forward to playing them! His older sister </a:t>
            </a:r>
            <a:r>
              <a:rPr lang="en-US" err="1"/>
              <a:t>i</a:t>
            </a:r>
            <a:r>
              <a:rPr lang="en-US" dirty="0"/>
              <a:t>s really enjoying playing them too and </a:t>
            </a:r>
            <a:r>
              <a:rPr lang="en-US"/>
              <a:t>it is</a:t>
            </a:r>
            <a:r>
              <a:rPr lang="en-US" dirty="0"/>
              <a:t> lovely to see them playing them together'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250D2-9733-3B59-33DC-963FAF0EB76B}"/>
              </a:ext>
            </a:extLst>
          </p:cNvPr>
          <p:cNvSpPr txBox="1"/>
          <p:nvPr/>
        </p:nvSpPr>
        <p:spPr>
          <a:xfrm>
            <a:off x="5213195" y="4432609"/>
            <a:ext cx="337324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'We have found the games simple to use but with really deep learning of the concepts. Repeating them throughout the week has hugely improved her confidence.'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DF773C-59BE-1F8D-468A-279785EA92DE}"/>
              </a:ext>
            </a:extLst>
          </p:cNvPr>
          <p:cNvSpPr txBox="1"/>
          <p:nvPr/>
        </p:nvSpPr>
        <p:spPr>
          <a:xfrm>
            <a:off x="418170" y="3707780"/>
            <a:ext cx="347081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These are really helping her to develop </a:t>
            </a:r>
            <a:r>
              <a:rPr lang="en-US" err="1"/>
              <a:t>mathematica</a:t>
            </a:r>
            <a:r>
              <a:rPr lang="en-US" dirty="0"/>
              <a:t>l thinking skills. I am so pleased that this is incorporated into the curr</a:t>
            </a:r>
            <a:r>
              <a:rPr lang="en-US"/>
              <a:t>iculum.'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58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olorful paint splashes with white text&#10;&#10;AI-generated content may be incorrect.">
            <a:extLst>
              <a:ext uri="{FF2B5EF4-FFF2-40B4-BE49-F238E27FC236}">
                <a16:creationId xmlns:a16="http://schemas.microsoft.com/office/drawing/2014/main" id="{08A75342-39CE-F5B8-59DF-F6F78D0384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96"/>
          <a:stretch>
            <a:fillRect/>
          </a:stretch>
        </p:blipFill>
        <p:spPr>
          <a:xfrm>
            <a:off x="446809" y="2437734"/>
            <a:ext cx="8498131" cy="3115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0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0EC036BCC1F4DABF8219ED61D919E" ma:contentTypeVersion="10" ma:contentTypeDescription="Create a new document." ma:contentTypeScope="" ma:versionID="be3d9983dc71629363c409d744458b22">
  <xsd:schema xmlns:xsd="http://www.w3.org/2001/XMLSchema" xmlns:xs="http://www.w3.org/2001/XMLSchema" xmlns:p="http://schemas.microsoft.com/office/2006/metadata/properties" xmlns:ns2="f5217c94-9075-49db-a1ce-7e3987b80c08" xmlns:ns3="5ffc2120-3c93-4f9b-9569-03742073754b" targetNamespace="http://schemas.microsoft.com/office/2006/metadata/properties" ma:root="true" ma:fieldsID="60c726577770f42df6106b4feecc1836" ns2:_="" ns3:_="">
    <xsd:import namespace="f5217c94-9075-49db-a1ce-7e3987b80c08"/>
    <xsd:import namespace="5ffc2120-3c93-4f9b-9569-037420737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17c94-9075-49db-a1ce-7e3987b80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d594ff-12f4-4193-ba09-0b4e56d898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fc2120-3c93-4f9b-9569-0374207375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e99e77-b057-402d-88ae-12e9b2cd50b6}" ma:internalName="TaxCatchAll" ma:showField="CatchAllData" ma:web="5ffc2120-3c93-4f9b-9569-0374207375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fc2120-3c93-4f9b-9569-03742073754b" xsi:nil="true"/>
    <lcf76f155ced4ddcb4097134ff3c332f xmlns="f5217c94-9075-49db-a1ce-7e3987b80c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8D45F71-A230-4CC2-B4D9-F956A5D3D9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217c94-9075-49db-a1ce-7e3987b80c08"/>
    <ds:schemaRef ds:uri="5ffc2120-3c93-4f9b-9569-037420737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3F128-F1D4-4C91-A012-573857B319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4AAB15-499B-46B4-B117-75C8C0670F52}">
  <ds:schemaRefs>
    <ds:schemaRef ds:uri="5ffc2120-3c93-4f9b-9569-03742073754b"/>
    <ds:schemaRef ds:uri="http://purl.org/dc/elements/1.1/"/>
    <ds:schemaRef ds:uri="http://schemas.microsoft.com/office/2006/metadata/properties"/>
    <ds:schemaRef ds:uri="f5217c94-9075-49db-a1ce-7e3987b80c08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176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Cardo</vt:lpstr>
      <vt:lpstr>Lato Light</vt:lpstr>
      <vt:lpstr>Office Theme</vt:lpstr>
      <vt:lpstr>PowerPoint Presentation</vt:lpstr>
      <vt:lpstr>Developing Number Sense in EYFS and Year 1 </vt:lpstr>
      <vt:lpstr>PowerPoint Presentation</vt:lpstr>
      <vt:lpstr>What is Number Sense?</vt:lpstr>
      <vt:lpstr>The Number Sense Screener</vt:lpstr>
      <vt:lpstr>What Next?</vt:lpstr>
      <vt:lpstr>Number Sense Games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Dawson (BBCET)</dc:creator>
  <cp:lastModifiedBy>Mr Edworthy (SHHS)</cp:lastModifiedBy>
  <cp:revision>212</cp:revision>
  <dcterms:created xsi:type="dcterms:W3CDTF">2026-05-20T10:37:02Z</dcterms:created>
  <dcterms:modified xsi:type="dcterms:W3CDTF">2026-06-30T17:39:11Z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0x0101002BE0EC036BCC1F4DABF8219ED61D919E</vt:lpwstr>
  </property>
  <property fmtid="{D5CDD505-2E9C-101B-9397-08002B2CF9AE}" pid="3" name="MediaServiceImageTags">
    <vt:lpwstr/>
  </property>
</Properties>
</file>