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8" r:id="rId7"/>
    <p:sldId id="266" r:id="rId8"/>
    <p:sldId id="272" r:id="rId9"/>
    <p:sldId id="273" r:id="rId10"/>
    <p:sldId id="274" r:id="rId11"/>
    <p:sldId id="267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1053"/>
    <a:srgbClr val="FFFFA6"/>
    <a:srgbClr val="132D50"/>
    <a:srgbClr val="84AC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 2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8965D32-CF43-9FF7-80F1-9832FD8DCCCB}"/>
              </a:ext>
            </a:extLst>
          </p:cNvPr>
          <p:cNvSpPr/>
          <p:nvPr userDrawn="1"/>
        </p:nvSpPr>
        <p:spPr>
          <a:xfrm>
            <a:off x="-1" y="0"/>
            <a:ext cx="9143998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D5AEF23F-9422-9CDF-5190-A1E9FBB6281D}"/>
              </a:ext>
            </a:extLst>
          </p:cNvPr>
          <p:cNvGrpSpPr/>
          <p:nvPr userDrawn="1"/>
        </p:nvGrpSpPr>
        <p:grpSpPr>
          <a:xfrm rot="5400000">
            <a:off x="2755018" y="-3395102"/>
            <a:ext cx="3633959" cy="9144000"/>
            <a:chOff x="0" y="0"/>
            <a:chExt cx="1394046" cy="4816593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0586F2ED-B8B0-D1F6-3C54-76B647993172}"/>
                </a:ext>
              </a:extLst>
            </p:cNvPr>
            <p:cNvSpPr/>
            <p:nvPr/>
          </p:nvSpPr>
          <p:spPr>
            <a:xfrm>
              <a:off x="0" y="0"/>
              <a:ext cx="1394046" cy="4816592"/>
            </a:xfrm>
            <a:custGeom>
              <a:avLst/>
              <a:gdLst/>
              <a:ahLst/>
              <a:cxnLst/>
              <a:rect l="l" t="t" r="r" b="b"/>
              <a:pathLst>
                <a:path w="1394046" h="4816592">
                  <a:moveTo>
                    <a:pt x="0" y="0"/>
                  </a:moveTo>
                  <a:lnTo>
                    <a:pt x="1394046" y="0"/>
                  </a:lnTo>
                  <a:lnTo>
                    <a:pt x="1394046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1">
              <a:gsLst>
                <a:gs pos="0">
                  <a:srgbClr val="1C3660">
                    <a:alpha val="43000"/>
                  </a:srgbClr>
                </a:gs>
                <a:gs pos="100000">
                  <a:srgbClr val="1C366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E628B80E-8A3B-C4D2-4F59-A06F47BA7990}"/>
                </a:ext>
              </a:extLst>
            </p:cNvPr>
            <p:cNvSpPr txBox="1"/>
            <p:nvPr/>
          </p:nvSpPr>
          <p:spPr>
            <a:xfrm>
              <a:off x="0" y="-47625"/>
              <a:ext cx="1394046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5"/>
                </a:lnSpc>
              </a:pPr>
              <a:endParaRPr sz="1350"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F3597EE5-D6D4-4036-CE6E-AC542D9FF749}"/>
              </a:ext>
            </a:extLst>
          </p:cNvPr>
          <p:cNvSpPr/>
          <p:nvPr userDrawn="1"/>
        </p:nvSpPr>
        <p:spPr>
          <a:xfrm>
            <a:off x="4357611" y="3216836"/>
            <a:ext cx="4876800" cy="1650506"/>
          </a:xfrm>
          <a:custGeom>
            <a:avLst/>
            <a:gdLst/>
            <a:ahLst/>
            <a:cxnLst/>
            <a:rect l="l" t="t" r="r" b="b"/>
            <a:pathLst>
              <a:path w="7315200" h="2404033">
                <a:moveTo>
                  <a:pt x="0" y="0"/>
                </a:moveTo>
                <a:lnTo>
                  <a:pt x="7315200" y="0"/>
                </a:lnTo>
                <a:lnTo>
                  <a:pt x="7315200" y="2404033"/>
                </a:lnTo>
                <a:lnTo>
                  <a:pt x="0" y="2404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164B5036-AEB6-340D-578B-35D66B1192FA}"/>
              </a:ext>
            </a:extLst>
          </p:cNvPr>
          <p:cNvSpPr/>
          <p:nvPr userDrawn="1"/>
        </p:nvSpPr>
        <p:spPr>
          <a:xfrm>
            <a:off x="377649" y="1873465"/>
            <a:ext cx="7024637" cy="1410673"/>
          </a:xfrm>
          <a:custGeom>
            <a:avLst/>
            <a:gdLst/>
            <a:ahLst/>
            <a:cxnLst/>
            <a:rect l="l" t="t" r="r" b="b"/>
            <a:pathLst>
              <a:path w="12681082" h="2472811">
                <a:moveTo>
                  <a:pt x="0" y="0"/>
                </a:moveTo>
                <a:lnTo>
                  <a:pt x="12681082" y="0"/>
                </a:lnTo>
                <a:lnTo>
                  <a:pt x="12681082" y="2472811"/>
                </a:lnTo>
                <a:lnTo>
                  <a:pt x="0" y="2472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8F0B30B1-9D16-CF5A-CC1D-B822B9542DB9}"/>
              </a:ext>
            </a:extLst>
          </p:cNvPr>
          <p:cNvSpPr/>
          <p:nvPr userDrawn="1"/>
        </p:nvSpPr>
        <p:spPr>
          <a:xfrm>
            <a:off x="5724586" y="392212"/>
            <a:ext cx="2638794" cy="784685"/>
          </a:xfrm>
          <a:custGeom>
            <a:avLst/>
            <a:gdLst/>
            <a:ahLst/>
            <a:cxnLst/>
            <a:rect l="l" t="t" r="r" b="b"/>
            <a:pathLst>
              <a:path w="3958191" h="1142928">
                <a:moveTo>
                  <a:pt x="0" y="0"/>
                </a:moveTo>
                <a:lnTo>
                  <a:pt x="3958191" y="0"/>
                </a:lnTo>
                <a:lnTo>
                  <a:pt x="3958191" y="1142928"/>
                </a:lnTo>
                <a:lnTo>
                  <a:pt x="0" y="11429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2CCA1251-781A-B64C-A835-136F77FE0E8A}"/>
              </a:ext>
            </a:extLst>
          </p:cNvPr>
          <p:cNvSpPr/>
          <p:nvPr userDrawn="1"/>
        </p:nvSpPr>
        <p:spPr>
          <a:xfrm>
            <a:off x="967020" y="3834713"/>
            <a:ext cx="2321855" cy="1091225"/>
          </a:xfrm>
          <a:custGeom>
            <a:avLst/>
            <a:gdLst/>
            <a:ahLst/>
            <a:cxnLst/>
            <a:rect l="l" t="t" r="r" b="b"/>
            <a:pathLst>
              <a:path w="3482783" h="1589416">
                <a:moveTo>
                  <a:pt x="0" y="0"/>
                </a:moveTo>
                <a:lnTo>
                  <a:pt x="3482783" y="0"/>
                </a:lnTo>
                <a:lnTo>
                  <a:pt x="3482783" y="1589416"/>
                </a:lnTo>
                <a:lnTo>
                  <a:pt x="0" y="1589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4F6A3BA-35D8-831C-C492-9F85435D5211}"/>
              </a:ext>
            </a:extLst>
          </p:cNvPr>
          <p:cNvSpPr/>
          <p:nvPr userDrawn="1"/>
        </p:nvSpPr>
        <p:spPr>
          <a:xfrm>
            <a:off x="1868490" y="5867597"/>
            <a:ext cx="882000" cy="942778"/>
          </a:xfrm>
          <a:prstGeom prst="ellipse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417A9E-FE44-502D-12B8-D21A47A65D8E}"/>
              </a:ext>
            </a:extLst>
          </p:cNvPr>
          <p:cNvSpPr/>
          <p:nvPr userDrawn="1"/>
        </p:nvSpPr>
        <p:spPr>
          <a:xfrm>
            <a:off x="9526" y="5867597"/>
            <a:ext cx="2302668" cy="942777"/>
          </a:xfrm>
          <a:prstGeom prst="rect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7F8690C-6DD4-2FFF-BCA9-A3F1E727D99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0794" y="5793037"/>
            <a:ext cx="2417132" cy="98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09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07191E1-4A06-AD9C-B972-1F5DFE1FD044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6C40-A176-FD52-5443-645E0E5D2E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8651" y="1122363"/>
            <a:ext cx="5879306" cy="2387600"/>
          </a:xfrm>
        </p:spPr>
        <p:txBody>
          <a:bodyPr anchor="b">
            <a:normAutofit/>
          </a:bodyPr>
          <a:lstStyle>
            <a:lvl1pPr algn="l">
              <a:defRPr sz="495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Debate Project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FA015-E262-D5A6-0F1E-703964854E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8651" y="3602038"/>
            <a:ext cx="5879306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rgbClr val="FFFFA6"/>
                </a:solidFill>
              </a:defRPr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35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 dirty="0"/>
              <a:t>Louisa Harris</a:t>
            </a:r>
          </a:p>
          <a:p>
            <a:r>
              <a:rPr lang="en-US" dirty="0"/>
              <a:t>St. Benet Biscop Catholic Academy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D86BA0-7CD8-8937-FC4A-BD5D3DF2D3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t="61274"/>
          <a:stretch>
            <a:fillRect/>
          </a:stretch>
        </p:blipFill>
        <p:spPr>
          <a:xfrm>
            <a:off x="7195004" y="0"/>
            <a:ext cx="2315708" cy="18867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B6BAF6-9FEB-58A6-949D-06164CC9D8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b="65592"/>
          <a:stretch>
            <a:fillRect/>
          </a:stretch>
        </p:blipFill>
        <p:spPr>
          <a:xfrm>
            <a:off x="7195004" y="5181601"/>
            <a:ext cx="2315708" cy="1676399"/>
          </a:xfrm>
          <a:prstGeom prst="rect">
            <a:avLst/>
          </a:prstGeom>
        </p:spPr>
      </p:pic>
      <p:sp>
        <p:nvSpPr>
          <p:cNvPr id="6" name="Freeform 13">
            <a:extLst>
              <a:ext uri="{FF2B5EF4-FFF2-40B4-BE49-F238E27FC236}">
                <a16:creationId xmlns:a16="http://schemas.microsoft.com/office/drawing/2014/main" id="{76634572-94EA-0BE7-541B-8866AD2AB97A}"/>
              </a:ext>
            </a:extLst>
          </p:cNvPr>
          <p:cNvSpPr/>
          <p:nvPr userDrawn="1"/>
        </p:nvSpPr>
        <p:spPr>
          <a:xfrm>
            <a:off x="6416335" y="2220160"/>
            <a:ext cx="3289640" cy="2766931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6166"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E20BD8B-5007-9C0B-E9AF-12AABC1EDA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66975" y="5759942"/>
            <a:ext cx="4210050" cy="82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7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A1C2F-0D10-D05E-D058-A0C96491BE86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Physical</a:t>
            </a:r>
          </a:p>
          <a:p>
            <a:pPr lvl="0"/>
            <a:r>
              <a:rPr lang="en-US" dirty="0"/>
              <a:t>Linguistic</a:t>
            </a:r>
          </a:p>
          <a:p>
            <a:pPr lvl="0"/>
            <a:r>
              <a:rPr lang="en-US" dirty="0"/>
              <a:t>Cognitive</a:t>
            </a:r>
          </a:p>
          <a:p>
            <a:pPr lvl="0"/>
            <a:r>
              <a:rPr lang="en-US" dirty="0"/>
              <a:t>Social</a:t>
            </a:r>
          </a:p>
          <a:p>
            <a:pPr lvl="0"/>
            <a:r>
              <a:rPr lang="en-US" dirty="0"/>
              <a:t>Emotional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Content</a:t>
            </a:r>
          </a:p>
          <a:p>
            <a:pPr lvl="0"/>
            <a:r>
              <a:rPr lang="en-US" dirty="0"/>
              <a:t>Engagement</a:t>
            </a:r>
          </a:p>
          <a:p>
            <a:pPr lvl="0"/>
            <a:r>
              <a:rPr lang="en-US" dirty="0"/>
              <a:t>Skills</a:t>
            </a:r>
          </a:p>
          <a:p>
            <a:pPr lvl="0"/>
            <a:r>
              <a:rPr lang="en-US" dirty="0"/>
              <a:t>Interaction </a:t>
            </a:r>
          </a:p>
          <a:p>
            <a:pPr lvl="0"/>
            <a:endParaRPr lang="en-GB" dirty="0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FB827729-9BF4-7CCF-C3CA-EE6DEEE9F6F3}"/>
              </a:ext>
            </a:extLst>
          </p:cNvPr>
          <p:cNvSpPr/>
          <p:nvPr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 anchor="ctr"/>
          <a:lstStyle/>
          <a:p>
            <a:endParaRPr lang="en-GB" sz="1350" dirty="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9299FD8-C262-3F16-A7AE-46579EF4E48A}"/>
              </a:ext>
            </a:extLst>
          </p:cNvPr>
          <p:cNvSpPr txBox="1"/>
          <p:nvPr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3025E0BC-D6FC-26D8-9A57-554EBB73ECF6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29C0B62-D9D5-A381-B483-A5237C65B43D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Why Oracy and Debate?</a:t>
            </a:r>
            <a:endParaRPr lang="en-GB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482AE29-0B13-05CF-7F05-49E3394B4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43299" y="620799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Friday 26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E01BA87-7324-22E9-E30B-F84B00C2E8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57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31A77C-89D1-66D1-4680-5284D99247AD}"/>
              </a:ext>
            </a:extLst>
          </p:cNvPr>
          <p:cNvCxnSpPr/>
          <p:nvPr userDrawn="1"/>
        </p:nvCxnSpPr>
        <p:spPr>
          <a:xfrm>
            <a:off x="6450806" y="0"/>
            <a:ext cx="0" cy="6858000"/>
          </a:xfrm>
          <a:prstGeom prst="line">
            <a:avLst/>
          </a:prstGeom>
          <a:ln>
            <a:solidFill>
              <a:srgbClr val="AA10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6B24A9B-9D22-9745-A75A-9BB89ED48FC1}"/>
              </a:ext>
            </a:extLst>
          </p:cNvPr>
          <p:cNvSpPr/>
          <p:nvPr userDrawn="1"/>
        </p:nvSpPr>
        <p:spPr>
          <a:xfrm>
            <a:off x="6672262" y="0"/>
            <a:ext cx="2471738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BB2F6C71-3817-DB5E-D5E4-350A88A80F75}"/>
              </a:ext>
            </a:extLst>
          </p:cNvPr>
          <p:cNvSpPr/>
          <p:nvPr userDrawn="1"/>
        </p:nvSpPr>
        <p:spPr>
          <a:xfrm>
            <a:off x="207169" y="705967"/>
            <a:ext cx="3592602" cy="3193423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A3CF7-BE52-BA38-B83D-230DB5D47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644" y="772715"/>
            <a:ext cx="5418960" cy="2428876"/>
          </a:xfrm>
        </p:spPr>
        <p:txBody>
          <a:bodyPr anchor="b">
            <a:normAutofit/>
          </a:bodyPr>
          <a:lstStyle>
            <a:lvl1pPr>
              <a:defRPr lang="en-GB" sz="4500" b="1" kern="1200" dirty="0">
                <a:solidFill>
                  <a:srgbClr val="AA1053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45E9C-31FA-97F4-891F-1DA6A27E9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59644" y="3897210"/>
            <a:ext cx="5418962" cy="1500187"/>
          </a:xfrm>
        </p:spPr>
        <p:txBody>
          <a:bodyPr/>
          <a:lstStyle>
            <a:lvl1pPr marL="0" indent="0">
              <a:buNone/>
              <a:defRPr sz="1800">
                <a:solidFill>
                  <a:srgbClr val="132D50"/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749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C27C853-BEDC-294E-C532-CAC3216B10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5045" y="6081486"/>
            <a:ext cx="2358959" cy="457426"/>
          </a:xfrm>
          <a:prstGeom prst="rect">
            <a:avLst/>
          </a:prstGeom>
        </p:spPr>
      </p:pic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B8EFD5A8-E19E-DA53-E9FB-B506A14F9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43299" y="620799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Friday 26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</p:txBody>
      </p:sp>
    </p:spTree>
    <p:extLst>
      <p:ext uri="{BB962C8B-B14F-4D97-AF65-F5344CB8AC3E}">
        <p14:creationId xmlns:p14="http://schemas.microsoft.com/office/powerpoint/2010/main" val="2085405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A662B-D78B-70B8-D3D8-A3116B7AFB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BA8BB8-EF04-2979-8CBA-5B1BFBC99F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CBDCAC9B-2556-6460-A8E0-1ED834B0A73E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F55508AB-D8CC-7CE5-F280-C6D885DC5ECB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627006D8-6A14-385D-57CA-26BAF832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C9A2DF4A-307F-2A89-1AA4-BCCB26B0E170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323344-B3F2-E69A-B242-AA48E9247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2ED458B-F931-9DE2-AC98-F0B38C3580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96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48097-1CC4-509A-5905-54B949EC0E9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B9414-5E9B-2AC6-6DAE-8A34357F1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A02CCB-8271-5E61-8B05-AABFDB53D53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D33321-137D-7D0E-4D0E-6B8170A93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41EBB7C2-6557-8044-4957-2E7D4865DF8C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0385E031-FDAE-63C9-FC2A-0FEF248CB7A2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4F3E5AC2-AF90-B37C-D840-7467F4025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8E350713-9D0C-25A1-3E73-D5C7F3BE5FF9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BC0768-FC03-C237-6FDD-56C59CA16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0EDC6E5-E9CA-09D1-6DA1-B775D2640A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57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93A16A-A686-2B46-C61C-C33C277A3C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FB403097-CEF9-C395-80EE-6D73AC563384}"/>
              </a:ext>
            </a:extLst>
          </p:cNvPr>
          <p:cNvSpPr/>
          <p:nvPr userDrawn="1"/>
        </p:nvSpPr>
        <p:spPr>
          <a:xfrm>
            <a:off x="0" y="0"/>
            <a:ext cx="9143998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7B2B59E5-C965-C424-B5AE-09644E3EABBA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82640600-3BC8-10CF-E4F3-271F6580AE53}"/>
              </a:ext>
            </a:extLst>
          </p:cNvPr>
          <p:cNvSpPr/>
          <p:nvPr userDrawn="1"/>
        </p:nvSpPr>
        <p:spPr>
          <a:xfrm>
            <a:off x="85600" y="423002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305BD1-682E-42A2-9CB7-C0E4044E0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3F10208-6E6B-F347-073F-F72A155A84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33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256E518-3E84-B505-C9E8-18567B6B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5267AEA-1CAE-64F6-DAFB-CA9F664F45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65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DAA68-FAC9-3A96-90C0-98C732FF7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5009" y="434488"/>
            <a:ext cx="4629150" cy="543450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C80BF-5CC2-9663-C92B-54AF9636D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7C8CF56A-27CD-7D01-5CF1-7453A33067CC}"/>
              </a:ext>
            </a:extLst>
          </p:cNvPr>
          <p:cNvSpPr/>
          <p:nvPr userDrawn="1"/>
        </p:nvSpPr>
        <p:spPr>
          <a:xfrm>
            <a:off x="0" y="-1"/>
            <a:ext cx="3657600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DAD876F1-D7EF-47F0-97C7-ED90078C2748}"/>
              </a:ext>
            </a:extLst>
          </p:cNvPr>
          <p:cNvSpPr txBox="1"/>
          <p:nvPr userDrawn="1"/>
        </p:nvSpPr>
        <p:spPr>
          <a:xfrm>
            <a:off x="0" y="-95875"/>
            <a:ext cx="9144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6945CDA-9F13-2579-79EE-BD5C072B7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854" y="441354"/>
            <a:ext cx="2800352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Freeform 13">
            <a:extLst>
              <a:ext uri="{FF2B5EF4-FFF2-40B4-BE49-F238E27FC236}">
                <a16:creationId xmlns:a16="http://schemas.microsoft.com/office/drawing/2014/main" id="{EF10E10D-86CF-084D-A6C1-EA4B7AAEF6F9}"/>
              </a:ext>
            </a:extLst>
          </p:cNvPr>
          <p:cNvSpPr/>
          <p:nvPr userDrawn="1"/>
        </p:nvSpPr>
        <p:spPr>
          <a:xfrm>
            <a:off x="85598" y="469828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C4F2997B-EB41-5BCD-846C-2F0AD370A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15BA510-ADB8-35BF-DA54-E7AC8EF255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4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1">
            <a:extLst>
              <a:ext uri="{FF2B5EF4-FFF2-40B4-BE49-F238E27FC236}">
                <a16:creationId xmlns:a16="http://schemas.microsoft.com/office/drawing/2014/main" id="{140F0C3D-8798-FA8F-5990-BF3F053F8E47}"/>
              </a:ext>
            </a:extLst>
          </p:cNvPr>
          <p:cNvSpPr/>
          <p:nvPr userDrawn="1"/>
        </p:nvSpPr>
        <p:spPr>
          <a:xfrm>
            <a:off x="2" y="-1"/>
            <a:ext cx="3887391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6D84C-F01D-1CC7-E767-78ACD4805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61408" y="248584"/>
            <a:ext cx="4640802" cy="5620413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FD55E-6B61-6256-4435-23E5D8150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C09CB-5CDF-7983-E29E-D8F67B01B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854" y="441354"/>
            <a:ext cx="2800352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FE2A0050-0639-DFF5-93C0-6FCF3EDB6CD1}"/>
              </a:ext>
            </a:extLst>
          </p:cNvPr>
          <p:cNvSpPr/>
          <p:nvPr userDrawn="1"/>
        </p:nvSpPr>
        <p:spPr>
          <a:xfrm>
            <a:off x="85598" y="469828"/>
            <a:ext cx="813267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3FF87D47-F8D0-CA65-3EE0-29D7742777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4409" y="6142452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BAAECDE-726C-8C83-3D28-2C2EB64DB7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593" y="6194386"/>
            <a:ext cx="2466975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0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A8B9AE-C940-1ABA-D015-0195A148C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50638-6D8C-74DF-BFA5-BC178B7F3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6507B-0D70-2CA0-DF8E-427266CFF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07155041-29D0-40DC-A66D-D8BD9CA0F8A6}" type="datetimeFigureOut">
              <a:rPr lang="en-GB" smtClean="0"/>
              <a:pPr/>
              <a:t>19/06/2026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4DBF6-4CDE-A039-3DD4-E259486DC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BD6FADEE-766F-4FB2-A235-A761A2AB1100}" type="slidenum">
              <a:rPr lang="en-GB" smtClean="0"/>
              <a:pPr/>
              <a:t>‹#›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77818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132D50"/>
          </a:solidFill>
          <a:latin typeface="Cardo" panose="02020600000000000000" pitchFamily="18" charset="-79"/>
          <a:ea typeface="Cardo" panose="02020600000000000000" pitchFamily="18" charset="-79"/>
          <a:cs typeface="Cardo" panose="02020600000000000000" pitchFamily="18" charset="-79"/>
        </a:defRPr>
      </a:lvl1pPr>
    </p:titleStyle>
    <p:bodyStyle>
      <a:lvl1pPr marL="171438" indent="-171438" algn="l" defTabSz="685749" rtl="0" eaLnBrk="1" latinLnBrk="0" hangingPunct="1">
        <a:lnSpc>
          <a:spcPct val="90000"/>
        </a:lnSpc>
        <a:spcBef>
          <a:spcPts val="750"/>
        </a:spcBef>
        <a:buClr>
          <a:srgbClr val="AF0454"/>
        </a:buClr>
        <a:buSzPct val="80000"/>
        <a:buFontTx/>
        <a:buBlip>
          <a:blip r:embed="rId12"/>
        </a:buBlip>
        <a:defRPr sz="21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1pPr>
      <a:lvl2pPr marL="514313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8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2pPr>
      <a:lvl3pPr marL="857186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5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430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A23D6-8E8D-246B-79CB-40EF8ECF1F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Debate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9F46F9-9179-6D8A-4034-58E1B3CA4A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Louisa Harris</a:t>
            </a:r>
          </a:p>
          <a:p>
            <a:endParaRPr lang="en-GB" dirty="0"/>
          </a:p>
          <a:p>
            <a:r>
              <a:rPr lang="en-GB" dirty="0"/>
              <a:t>St Benet Biscop Catholic Academy</a:t>
            </a:r>
          </a:p>
        </p:txBody>
      </p:sp>
    </p:spTree>
    <p:extLst>
      <p:ext uri="{BB962C8B-B14F-4D97-AF65-F5344CB8AC3E}">
        <p14:creationId xmlns:p14="http://schemas.microsoft.com/office/powerpoint/2010/main" val="2054574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A6A4EA-789E-D603-EA42-68B2910AF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AEA49-ED8B-2D04-F14B-D20A2700C0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Physical</a:t>
            </a:r>
          </a:p>
          <a:p>
            <a:endParaRPr lang="en-GB" dirty="0"/>
          </a:p>
          <a:p>
            <a:r>
              <a:rPr lang="en-GB" dirty="0"/>
              <a:t>Linguistic</a:t>
            </a:r>
          </a:p>
          <a:p>
            <a:endParaRPr lang="en-GB" dirty="0"/>
          </a:p>
          <a:p>
            <a:r>
              <a:rPr lang="en-GB" dirty="0"/>
              <a:t>Cognitive</a:t>
            </a:r>
          </a:p>
          <a:p>
            <a:endParaRPr lang="en-GB" dirty="0"/>
          </a:p>
          <a:p>
            <a:r>
              <a:rPr lang="en-GB" dirty="0"/>
              <a:t>Social</a:t>
            </a:r>
          </a:p>
          <a:p>
            <a:endParaRPr lang="en-GB" dirty="0"/>
          </a:p>
          <a:p>
            <a:r>
              <a:rPr lang="en-GB" dirty="0"/>
              <a:t>Emotional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C3449-25A6-6D4E-0C5C-381FFD94A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DEBATE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B9CAA2-8860-2B59-9AC9-F61EEE17ADD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Content</a:t>
            </a:r>
          </a:p>
          <a:p>
            <a:r>
              <a:rPr lang="en-GB" dirty="0"/>
              <a:t>Skills</a:t>
            </a:r>
          </a:p>
          <a:p>
            <a:endParaRPr lang="en-GB" dirty="0"/>
          </a:p>
          <a:p>
            <a:r>
              <a:rPr lang="en-GB" dirty="0"/>
              <a:t>Engagement</a:t>
            </a:r>
          </a:p>
          <a:p>
            <a:r>
              <a:rPr lang="en-GB" dirty="0"/>
              <a:t>Interaction</a:t>
            </a:r>
          </a:p>
          <a:p>
            <a:endParaRPr lang="en-GB" dirty="0"/>
          </a:p>
          <a:p>
            <a:r>
              <a:rPr lang="en-GB" dirty="0"/>
              <a:t>Introducing new content</a:t>
            </a:r>
          </a:p>
          <a:p>
            <a:r>
              <a:rPr lang="en-GB" dirty="0"/>
              <a:t>Revising previous topics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D78354C-06C6-11BD-B122-E08B30268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Why Oracy?  Why Debate?</a:t>
            </a:r>
          </a:p>
        </p:txBody>
      </p:sp>
    </p:spTree>
    <p:extLst>
      <p:ext uri="{BB962C8B-B14F-4D97-AF65-F5344CB8AC3E}">
        <p14:creationId xmlns:p14="http://schemas.microsoft.com/office/powerpoint/2010/main" val="2717774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3E522D-E20E-2999-B736-7A37EF3D2C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Voice 21 - Strategies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150C94-2F99-48A9-1A76-81ADC3774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162" y="1189498"/>
            <a:ext cx="6390112" cy="473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177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3E522D-E20E-2999-B736-7A37EF3D2C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Voice 21 - Strategies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7AB05F-53D3-6C5B-E973-A6D585194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945" y="1262706"/>
            <a:ext cx="7272546" cy="492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50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3E522D-E20E-2999-B736-7A37EF3D2C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Voice 21 - Strategies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340616F-68DF-1F9D-3FCC-32D6C8C22914}"/>
              </a:ext>
            </a:extLst>
          </p:cNvPr>
          <p:cNvGrpSpPr/>
          <p:nvPr/>
        </p:nvGrpSpPr>
        <p:grpSpPr>
          <a:xfrm>
            <a:off x="744093" y="1104747"/>
            <a:ext cx="7655814" cy="5753253"/>
            <a:chOff x="0" y="1262706"/>
            <a:chExt cx="9144000" cy="736259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84E80C6-ACE9-E037-C7DF-62D7AA5D7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62706"/>
              <a:ext cx="9144000" cy="140074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784A253-225F-8C09-8AEC-7E80EE2787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2663452"/>
              <a:ext cx="9144000" cy="59618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3595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3681B59-BF2D-E677-CC68-F410FFB2DE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615"/>
          <a:stretch/>
        </p:blipFill>
        <p:spPr>
          <a:xfrm>
            <a:off x="0" y="3131266"/>
            <a:ext cx="9144000" cy="72556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B3E522D-E20E-2999-B736-7A37EF3D2C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Voice 21 - Strategies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A9ACCE-B13B-E4B3-E346-459C0B30D1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0759"/>
          <a:stretch/>
        </p:blipFill>
        <p:spPr>
          <a:xfrm>
            <a:off x="0" y="1619322"/>
            <a:ext cx="9144000" cy="17131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D58059-1B38-01D8-9807-0497D4EA7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25120"/>
            <a:ext cx="8785568" cy="100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026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37ADE1-AA10-A82E-8C38-2A519AD71A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Difference between argument and debate.</a:t>
            </a:r>
          </a:p>
          <a:p>
            <a:endParaRPr lang="en-GB" dirty="0"/>
          </a:p>
          <a:p>
            <a:r>
              <a:rPr lang="en-GB" dirty="0"/>
              <a:t>Key Rules:</a:t>
            </a:r>
          </a:p>
          <a:p>
            <a:pPr lvl="1"/>
            <a:r>
              <a:rPr lang="en-GB" dirty="0"/>
              <a:t>Convince</a:t>
            </a:r>
          </a:p>
          <a:p>
            <a:pPr lvl="1"/>
            <a:r>
              <a:rPr lang="en-GB" dirty="0"/>
              <a:t>Listen </a:t>
            </a:r>
          </a:p>
          <a:p>
            <a:pPr lvl="1"/>
            <a:r>
              <a:rPr lang="en-GB" dirty="0"/>
              <a:t>Respond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80C4A-4A8A-93F1-A077-0CEB606F0F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31438" y="2687939"/>
            <a:ext cx="3886200" cy="262670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Convince me continuum.</a:t>
            </a:r>
          </a:p>
          <a:p>
            <a:endParaRPr lang="en-GB" dirty="0"/>
          </a:p>
          <a:p>
            <a:r>
              <a:rPr lang="en-GB" dirty="0"/>
              <a:t>Countering.</a:t>
            </a:r>
          </a:p>
          <a:p>
            <a:endParaRPr lang="en-GB" dirty="0"/>
          </a:p>
          <a:p>
            <a:r>
              <a:rPr lang="en-GB" dirty="0"/>
              <a:t>Talking point.</a:t>
            </a:r>
          </a:p>
          <a:p>
            <a:endParaRPr lang="en-GB" dirty="0"/>
          </a:p>
          <a:p>
            <a:r>
              <a:rPr lang="en-GB" dirty="0"/>
              <a:t>Language – Bingo!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E92B644-28FA-52BD-7179-24B6300B78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8869" y="350441"/>
            <a:ext cx="7886699" cy="912265"/>
          </a:xfrm>
        </p:spPr>
        <p:txBody>
          <a:bodyPr/>
          <a:lstStyle/>
          <a:p>
            <a:r>
              <a:rPr lang="en-GB" dirty="0"/>
              <a:t>Debate – Build up skills </a:t>
            </a:r>
          </a:p>
        </p:txBody>
      </p:sp>
    </p:spTree>
    <p:extLst>
      <p:ext uri="{BB962C8B-B14F-4D97-AF65-F5344CB8AC3E}">
        <p14:creationId xmlns:p14="http://schemas.microsoft.com/office/powerpoint/2010/main" val="231256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279362-853A-2065-D9D8-1861E5847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206" y="87016"/>
            <a:ext cx="5328497" cy="6329630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Given statement.</a:t>
            </a:r>
          </a:p>
          <a:p>
            <a:r>
              <a:rPr lang="en-GB" dirty="0"/>
              <a:t>Form ideas – ideally write them down.</a:t>
            </a:r>
          </a:p>
          <a:p>
            <a:r>
              <a:rPr lang="en-GB" dirty="0"/>
              <a:t>Arrange – divide into for / against.</a:t>
            </a:r>
          </a:p>
          <a:p>
            <a:r>
              <a:rPr lang="en-GB" dirty="0"/>
              <a:t>Consensus – strongest points closest to the middle, similar points grouped together, to form 3 main point of argument.  Decide on a ‘golden thread’.</a:t>
            </a:r>
          </a:p>
          <a:p>
            <a:endParaRPr lang="en-GB" dirty="0"/>
          </a:p>
          <a:p>
            <a:r>
              <a:rPr lang="en-GB" dirty="0"/>
              <a:t>Research – collect evidence to build on 3 main points.</a:t>
            </a:r>
          </a:p>
          <a:p>
            <a:r>
              <a:rPr lang="en-GB" dirty="0"/>
              <a:t>Write – create speeches.</a:t>
            </a:r>
          </a:p>
          <a:p>
            <a:r>
              <a:rPr lang="en-GB" dirty="0"/>
              <a:t>Rehearsal – time to practice and improve.</a:t>
            </a:r>
          </a:p>
          <a:p>
            <a:endParaRPr lang="en-GB" dirty="0"/>
          </a:p>
          <a:p>
            <a:r>
              <a:rPr lang="en-GB" dirty="0"/>
              <a:t>Deliver – Allocated roles:</a:t>
            </a:r>
          </a:p>
          <a:p>
            <a:pPr lvl="1"/>
            <a:r>
              <a:rPr lang="en-GB" dirty="0"/>
              <a:t>1</a:t>
            </a:r>
            <a:r>
              <a:rPr lang="en-GB" baseline="30000" dirty="0"/>
              <a:t>st</a:t>
            </a:r>
            <a:r>
              <a:rPr lang="en-GB" dirty="0"/>
              <a:t> – introduce argument and speak on 1</a:t>
            </a:r>
            <a:r>
              <a:rPr lang="en-GB" baseline="30000" dirty="0"/>
              <a:t>st</a:t>
            </a:r>
            <a:r>
              <a:rPr lang="en-GB" dirty="0"/>
              <a:t> point.</a:t>
            </a:r>
          </a:p>
          <a:p>
            <a:pPr lvl="1"/>
            <a:r>
              <a:rPr lang="en-GB" dirty="0"/>
              <a:t>2</a:t>
            </a:r>
            <a:r>
              <a:rPr lang="en-GB" baseline="30000" dirty="0"/>
              <a:t>nd</a:t>
            </a:r>
            <a:r>
              <a:rPr lang="en-GB" dirty="0"/>
              <a:t> and 3</a:t>
            </a:r>
            <a:r>
              <a:rPr lang="en-GB" baseline="30000" dirty="0"/>
              <a:t>rd</a:t>
            </a:r>
            <a:r>
              <a:rPr lang="en-GB" dirty="0"/>
              <a:t> – speak on 2</a:t>
            </a:r>
            <a:r>
              <a:rPr lang="en-GB" baseline="30000" dirty="0"/>
              <a:t>nd</a:t>
            </a:r>
            <a:r>
              <a:rPr lang="en-GB" dirty="0"/>
              <a:t> and 3</a:t>
            </a:r>
            <a:r>
              <a:rPr lang="en-GB" baseline="30000" dirty="0"/>
              <a:t>rd</a:t>
            </a:r>
            <a:r>
              <a:rPr lang="en-GB" dirty="0"/>
              <a:t> points.</a:t>
            </a:r>
          </a:p>
          <a:p>
            <a:pPr lvl="1"/>
            <a:r>
              <a:rPr lang="en-GB" dirty="0"/>
              <a:t>Summariser – Summarise key points and outline key argument again.  Can also bring in rebuttals to opposing points.</a:t>
            </a:r>
          </a:p>
          <a:p>
            <a:r>
              <a:rPr lang="en-GB" dirty="0"/>
              <a:t>Points of Interest – opportunity after each speech to counter / rebut. If there’s an audience then can open to them after 3</a:t>
            </a:r>
            <a:r>
              <a:rPr lang="en-GB" baseline="30000" dirty="0"/>
              <a:t>rd</a:t>
            </a:r>
            <a:r>
              <a:rPr lang="en-GB" dirty="0"/>
              <a:t> speech.</a:t>
            </a: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EBEE7-04B5-D651-0F98-91BFD87E9F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7504" y="2048256"/>
            <a:ext cx="3366087" cy="4489704"/>
          </a:xfrm>
        </p:spPr>
        <p:txBody>
          <a:bodyPr>
            <a:normAutofit fontScale="92500" lnSpcReduction="10000"/>
          </a:bodyPr>
          <a:lstStyle/>
          <a:p>
            <a:r>
              <a:rPr lang="en-GB" sz="2000" dirty="0"/>
              <a:t>Preparation is everything.</a:t>
            </a:r>
          </a:p>
          <a:p>
            <a:endParaRPr lang="en-GB" sz="2000" dirty="0"/>
          </a:p>
          <a:p>
            <a:r>
              <a:rPr lang="en-GB" sz="2000" dirty="0"/>
              <a:t>Best with secure knowledge.</a:t>
            </a:r>
          </a:p>
          <a:p>
            <a:endParaRPr lang="en-GB" sz="2000" dirty="0"/>
          </a:p>
          <a:p>
            <a:r>
              <a:rPr lang="en-GB" sz="2000" dirty="0"/>
              <a:t>Encourages deeper thought of content.</a:t>
            </a:r>
          </a:p>
          <a:p>
            <a:endParaRPr lang="en-GB" sz="2000" dirty="0"/>
          </a:p>
          <a:p>
            <a:r>
              <a:rPr lang="en-GB" sz="2000" dirty="0"/>
              <a:t>Encourages prioritising of information.</a:t>
            </a:r>
          </a:p>
          <a:p>
            <a:endParaRPr lang="en-GB" sz="2000" dirty="0"/>
          </a:p>
          <a:p>
            <a:r>
              <a:rPr lang="en-GB" sz="2000" dirty="0"/>
              <a:t>Encourages group work.</a:t>
            </a:r>
          </a:p>
          <a:p>
            <a:endParaRPr lang="en-GB" sz="2000" dirty="0"/>
          </a:p>
          <a:p>
            <a:r>
              <a:rPr lang="en-GB" sz="2000" dirty="0"/>
              <a:t>Opportunity for formal delivery.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32B1D6-25C1-020F-995B-1BD5F3889B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Debate</a:t>
            </a:r>
          </a:p>
        </p:txBody>
      </p:sp>
    </p:spTree>
    <p:extLst>
      <p:ext uri="{BB962C8B-B14F-4D97-AF65-F5344CB8AC3E}">
        <p14:creationId xmlns:p14="http://schemas.microsoft.com/office/powerpoint/2010/main" val="27345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E0EC036BCC1F4DABF8219ED61D919E" ma:contentTypeVersion="10" ma:contentTypeDescription="Create a new document." ma:contentTypeScope="" ma:versionID="be3d9983dc71629363c409d744458b22">
  <xsd:schema xmlns:xsd="http://www.w3.org/2001/XMLSchema" xmlns:xs="http://www.w3.org/2001/XMLSchema" xmlns:p="http://schemas.microsoft.com/office/2006/metadata/properties" xmlns:ns2="f5217c94-9075-49db-a1ce-7e3987b80c08" xmlns:ns3="5ffc2120-3c93-4f9b-9569-03742073754b" targetNamespace="http://schemas.microsoft.com/office/2006/metadata/properties" ma:root="true" ma:fieldsID="60c726577770f42df6106b4feecc1836" ns2:_="" ns3:_="">
    <xsd:import namespace="f5217c94-9075-49db-a1ce-7e3987b80c08"/>
    <xsd:import namespace="5ffc2120-3c93-4f9b-9569-037420737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217c94-9075-49db-a1ce-7e3987b80c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2d594ff-12f4-4193-ba09-0b4e56d898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fc2120-3c93-4f9b-9569-03742073754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5e99e77-b057-402d-88ae-12e9b2cd50b6}" ma:internalName="TaxCatchAll" ma:showField="CatchAllData" ma:web="5ffc2120-3c93-4f9b-9569-0374207375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fc2120-3c93-4f9b-9569-03742073754b" xsi:nil="true"/>
    <lcf76f155ced4ddcb4097134ff3c332f xmlns="f5217c94-9075-49db-a1ce-7e3987b80c0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C38C77-27B0-4671-850C-15646C93D8F5}">
  <ds:schemaRefs>
    <ds:schemaRef ds:uri="5ffc2120-3c93-4f9b-9569-03742073754b"/>
    <ds:schemaRef ds:uri="f5217c94-9075-49db-a1ce-7e3987b80c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94AAB15-499B-46B4-B117-75C8C0670F52}">
  <ds:schemaRefs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f5217c94-9075-49db-a1ce-7e3987b80c08"/>
    <ds:schemaRef ds:uri="5ffc2120-3c93-4f9b-9569-03742073754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303F128-F1D4-4C91-A012-573857B319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252</Words>
  <Application>Microsoft Office PowerPoint</Application>
  <PresentationFormat>On-screen Show (4:3)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Cardo</vt:lpstr>
      <vt:lpstr>Lato Light</vt:lpstr>
      <vt:lpstr>Office Theme</vt:lpstr>
      <vt:lpstr>PowerPoint Presentation</vt:lpstr>
      <vt:lpstr>Debate Project</vt:lpstr>
      <vt:lpstr>Why Oracy?  Why Debate?</vt:lpstr>
      <vt:lpstr>Voice 21 - Strategies</vt:lpstr>
      <vt:lpstr>Voice 21 - Strategies</vt:lpstr>
      <vt:lpstr>Voice 21 - Strategies</vt:lpstr>
      <vt:lpstr>Voice 21 - Strategies</vt:lpstr>
      <vt:lpstr>Debate – Build up skills </vt:lpstr>
      <vt:lpstr>Debate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Dawson (BBCET)</dc:creator>
  <cp:lastModifiedBy>Mr Edworthy (SHHS)</cp:lastModifiedBy>
  <cp:revision>3</cp:revision>
  <dcterms:created xsi:type="dcterms:W3CDTF">2026-05-20T10:37:02Z</dcterms:created>
  <dcterms:modified xsi:type="dcterms:W3CDTF">2026-06-19T16:48:20Z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0x0101002BE0EC036BCC1F4DABF8219ED61D919E</vt:lpwstr>
  </property>
  <property fmtid="{D5CDD505-2E9C-101B-9397-08002B2CF9AE}" pid="3" name="MediaServiceImageTags">
    <vt:lpwstr/>
  </property>
</Properties>
</file>