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1.xml" ContentType="application/vnd.openxmlformats-officedocument.themeOverride+xml"/>
  <Override PartName="/ppt/notesSlides/notesSlide3.xml" ContentType="application/vnd.openxmlformats-officedocument.presentationml.notesSlide+xml"/>
  <Override PartName="/ppt/theme/themeOverride2.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8"/>
  </p:notesMasterIdLst>
  <p:sldIdLst>
    <p:sldId id="256" r:id="rId5"/>
    <p:sldId id="257" r:id="rId6"/>
    <p:sldId id="266" r:id="rId7"/>
    <p:sldId id="272" r:id="rId8"/>
    <p:sldId id="273" r:id="rId9"/>
    <p:sldId id="274" r:id="rId10"/>
    <p:sldId id="302" r:id="rId11"/>
    <p:sldId id="277" r:id="rId12"/>
    <p:sldId id="278" r:id="rId13"/>
    <p:sldId id="279" r:id="rId14"/>
    <p:sldId id="280" r:id="rId15"/>
    <p:sldId id="281" r:id="rId16"/>
    <p:sldId id="282" r:id="rId17"/>
    <p:sldId id="283" r:id="rId18"/>
    <p:sldId id="284" r:id="rId19"/>
    <p:sldId id="285" r:id="rId20"/>
    <p:sldId id="286" r:id="rId21"/>
    <p:sldId id="287" r:id="rId22"/>
    <p:sldId id="288" r:id="rId23"/>
    <p:sldId id="289" r:id="rId24"/>
    <p:sldId id="290" r:id="rId25"/>
    <p:sldId id="275" r:id="rId26"/>
    <p:sldId id="291" r:id="rId27"/>
    <p:sldId id="292" r:id="rId28"/>
    <p:sldId id="293" r:id="rId29"/>
    <p:sldId id="294" r:id="rId30"/>
    <p:sldId id="295" r:id="rId31"/>
    <p:sldId id="296" r:id="rId32"/>
    <p:sldId id="297" r:id="rId33"/>
    <p:sldId id="298" r:id="rId34"/>
    <p:sldId id="299" r:id="rId35"/>
    <p:sldId id="300" r:id="rId36"/>
    <p:sldId id="301"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85B8351-DF34-4C1D-937C-39743F486FF8}">
          <p14:sldIdLst>
            <p14:sldId id="256"/>
            <p14:sldId id="257"/>
            <p14:sldId id="266"/>
            <p14:sldId id="272"/>
          </p14:sldIdLst>
        </p14:section>
        <p14:section name="Staff and Student Surveys" id="{759FA24F-552C-4E03-B5B9-73BF117567A1}">
          <p14:sldIdLst>
            <p14:sldId id="273"/>
            <p14:sldId id="274"/>
            <p14:sldId id="302"/>
            <p14:sldId id="277"/>
            <p14:sldId id="278"/>
            <p14:sldId id="279"/>
            <p14:sldId id="280"/>
          </p14:sldIdLst>
        </p14:section>
        <p14:section name="Policies and Guidance" id="{1A439862-8633-4172-A014-DC565DB6C126}">
          <p14:sldIdLst>
            <p14:sldId id="281"/>
            <p14:sldId id="282"/>
          </p14:sldIdLst>
        </p14:section>
        <p14:section name="Internal Policies" id="{10B54BC8-16D4-493F-8D35-599FBF051BD2}">
          <p14:sldIdLst>
            <p14:sldId id="283"/>
          </p14:sldIdLst>
        </p14:section>
        <p14:section name="Safeguarding" id="{158853BC-FA14-4D87-ACAA-6CD086D8C016}">
          <p14:sldIdLst>
            <p14:sldId id="284"/>
          </p14:sldIdLst>
        </p14:section>
        <p14:section name="JCQ" id="{268D28C3-A450-40DF-A9CF-167108A5E51D}">
          <p14:sldIdLst>
            <p14:sldId id="285"/>
            <p14:sldId id="286"/>
          </p14:sldIdLst>
        </p14:section>
        <p14:section name="JCQ Further Guidance" id="{AC8368C6-6E20-42F5-9D5C-498DFEA3F7DB}">
          <p14:sldIdLst>
            <p14:sldId id="287"/>
            <p14:sldId id="288"/>
            <p14:sldId id="289"/>
            <p14:sldId id="290"/>
          </p14:sldIdLst>
        </p14:section>
        <p14:section name="GDPR" id="{66D05AD5-6CEB-464F-BD32-006FA92BD658}">
          <p14:sldIdLst>
            <p14:sldId id="275"/>
            <p14:sldId id="291"/>
            <p14:sldId id="292"/>
          </p14:sldIdLst>
        </p14:section>
        <p14:section name="Student Guidance" id="{22A12949-35F3-40A2-9C90-55E5D9FA81CC}">
          <p14:sldIdLst>
            <p14:sldId id="293"/>
            <p14:sldId id="294"/>
          </p14:sldIdLst>
        </p14:section>
        <p14:section name="Examples" id="{52E384FC-0BC0-4746-8139-C5F5587F68A7}">
          <p14:sldIdLst>
            <p14:sldId id="295"/>
            <p14:sldId id="296"/>
          </p14:sldIdLst>
        </p14:section>
        <p14:section name="Scenarios" id="{EC0B65B3-DAA1-46D5-A6A1-EA63C215E955}">
          <p14:sldIdLst>
            <p14:sldId id="297"/>
            <p14:sldId id="298"/>
            <p14:sldId id="299"/>
            <p14:sldId id="300"/>
          </p14:sldIdLst>
        </p14:section>
        <p14:section name="Key Message" id="{F111FE32-04DE-4E9D-A1D8-6480356EBB00}">
          <p14:sldIdLst>
            <p14:sldId id="30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A1053"/>
    <a:srgbClr val="FFFFA6"/>
    <a:srgbClr val="132D50"/>
    <a:srgbClr val="84ACE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9492" autoAdjust="0"/>
  </p:normalViewPr>
  <p:slideViewPr>
    <p:cSldViewPr snapToGrid="0">
      <p:cViewPr varScale="1">
        <p:scale>
          <a:sx n="77" d="100"/>
          <a:sy n="77" d="100"/>
        </p:scale>
        <p:origin x="260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r Edworthy (SHHS)" userId="3a98e6d1-6a80-4cd8-8f21-7cc8268672fe" providerId="ADAL" clId="{0534FAB3-72DB-4C0B-B1B7-F987B18B8CAA}"/>
    <pc:docChg chg="modSld">
      <pc:chgData name="Mr Edworthy (SHHS)" userId="3a98e6d1-6a80-4cd8-8f21-7cc8268672fe" providerId="ADAL" clId="{0534FAB3-72DB-4C0B-B1B7-F987B18B8CAA}" dt="2026-06-30T17:33:25.247" v="1" actId="1076"/>
      <pc:docMkLst>
        <pc:docMk/>
      </pc:docMkLst>
      <pc:sldChg chg="modSp mod">
        <pc:chgData name="Mr Edworthy (SHHS)" userId="3a98e6d1-6a80-4cd8-8f21-7cc8268672fe" providerId="ADAL" clId="{0534FAB3-72DB-4C0B-B1B7-F987B18B8CAA}" dt="2026-06-30T17:33:25.247" v="1" actId="1076"/>
        <pc:sldMkLst>
          <pc:docMk/>
          <pc:sldMk cId="3148739081" sldId="278"/>
        </pc:sldMkLst>
        <pc:grpChg chg="mod">
          <ac:chgData name="Mr Edworthy (SHHS)" userId="3a98e6d1-6a80-4cd8-8f21-7cc8268672fe" providerId="ADAL" clId="{0534FAB3-72DB-4C0B-B1B7-F987B18B8CAA}" dt="2026-06-30T17:33:25.247" v="1" actId="1076"/>
          <ac:grpSpMkLst>
            <pc:docMk/>
            <pc:sldMk cId="3148739081" sldId="278"/>
            <ac:grpSpMk id="23" creationId="{AA7FC9ED-1BC7-2086-A303-91F927F71A0E}"/>
          </ac:grpSpMkLst>
        </pc:gr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E87D7C-4278-4E27-BB51-1B35017D7959}" type="datetimeFigureOut">
              <a:rPr lang="en-GB" smtClean="0"/>
              <a:t>30/06/2026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922196-32F8-4B78-8FA1-7B93C15E9422}" type="slidenum">
              <a:rPr lang="en-GB" smtClean="0"/>
              <a:t>‹#›</a:t>
            </a:fld>
            <a:endParaRPr lang="en-GB"/>
          </a:p>
        </p:txBody>
      </p:sp>
    </p:spTree>
    <p:extLst>
      <p:ext uri="{BB962C8B-B14F-4D97-AF65-F5344CB8AC3E}">
        <p14:creationId xmlns:p14="http://schemas.microsoft.com/office/powerpoint/2010/main" val="13591135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Welcome everyone and introduce the purpose of the session: to give staff a shared, practical understanding of how AI can be used safely in school.</a:t>
            </a:r>
          </a:p>
          <a:p>
            <a:r>
              <a:rPr lang="en-GB" sz="1200" dirty="0"/>
              <a:t>Emphasise that this is not an anti-AI session. The aim is to support confident, careful and consistent use.</a:t>
            </a:r>
          </a:p>
          <a:p>
            <a:r>
              <a:rPr lang="en-GB" sz="1200" dirty="0"/>
              <a:t>Explain that the session will connect classroom practice with policy expectations, particularly around safeguarding, data protection and assessment integrity.</a:t>
            </a:r>
          </a:p>
          <a:p>
            <a:r>
              <a:rPr lang="en-GB" sz="1200" dirty="0"/>
              <a:t>If needed, add the date and name of the presenter before delivery.</a:t>
            </a:r>
          </a:p>
          <a:p>
            <a:endParaRPr lang="en-GB" dirty="0">
              <a:cs typeface="Calibri"/>
            </a:endParaRPr>
          </a:p>
          <a:p>
            <a:endParaRPr lang="en-GB" dirty="0"/>
          </a:p>
        </p:txBody>
      </p:sp>
      <p:sp>
        <p:nvSpPr>
          <p:cNvPr id="4" name="Slide Number Placeholder 3"/>
          <p:cNvSpPr>
            <a:spLocks noGrp="1"/>
          </p:cNvSpPr>
          <p:nvPr>
            <p:ph type="sldNum" sz="quarter" idx="5"/>
          </p:nvPr>
        </p:nvSpPr>
        <p:spPr/>
        <p:txBody>
          <a:bodyPr/>
          <a:lstStyle/>
          <a:p>
            <a:fld id="{53922196-32F8-4B78-8FA1-7B93C15E9422}" type="slidenum">
              <a:rPr lang="en-GB" smtClean="0"/>
              <a:t>2</a:t>
            </a:fld>
            <a:endParaRPr lang="en-GB"/>
          </a:p>
        </p:txBody>
      </p:sp>
    </p:spTree>
    <p:extLst>
      <p:ext uri="{BB962C8B-B14F-4D97-AF65-F5344CB8AC3E}">
        <p14:creationId xmlns:p14="http://schemas.microsoft.com/office/powerpoint/2010/main" val="41061577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Use this as a quick starter. Ask staff to call out or discuss in pairs which AI platforms they recognise or have used.</a:t>
            </a:r>
          </a:p>
          <a:p>
            <a:r>
              <a:rPr lang="en-GB" sz="1200" dirty="0"/>
              <a:t>Draw attention to the fact that AI is no longer limited to ChatGPT. It is built into tools students and staff already use, such as search engines, Office tools, Canva, revision apps, image generators and mobile apps.</a:t>
            </a:r>
          </a:p>
          <a:p>
            <a:r>
              <a:rPr lang="en-GB" sz="1200" dirty="0"/>
              <a:t>Make the point that because AI is becoming embedded into everyday tools, staff need a shared language and shared expectations.</a:t>
            </a:r>
          </a:p>
          <a:p>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53922196-32F8-4B78-8FA1-7B93C15E9422}" type="slidenum">
              <a:rPr lang="en-GB" smtClean="0"/>
              <a:t>3</a:t>
            </a:fld>
            <a:endParaRPr lang="en-GB"/>
          </a:p>
        </p:txBody>
      </p:sp>
    </p:spTree>
    <p:extLst>
      <p:ext uri="{BB962C8B-B14F-4D97-AF65-F5344CB8AC3E}">
        <p14:creationId xmlns:p14="http://schemas.microsoft.com/office/powerpoint/2010/main" val="28892501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Outline the aims of the CPD. By the end of the session, staff should understand how AI is currently being used, which policies are affected, and what guidance is available for both staff and students.</a:t>
            </a:r>
          </a:p>
          <a:p>
            <a:r>
              <a:rPr lang="en-GB" sz="1200" dirty="0"/>
              <a:t>Stress that the session is designed to provide clarity rather than create extra workload.</a:t>
            </a:r>
          </a:p>
          <a:p>
            <a:r>
              <a:rPr lang="en-GB" sz="1200" dirty="0"/>
              <a:t>Explain that the key question throughout is: how can we use AI helpfully while protecting students, staff and the integrity of learning?</a:t>
            </a:r>
          </a:p>
          <a:p>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53922196-32F8-4B78-8FA1-7B93C15E9422}" type="slidenum">
              <a:rPr lang="en-GB" smtClean="0"/>
              <a:t>4</a:t>
            </a:fld>
            <a:endParaRPr lang="en-GB"/>
          </a:p>
        </p:txBody>
      </p:sp>
    </p:spTree>
    <p:extLst>
      <p:ext uri="{BB962C8B-B14F-4D97-AF65-F5344CB8AC3E}">
        <p14:creationId xmlns:p14="http://schemas.microsoft.com/office/powerpoint/2010/main" val="1119333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Explain that staff surveys, at Sacred Heart, over the last two years show that AI is already being used across school, but confidence varies.</a:t>
            </a:r>
          </a:p>
          <a:p>
            <a:r>
              <a:rPr lang="en-GB" sz="1200" dirty="0"/>
              <a:t>Highlight the main pattern: staff are using AI occasionally or weekly, mainly for workload reduction and resource creation.</a:t>
            </a:r>
          </a:p>
          <a:p>
            <a:r>
              <a:rPr lang="en-GB" sz="1200" dirty="0"/>
              <a:t>Point out that many uses are sensible and helpful, such as creating quizzes, updating examples, generating revision material and supporting differentiation.</a:t>
            </a:r>
          </a:p>
          <a:p>
            <a:r>
              <a:rPr lang="en-GB" sz="1200" dirty="0"/>
              <a:t>Transition by saying that useful use still needs clear boundaries, which is why the next slide focuses on staff concerns.</a:t>
            </a:r>
          </a:p>
          <a:p>
            <a:endParaRPr lang="en-GB" dirty="0"/>
          </a:p>
        </p:txBody>
      </p:sp>
      <p:sp>
        <p:nvSpPr>
          <p:cNvPr id="4" name="Slide Number Placeholder 3"/>
          <p:cNvSpPr>
            <a:spLocks noGrp="1"/>
          </p:cNvSpPr>
          <p:nvPr>
            <p:ph type="sldNum" sz="quarter" idx="5"/>
          </p:nvPr>
        </p:nvSpPr>
        <p:spPr/>
        <p:txBody>
          <a:bodyPr/>
          <a:lstStyle/>
          <a:p>
            <a:fld id="{53922196-32F8-4B78-8FA1-7B93C15E9422}" type="slidenum">
              <a:rPr lang="en-GB" smtClean="0"/>
              <a:t>5</a:t>
            </a:fld>
            <a:endParaRPr lang="en-GB"/>
          </a:p>
        </p:txBody>
      </p:sp>
    </p:spTree>
    <p:extLst>
      <p:ext uri="{BB962C8B-B14F-4D97-AF65-F5344CB8AC3E}">
        <p14:creationId xmlns:p14="http://schemas.microsoft.com/office/powerpoint/2010/main" val="32191368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Presenter notes:</a:t>
            </a:r>
          </a:p>
          <a:p>
            <a:r>
              <a:rPr lang="en-GB" sz="1200" b="0" i="0" kern="1200" dirty="0">
                <a:solidFill>
                  <a:schemeClr val="tx1"/>
                </a:solidFill>
                <a:effectLst/>
                <a:latin typeface="+mn-lt"/>
                <a:ea typeface="+mn-ea"/>
                <a:cs typeface="+mn-cs"/>
              </a:rPr>
              <a:t>Sacred Heart High School have also conducted school wide surveys of their students experience and understanding.</a:t>
            </a:r>
          </a:p>
          <a:p>
            <a:r>
              <a:rPr lang="en-GB" sz="1200" b="0" i="0" kern="1200" dirty="0">
                <a:solidFill>
                  <a:schemeClr val="tx1"/>
                </a:solidFill>
                <a:effectLst/>
                <a:latin typeface="+mn-lt"/>
                <a:ea typeface="+mn-ea"/>
                <a:cs typeface="+mn-cs"/>
              </a:rPr>
              <a:t>The following set of slides show these results.</a:t>
            </a:r>
          </a:p>
          <a:p>
            <a:r>
              <a:rPr lang="en-GB" sz="1200" b="0" i="1" kern="1200" dirty="0">
                <a:solidFill>
                  <a:schemeClr val="tx1"/>
                </a:solidFill>
                <a:effectLst/>
                <a:latin typeface="+mn-lt"/>
                <a:ea typeface="+mn-ea"/>
                <a:cs typeface="+mn-cs"/>
              </a:rPr>
              <a:t>Can be useful to set context for AI policy.</a:t>
            </a:r>
          </a:p>
          <a:p>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53922196-32F8-4B78-8FA1-7B93C15E9422}" type="slidenum">
              <a:rPr lang="en-GB" smtClean="0"/>
              <a:t>7</a:t>
            </a:fld>
            <a:endParaRPr lang="en-GB"/>
          </a:p>
        </p:txBody>
      </p:sp>
    </p:spTree>
    <p:extLst>
      <p:ext uri="{BB962C8B-B14F-4D97-AF65-F5344CB8AC3E}">
        <p14:creationId xmlns:p14="http://schemas.microsoft.com/office/powerpoint/2010/main" val="20008853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Presenter notes:</a:t>
            </a:r>
          </a:p>
          <a:p>
            <a:r>
              <a:rPr lang="en-GB" sz="1200" b="0" i="0" kern="1200" dirty="0">
                <a:solidFill>
                  <a:schemeClr val="tx1"/>
                </a:solidFill>
                <a:effectLst/>
                <a:latin typeface="+mn-lt"/>
                <a:ea typeface="+mn-ea"/>
                <a:cs typeface="+mn-cs"/>
              </a:rPr>
              <a:t>Sacred Heart High School have also conducted school wide surveys of their students experience and understanding.</a:t>
            </a:r>
          </a:p>
          <a:p>
            <a:r>
              <a:rPr lang="en-GB" sz="1200" b="0" i="0" kern="1200" dirty="0">
                <a:solidFill>
                  <a:schemeClr val="tx1"/>
                </a:solidFill>
                <a:effectLst/>
                <a:latin typeface="+mn-lt"/>
                <a:ea typeface="+mn-ea"/>
                <a:cs typeface="+mn-cs"/>
              </a:rPr>
              <a:t>The following set of slides show these results.</a:t>
            </a:r>
          </a:p>
          <a:p>
            <a:r>
              <a:rPr lang="en-GB" sz="1200" b="0" i="1" kern="1200" dirty="0">
                <a:solidFill>
                  <a:schemeClr val="tx1"/>
                </a:solidFill>
                <a:effectLst/>
                <a:latin typeface="+mn-lt"/>
                <a:ea typeface="+mn-ea"/>
                <a:cs typeface="+mn-cs"/>
              </a:rPr>
              <a:t>Can be useful to set context for AI policy.</a:t>
            </a:r>
          </a:p>
          <a:p>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53922196-32F8-4B78-8FA1-7B93C15E9422}" type="slidenum">
              <a:rPr lang="en-GB" smtClean="0"/>
              <a:t>8</a:t>
            </a:fld>
            <a:endParaRPr lang="en-GB"/>
          </a:p>
        </p:txBody>
      </p:sp>
    </p:spTree>
    <p:extLst>
      <p:ext uri="{BB962C8B-B14F-4D97-AF65-F5344CB8AC3E}">
        <p14:creationId xmlns:p14="http://schemas.microsoft.com/office/powerpoint/2010/main" val="19172068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Presenter notes:</a:t>
            </a:r>
          </a:p>
          <a:p>
            <a:r>
              <a:rPr lang="en-GB" sz="1200" b="0" i="0" kern="1200" dirty="0">
                <a:solidFill>
                  <a:schemeClr val="tx1"/>
                </a:solidFill>
                <a:effectLst/>
                <a:latin typeface="+mn-lt"/>
                <a:ea typeface="+mn-ea"/>
                <a:cs typeface="+mn-cs"/>
              </a:rPr>
              <a:t>Sacred Heart High School have also conducted school wide surveys of their students experience and understanding.</a:t>
            </a:r>
          </a:p>
          <a:p>
            <a:r>
              <a:rPr lang="en-GB" sz="1200" b="0" i="0" kern="1200" dirty="0">
                <a:solidFill>
                  <a:schemeClr val="tx1"/>
                </a:solidFill>
                <a:effectLst/>
                <a:latin typeface="+mn-lt"/>
                <a:ea typeface="+mn-ea"/>
                <a:cs typeface="+mn-cs"/>
              </a:rPr>
              <a:t>The following set of slides show these results.</a:t>
            </a:r>
          </a:p>
          <a:p>
            <a:r>
              <a:rPr lang="en-GB" sz="1200" b="0" i="1" kern="1200" dirty="0">
                <a:solidFill>
                  <a:schemeClr val="tx1"/>
                </a:solidFill>
                <a:effectLst/>
                <a:latin typeface="+mn-lt"/>
                <a:ea typeface="+mn-ea"/>
                <a:cs typeface="+mn-cs"/>
              </a:rPr>
              <a:t>Can be useful to set context for AI policy.</a:t>
            </a:r>
          </a:p>
          <a:p>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53922196-32F8-4B78-8FA1-7B93C15E9422}" type="slidenum">
              <a:rPr lang="en-GB" smtClean="0"/>
              <a:t>9</a:t>
            </a:fld>
            <a:endParaRPr lang="en-GB"/>
          </a:p>
        </p:txBody>
      </p:sp>
    </p:spTree>
    <p:extLst>
      <p:ext uri="{BB962C8B-B14F-4D97-AF65-F5344CB8AC3E}">
        <p14:creationId xmlns:p14="http://schemas.microsoft.com/office/powerpoint/2010/main" val="17987597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Presenter notes:</a:t>
            </a:r>
          </a:p>
          <a:p>
            <a:r>
              <a:rPr lang="en-GB" sz="1200" b="0" i="0" kern="1200" dirty="0">
                <a:solidFill>
                  <a:schemeClr val="tx1"/>
                </a:solidFill>
                <a:effectLst/>
                <a:latin typeface="+mn-lt"/>
                <a:ea typeface="+mn-ea"/>
                <a:cs typeface="+mn-cs"/>
              </a:rPr>
              <a:t>Sacred Heart High School have also conducted school wide surveys of their students experience and understanding.</a:t>
            </a:r>
          </a:p>
          <a:p>
            <a:r>
              <a:rPr lang="en-GB" sz="1200" b="0" i="0" kern="1200" dirty="0">
                <a:solidFill>
                  <a:schemeClr val="tx1"/>
                </a:solidFill>
                <a:effectLst/>
                <a:latin typeface="+mn-lt"/>
                <a:ea typeface="+mn-ea"/>
                <a:cs typeface="+mn-cs"/>
              </a:rPr>
              <a:t>The following set of slides show these results.</a:t>
            </a:r>
          </a:p>
          <a:p>
            <a:r>
              <a:rPr lang="en-GB" sz="1200" b="0" i="1" kern="1200" dirty="0">
                <a:solidFill>
                  <a:schemeClr val="tx1"/>
                </a:solidFill>
                <a:effectLst/>
                <a:latin typeface="+mn-lt"/>
                <a:ea typeface="+mn-ea"/>
                <a:cs typeface="+mn-cs"/>
              </a:rPr>
              <a:t>Can be useful to set context for AI policy.</a:t>
            </a:r>
          </a:p>
          <a:p>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53922196-32F8-4B78-8FA1-7B93C15E9422}" type="slidenum">
              <a:rPr lang="en-GB" smtClean="0"/>
              <a:t>10</a:t>
            </a:fld>
            <a:endParaRPr lang="en-GB"/>
          </a:p>
        </p:txBody>
      </p:sp>
    </p:spTree>
    <p:extLst>
      <p:ext uri="{BB962C8B-B14F-4D97-AF65-F5344CB8AC3E}">
        <p14:creationId xmlns:p14="http://schemas.microsoft.com/office/powerpoint/2010/main" val="20558282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Summarise the survey findings. Awareness has increased, use has broadened, and misconceptions still exist.</a:t>
            </a:r>
          </a:p>
          <a:p>
            <a:r>
              <a:rPr lang="en-GB" sz="1200" dirty="0"/>
              <a:t>The important conclusion is that AI is already part of the learning landscape, so ignoring it is not realistic.</a:t>
            </a:r>
          </a:p>
          <a:p>
            <a:r>
              <a:rPr lang="en-GB" sz="1200" dirty="0"/>
              <a:t>Explain the suggested actions: clear student guidance, clear staff expectations, consistency around revision tools, and positioning AI as a learning aid rather than a shortcut.</a:t>
            </a:r>
          </a:p>
          <a:p>
            <a:endParaRPr lang="en-GB" sz="1200" dirty="0"/>
          </a:p>
          <a:p>
            <a:r>
              <a:rPr lang="en-GB" sz="1200" dirty="0"/>
              <a:t>Use this slide as the bridge from survey evidence into policy and guidance.</a:t>
            </a:r>
          </a:p>
          <a:p>
            <a:endParaRPr lang="en-GB" dirty="0"/>
          </a:p>
        </p:txBody>
      </p:sp>
      <p:sp>
        <p:nvSpPr>
          <p:cNvPr id="4" name="Slide Number Placeholder 3"/>
          <p:cNvSpPr>
            <a:spLocks noGrp="1"/>
          </p:cNvSpPr>
          <p:nvPr>
            <p:ph type="sldNum" sz="quarter" idx="5"/>
          </p:nvPr>
        </p:nvSpPr>
        <p:spPr/>
        <p:txBody>
          <a:bodyPr/>
          <a:lstStyle/>
          <a:p>
            <a:fld id="{53922196-32F8-4B78-8FA1-7B93C15E9422}" type="slidenum">
              <a:rPr lang="en-GB" smtClean="0"/>
              <a:t>11</a:t>
            </a:fld>
            <a:endParaRPr lang="en-GB"/>
          </a:p>
        </p:txBody>
      </p:sp>
    </p:spTree>
    <p:extLst>
      <p:ext uri="{BB962C8B-B14F-4D97-AF65-F5344CB8AC3E}">
        <p14:creationId xmlns:p14="http://schemas.microsoft.com/office/powerpoint/2010/main" val="28141640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Introduce the policy section. Explain that AI is not a single-policy issue; it cuts across teaching and learning, safeguarding, online safety, data protection, assessment, behaviour and acceptable use.</a:t>
            </a:r>
          </a:p>
          <a:p>
            <a:r>
              <a:rPr lang="en-GB" sz="1200" dirty="0"/>
              <a:t>Make clear that staff do not need to memorise every policy, but they do need to understand the key principles.</a:t>
            </a:r>
          </a:p>
          <a:p>
            <a:r>
              <a:rPr lang="en-GB" sz="1200" dirty="0"/>
              <a:t>The rest of the session condenses these policies into practical 'can do' and 'cannot do' guidance.</a:t>
            </a:r>
          </a:p>
          <a:p>
            <a:endParaRPr lang="en-GB" dirty="0"/>
          </a:p>
        </p:txBody>
      </p:sp>
      <p:sp>
        <p:nvSpPr>
          <p:cNvPr id="4" name="Slide Number Placeholder 3"/>
          <p:cNvSpPr>
            <a:spLocks noGrp="1"/>
          </p:cNvSpPr>
          <p:nvPr>
            <p:ph type="sldNum" sz="quarter" idx="5"/>
          </p:nvPr>
        </p:nvSpPr>
        <p:spPr/>
        <p:txBody>
          <a:bodyPr/>
          <a:lstStyle/>
          <a:p>
            <a:fld id="{53922196-32F8-4B78-8FA1-7B93C15E9422}" type="slidenum">
              <a:rPr lang="en-GB" smtClean="0"/>
              <a:t>12</a:t>
            </a:fld>
            <a:endParaRPr lang="en-GB"/>
          </a:p>
        </p:txBody>
      </p:sp>
    </p:spTree>
    <p:extLst>
      <p:ext uri="{BB962C8B-B14F-4D97-AF65-F5344CB8AC3E}">
        <p14:creationId xmlns:p14="http://schemas.microsoft.com/office/powerpoint/2010/main" val="9571603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Start with the positive message: AI can support teaching and reduce workload when used carefully.</a:t>
            </a:r>
          </a:p>
          <a:p>
            <a:r>
              <a:rPr lang="en-GB" sz="1200" dirty="0"/>
              <a:t>Give practical examples: resource creation, simplifying text, generating quizzes, suggesting model answers for teaching, drafting emails, and adapting content for different learners.</a:t>
            </a:r>
          </a:p>
          <a:p>
            <a:r>
              <a:rPr lang="en-GB" sz="1200" dirty="0"/>
              <a:t>Stress the important boundary: teachers remain accountable for what they use. AI output must be checked for accuracy, bias, appropriateness and relevance to the class.</a:t>
            </a:r>
          </a:p>
          <a:p>
            <a:r>
              <a:rPr lang="en-GB" sz="1200" dirty="0"/>
              <a:t>A useful phrase is: AI can draft, but the professional decides.</a:t>
            </a:r>
          </a:p>
          <a:p>
            <a:endParaRPr lang="en-GB" dirty="0"/>
          </a:p>
        </p:txBody>
      </p:sp>
      <p:sp>
        <p:nvSpPr>
          <p:cNvPr id="4" name="Slide Number Placeholder 3"/>
          <p:cNvSpPr>
            <a:spLocks noGrp="1"/>
          </p:cNvSpPr>
          <p:nvPr>
            <p:ph type="sldNum" sz="quarter" idx="5"/>
          </p:nvPr>
        </p:nvSpPr>
        <p:spPr/>
        <p:txBody>
          <a:bodyPr/>
          <a:lstStyle/>
          <a:p>
            <a:fld id="{53922196-32F8-4B78-8FA1-7B93C15E9422}" type="slidenum">
              <a:rPr lang="en-GB" smtClean="0"/>
              <a:t>13</a:t>
            </a:fld>
            <a:endParaRPr lang="en-GB"/>
          </a:p>
        </p:txBody>
      </p:sp>
    </p:spTree>
    <p:extLst>
      <p:ext uri="{BB962C8B-B14F-4D97-AF65-F5344CB8AC3E}">
        <p14:creationId xmlns:p14="http://schemas.microsoft.com/office/powerpoint/2010/main" val="36177043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Start with the positive message: AI can support teaching and reduce workload when used carefully.</a:t>
            </a:r>
          </a:p>
          <a:p>
            <a:r>
              <a:rPr lang="en-GB" sz="1200" dirty="0"/>
              <a:t>Give practical examples: resource creation, simplifying text, generating quizzes, suggesting model answers for teaching, drafting emails, and adapting content for different learners.</a:t>
            </a:r>
          </a:p>
          <a:p>
            <a:r>
              <a:rPr lang="en-GB" sz="1200" dirty="0"/>
              <a:t>Stress the important boundary: teachers remain accountable for what they use. AI output must be checked for accuracy, bias, appropriateness and relevance to the class.</a:t>
            </a:r>
          </a:p>
          <a:p>
            <a:r>
              <a:rPr lang="en-GB" sz="1200" dirty="0"/>
              <a:t>A useful phrase is: AI can draft, but the professional decides.</a:t>
            </a:r>
          </a:p>
          <a:p>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53922196-32F8-4B78-8FA1-7B93C15E9422}" type="slidenum">
              <a:rPr lang="en-GB" smtClean="0"/>
              <a:t>14</a:t>
            </a:fld>
            <a:endParaRPr lang="en-GB"/>
          </a:p>
        </p:txBody>
      </p:sp>
    </p:spTree>
    <p:extLst>
      <p:ext uri="{BB962C8B-B14F-4D97-AF65-F5344CB8AC3E}">
        <p14:creationId xmlns:p14="http://schemas.microsoft.com/office/powerpoint/2010/main" val="35294589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Connect AI use to safeguarding and online safety. Explain that AI can generate content quickly, but that content may be inappropriate, biased, unsafe or misleading.</a:t>
            </a:r>
          </a:p>
          <a:p>
            <a:r>
              <a:rPr lang="en-GB" sz="1200" dirty="0"/>
              <a:t>Staff should not create or share content that could expose pupils to harmful content, contact or conduct.</a:t>
            </a:r>
          </a:p>
          <a:p>
            <a:r>
              <a:rPr lang="en-GB" sz="1200" dirty="0"/>
              <a:t>If pupils are using AI in lessons, staff must structure and supervise the activity carefully.</a:t>
            </a:r>
          </a:p>
          <a:p>
            <a:r>
              <a:rPr lang="en-GB" sz="1200" dirty="0"/>
              <a:t>Also remind staff not to enter sensitive pupil characteristics or safeguarding information into AI tools.</a:t>
            </a:r>
          </a:p>
          <a:p>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53922196-32F8-4B78-8FA1-7B93C15E9422}" type="slidenum">
              <a:rPr lang="en-GB" smtClean="0"/>
              <a:t>15</a:t>
            </a:fld>
            <a:endParaRPr lang="en-GB"/>
          </a:p>
        </p:txBody>
      </p:sp>
    </p:spTree>
    <p:extLst>
      <p:ext uri="{BB962C8B-B14F-4D97-AF65-F5344CB8AC3E}">
        <p14:creationId xmlns:p14="http://schemas.microsoft.com/office/powerpoint/2010/main" val="23057757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Introduce the JCQ assessment rules. This is especially relevant for coursework, NEA and any marked component submitted for qualification assessment.</a:t>
            </a:r>
          </a:p>
          <a:p>
            <a:r>
              <a:rPr lang="en-GB" sz="1200" dirty="0"/>
              <a:t>The core message is simple: students must not submit AI-generated work as their own.</a:t>
            </a:r>
          </a:p>
          <a:p>
            <a:r>
              <a:rPr lang="en-GB" sz="1200" dirty="0"/>
              <a:t>If AI is allowed in a particular context, it must be acknowledged properly, and staff must follow the qualification rules.</a:t>
            </a:r>
          </a:p>
          <a:p>
            <a:r>
              <a:rPr lang="en-GB" sz="1200" dirty="0"/>
              <a:t>Teachers have a role in teaching ethical use, spotting possible misuse, and checking that submitted work is authentically the student's own.</a:t>
            </a:r>
          </a:p>
          <a:p>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53922196-32F8-4B78-8FA1-7B93C15E9422}" type="slidenum">
              <a:rPr lang="en-GB" smtClean="0"/>
              <a:t>16</a:t>
            </a:fld>
            <a:endParaRPr lang="en-GB"/>
          </a:p>
        </p:txBody>
      </p:sp>
    </p:spTree>
    <p:extLst>
      <p:ext uri="{BB962C8B-B14F-4D97-AF65-F5344CB8AC3E}">
        <p14:creationId xmlns:p14="http://schemas.microsoft.com/office/powerpoint/2010/main" val="31122248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Make this slide very clear and direct. For assessed work, AI must not be used to do the intellectual work for the student.</a:t>
            </a:r>
          </a:p>
          <a:p>
            <a:r>
              <a:rPr lang="en-GB" sz="1200" dirty="0"/>
              <a:t>Highlight the examples: paraphrasing, rewriting, generating ideas, analysing data, producing images or artefacts, correcting grammar or restructuring text where this gives an unfair advantage.</a:t>
            </a:r>
          </a:p>
          <a:p>
            <a:r>
              <a:rPr lang="en-GB" sz="1200" dirty="0"/>
              <a:t>Explain that some of these examples may seem minor, but in assessment contexts they can affect authenticity.</a:t>
            </a:r>
          </a:p>
          <a:p>
            <a:r>
              <a:rPr lang="en-GB" sz="1200" dirty="0"/>
              <a:t>The safest message for students is: do not use AI for coursework or assessed submissions unless your teacher has explicitly said it is allowed under the rules.</a:t>
            </a:r>
          </a:p>
          <a:p>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53922196-32F8-4B78-8FA1-7B93C15E9422}" type="slidenum">
              <a:rPr lang="en-GB" smtClean="0"/>
              <a:t>17</a:t>
            </a:fld>
            <a:endParaRPr lang="en-GB"/>
          </a:p>
        </p:txBody>
      </p:sp>
    </p:spTree>
    <p:extLst>
      <p:ext uri="{BB962C8B-B14F-4D97-AF65-F5344CB8AC3E}">
        <p14:creationId xmlns:p14="http://schemas.microsoft.com/office/powerpoint/2010/main" val="3190790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Presenter notes:</a:t>
            </a:r>
          </a:p>
          <a:p>
            <a:r>
              <a:rPr lang="en-GB" sz="1200" b="0" i="0" kern="1200" dirty="0">
                <a:solidFill>
                  <a:schemeClr val="tx1"/>
                </a:solidFill>
                <a:effectLst/>
                <a:latin typeface="+mn-lt"/>
                <a:ea typeface="+mn-ea"/>
                <a:cs typeface="+mn-cs"/>
              </a:rPr>
              <a:t>The following slides are more specific guidance from JCQ for teachers.</a:t>
            </a:r>
          </a:p>
          <a:p>
            <a:r>
              <a:rPr lang="en-GB" sz="1200" b="0" i="0" kern="1200" dirty="0">
                <a:solidFill>
                  <a:schemeClr val="tx1"/>
                </a:solidFill>
                <a:effectLst/>
                <a:latin typeface="+mn-lt"/>
                <a:ea typeface="+mn-ea"/>
                <a:cs typeface="+mn-cs"/>
              </a:rPr>
              <a:t>They can be hidden or shown, depending on the needs of the school and/or time.</a:t>
            </a:r>
          </a:p>
          <a:p>
            <a:endParaRPr lang="en-GB" sz="1200" b="0" i="1" kern="1200" dirty="0">
              <a:solidFill>
                <a:schemeClr val="tx1"/>
              </a:solidFill>
              <a:effectLst/>
              <a:latin typeface="+mn-lt"/>
              <a:ea typeface="+mn-ea"/>
              <a:cs typeface="+mn-cs"/>
            </a:endParaRPr>
          </a:p>
          <a:p>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53922196-32F8-4B78-8FA1-7B93C15E9422}" type="slidenum">
              <a:rPr lang="en-GB" smtClean="0"/>
              <a:t>18</a:t>
            </a:fld>
            <a:endParaRPr lang="en-GB"/>
          </a:p>
        </p:txBody>
      </p:sp>
    </p:spTree>
    <p:extLst>
      <p:ext uri="{BB962C8B-B14F-4D97-AF65-F5344CB8AC3E}">
        <p14:creationId xmlns:p14="http://schemas.microsoft.com/office/powerpoint/2010/main" val="14433457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Presenter notes:</a:t>
            </a:r>
          </a:p>
          <a:p>
            <a:r>
              <a:rPr lang="en-GB" sz="1200" b="0" i="0" kern="1200" dirty="0">
                <a:solidFill>
                  <a:schemeClr val="tx1"/>
                </a:solidFill>
                <a:effectLst/>
                <a:latin typeface="+mn-lt"/>
                <a:ea typeface="+mn-ea"/>
                <a:cs typeface="+mn-cs"/>
              </a:rPr>
              <a:t>The following slides are more specific guidance from JCQ for teachers.</a:t>
            </a:r>
          </a:p>
          <a:p>
            <a:r>
              <a:rPr lang="en-GB" sz="1200" b="0" i="0" kern="1200" dirty="0">
                <a:solidFill>
                  <a:schemeClr val="tx1"/>
                </a:solidFill>
                <a:effectLst/>
                <a:latin typeface="+mn-lt"/>
                <a:ea typeface="+mn-ea"/>
                <a:cs typeface="+mn-cs"/>
              </a:rPr>
              <a:t>They can be hidden or shown, depending on the needs of the school and/or time.</a:t>
            </a:r>
          </a:p>
          <a:p>
            <a:endParaRPr lang="en-GB" sz="1200" b="0" i="1" kern="1200" dirty="0">
              <a:solidFill>
                <a:schemeClr val="tx1"/>
              </a:solidFill>
              <a:effectLst/>
              <a:latin typeface="+mn-lt"/>
              <a:ea typeface="+mn-ea"/>
              <a:cs typeface="+mn-cs"/>
            </a:endParaRPr>
          </a:p>
          <a:p>
            <a:endParaRPr lang="en-GB" sz="1200" b="0" i="0" kern="1200" dirty="0">
              <a:solidFill>
                <a:schemeClr val="tx1"/>
              </a:solidFill>
              <a:effectLst/>
              <a:latin typeface="+mn-lt"/>
              <a:ea typeface="+mn-ea"/>
              <a:cs typeface="+mn-cs"/>
            </a:endParaRPr>
          </a:p>
          <a:p>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53922196-32F8-4B78-8FA1-7B93C15E9422}" type="slidenum">
              <a:rPr lang="en-GB" smtClean="0"/>
              <a:t>19</a:t>
            </a:fld>
            <a:endParaRPr lang="en-GB"/>
          </a:p>
        </p:txBody>
      </p:sp>
    </p:spTree>
    <p:extLst>
      <p:ext uri="{BB962C8B-B14F-4D97-AF65-F5344CB8AC3E}">
        <p14:creationId xmlns:p14="http://schemas.microsoft.com/office/powerpoint/2010/main" val="13677120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Presenter notes:</a:t>
            </a:r>
          </a:p>
          <a:p>
            <a:r>
              <a:rPr lang="en-GB" sz="1200" b="0" i="0" kern="1200" dirty="0">
                <a:solidFill>
                  <a:schemeClr val="tx1"/>
                </a:solidFill>
                <a:effectLst/>
                <a:latin typeface="+mn-lt"/>
                <a:ea typeface="+mn-ea"/>
                <a:cs typeface="+mn-cs"/>
              </a:rPr>
              <a:t>The following slides are more specific guidance from JCQ for teachers.</a:t>
            </a:r>
          </a:p>
          <a:p>
            <a:r>
              <a:rPr lang="en-GB" sz="1200" b="0" i="0" kern="1200" dirty="0">
                <a:solidFill>
                  <a:schemeClr val="tx1"/>
                </a:solidFill>
                <a:effectLst/>
                <a:latin typeface="+mn-lt"/>
                <a:ea typeface="+mn-ea"/>
                <a:cs typeface="+mn-cs"/>
              </a:rPr>
              <a:t>They can be hidden or shown, depending on the needs of the school and/or time.</a:t>
            </a:r>
          </a:p>
          <a:p>
            <a:endParaRPr lang="en-GB" sz="1200" b="0" i="1" kern="1200" dirty="0">
              <a:solidFill>
                <a:schemeClr val="tx1"/>
              </a:solidFill>
              <a:effectLst/>
              <a:latin typeface="+mn-lt"/>
              <a:ea typeface="+mn-ea"/>
              <a:cs typeface="+mn-cs"/>
            </a:endParaRPr>
          </a:p>
          <a:p>
            <a:endParaRPr lang="en-GB" sz="1200" b="0" i="0" kern="1200" dirty="0">
              <a:solidFill>
                <a:schemeClr val="tx1"/>
              </a:solidFill>
              <a:effectLst/>
              <a:latin typeface="+mn-lt"/>
              <a:ea typeface="+mn-ea"/>
              <a:cs typeface="+mn-cs"/>
            </a:endParaRPr>
          </a:p>
          <a:p>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53922196-32F8-4B78-8FA1-7B93C15E9422}" type="slidenum">
              <a:rPr lang="en-GB" smtClean="0"/>
              <a:t>20</a:t>
            </a:fld>
            <a:endParaRPr lang="en-GB"/>
          </a:p>
        </p:txBody>
      </p:sp>
    </p:spTree>
    <p:extLst>
      <p:ext uri="{BB962C8B-B14F-4D97-AF65-F5344CB8AC3E}">
        <p14:creationId xmlns:p14="http://schemas.microsoft.com/office/powerpoint/2010/main" val="3325649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Presenter notes:</a:t>
            </a:r>
          </a:p>
          <a:p>
            <a:r>
              <a:rPr lang="en-GB" sz="1200" b="0" i="0" kern="1200" dirty="0">
                <a:solidFill>
                  <a:schemeClr val="tx1"/>
                </a:solidFill>
                <a:effectLst/>
                <a:latin typeface="+mn-lt"/>
                <a:ea typeface="+mn-ea"/>
                <a:cs typeface="+mn-cs"/>
              </a:rPr>
              <a:t>The following slides are more specific guidance from JCQ for teachers.</a:t>
            </a:r>
          </a:p>
          <a:p>
            <a:r>
              <a:rPr lang="en-GB" sz="1200" b="0" i="0" kern="1200" dirty="0">
                <a:solidFill>
                  <a:schemeClr val="tx1"/>
                </a:solidFill>
                <a:effectLst/>
                <a:latin typeface="+mn-lt"/>
                <a:ea typeface="+mn-ea"/>
                <a:cs typeface="+mn-cs"/>
              </a:rPr>
              <a:t>They can be hidden or shown, depending on the needs of the school and/or time.</a:t>
            </a:r>
          </a:p>
        </p:txBody>
      </p:sp>
      <p:sp>
        <p:nvSpPr>
          <p:cNvPr id="4" name="Slide Number Placeholder 3"/>
          <p:cNvSpPr>
            <a:spLocks noGrp="1"/>
          </p:cNvSpPr>
          <p:nvPr>
            <p:ph type="sldNum" sz="quarter" idx="5"/>
          </p:nvPr>
        </p:nvSpPr>
        <p:spPr/>
        <p:txBody>
          <a:bodyPr/>
          <a:lstStyle/>
          <a:p>
            <a:fld id="{53922196-32F8-4B78-8FA1-7B93C15E9422}" type="slidenum">
              <a:rPr lang="en-GB" smtClean="0"/>
              <a:t>21</a:t>
            </a:fld>
            <a:endParaRPr lang="en-GB"/>
          </a:p>
        </p:txBody>
      </p:sp>
    </p:spTree>
    <p:extLst>
      <p:ext uri="{BB962C8B-B14F-4D97-AF65-F5344CB8AC3E}">
        <p14:creationId xmlns:p14="http://schemas.microsoft.com/office/powerpoint/2010/main" val="25638775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Move into data protection and privacy. Explain that the allowed examples all avoid personal data and use approved systems.</a:t>
            </a:r>
          </a:p>
          <a:p>
            <a:r>
              <a:rPr lang="en-GB" sz="1200" dirty="0"/>
              <a:t>The not allowed examples are the red lines: pupil names, grades, comments, behaviour logs, safeguarding notes, staff information or unprotected school data.</a:t>
            </a:r>
          </a:p>
          <a:p>
            <a:r>
              <a:rPr lang="en-GB" sz="1200" dirty="0"/>
              <a:t>Make this practical: if you would not put the information into a public website, do not put it into an external AI tool.</a:t>
            </a:r>
          </a:p>
          <a:p>
            <a:r>
              <a:rPr lang="en-GB" sz="1200" dirty="0"/>
              <a:t>Staff should store AI-generated teaching materials on approved school systems such as Office 365.</a:t>
            </a:r>
          </a:p>
        </p:txBody>
      </p:sp>
      <p:sp>
        <p:nvSpPr>
          <p:cNvPr id="4" name="Slide Number Placeholder 3"/>
          <p:cNvSpPr>
            <a:spLocks noGrp="1"/>
          </p:cNvSpPr>
          <p:nvPr>
            <p:ph type="sldNum" sz="quarter" idx="5"/>
          </p:nvPr>
        </p:nvSpPr>
        <p:spPr/>
        <p:txBody>
          <a:bodyPr/>
          <a:lstStyle/>
          <a:p>
            <a:fld id="{53922196-32F8-4B78-8FA1-7B93C15E9422}" type="slidenum">
              <a:rPr lang="en-GB" smtClean="0"/>
              <a:t>22</a:t>
            </a:fld>
            <a:endParaRPr lang="en-GB"/>
          </a:p>
        </p:txBody>
      </p:sp>
    </p:spTree>
    <p:extLst>
      <p:ext uri="{BB962C8B-B14F-4D97-AF65-F5344CB8AC3E}">
        <p14:creationId xmlns:p14="http://schemas.microsoft.com/office/powerpoint/2010/main" val="37664952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Summarise the data protection principles. Minimise data means only use the information that is genuinely needed.</a:t>
            </a:r>
          </a:p>
          <a:p>
            <a:r>
              <a:rPr lang="en-GB" sz="1200" dirty="0"/>
              <a:t>Protect confidentiality means keeping pupil and staff information secure.</a:t>
            </a:r>
          </a:p>
          <a:p>
            <a:r>
              <a:rPr lang="en-GB" sz="1200" dirty="0"/>
              <a:t>Ensure accuracy means checking AI outputs before they are used.</a:t>
            </a:r>
          </a:p>
          <a:p>
            <a:r>
              <a:rPr lang="en-GB" sz="1200" dirty="0"/>
              <a:t>Use secure systems only and do not transfer data outside approved locations.</a:t>
            </a:r>
          </a:p>
          <a:p>
            <a:r>
              <a:rPr lang="en-GB" sz="1200" dirty="0"/>
              <a:t>A simple rule for staff: anonymise where possible, avoid personal data, and ask before using anything sensitive.</a:t>
            </a:r>
          </a:p>
        </p:txBody>
      </p:sp>
      <p:sp>
        <p:nvSpPr>
          <p:cNvPr id="4" name="Slide Number Placeholder 3"/>
          <p:cNvSpPr>
            <a:spLocks noGrp="1"/>
          </p:cNvSpPr>
          <p:nvPr>
            <p:ph type="sldNum" sz="quarter" idx="5"/>
          </p:nvPr>
        </p:nvSpPr>
        <p:spPr/>
        <p:txBody>
          <a:bodyPr/>
          <a:lstStyle/>
          <a:p>
            <a:fld id="{53922196-32F8-4B78-8FA1-7B93C15E9422}" type="slidenum">
              <a:rPr lang="en-GB" smtClean="0"/>
              <a:t>23</a:t>
            </a:fld>
            <a:endParaRPr lang="en-GB"/>
          </a:p>
        </p:txBody>
      </p:sp>
    </p:spTree>
    <p:extLst>
      <p:ext uri="{BB962C8B-B14F-4D97-AF65-F5344CB8AC3E}">
        <p14:creationId xmlns:p14="http://schemas.microsoft.com/office/powerpoint/2010/main" val="29735912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Introduce the staff guidance sheet. Explain that the purpose of the sheet is to reduce the amount of policy staff need to hold in their heads during day-to-day work.</a:t>
            </a:r>
          </a:p>
          <a:p>
            <a:r>
              <a:rPr lang="en-GB" sz="1200" dirty="0"/>
              <a:t>It should be used as a quick reference when planning lessons, creating resources, communicating with parents, or considering student use of AI.</a:t>
            </a:r>
          </a:p>
          <a:p>
            <a:r>
              <a:rPr lang="en-GB" sz="1200" dirty="0"/>
              <a:t>Encourage staff to keep it accessible and to use it with colleagues when discussing grey areas.</a:t>
            </a:r>
          </a:p>
          <a:p>
            <a:r>
              <a:rPr lang="en-GB" sz="1200" dirty="0"/>
              <a:t>Transition to the need for equivalent student guidance.</a:t>
            </a:r>
          </a:p>
        </p:txBody>
      </p:sp>
      <p:sp>
        <p:nvSpPr>
          <p:cNvPr id="4" name="Slide Number Placeholder 3"/>
          <p:cNvSpPr>
            <a:spLocks noGrp="1"/>
          </p:cNvSpPr>
          <p:nvPr>
            <p:ph type="sldNum" sz="quarter" idx="5"/>
          </p:nvPr>
        </p:nvSpPr>
        <p:spPr/>
        <p:txBody>
          <a:bodyPr/>
          <a:lstStyle/>
          <a:p>
            <a:fld id="{53922196-32F8-4B78-8FA1-7B93C15E9422}" type="slidenum">
              <a:rPr lang="en-GB" smtClean="0"/>
              <a:t>24</a:t>
            </a:fld>
            <a:endParaRPr lang="en-GB"/>
          </a:p>
        </p:txBody>
      </p:sp>
    </p:spTree>
    <p:extLst>
      <p:ext uri="{BB962C8B-B14F-4D97-AF65-F5344CB8AC3E}">
        <p14:creationId xmlns:p14="http://schemas.microsoft.com/office/powerpoint/2010/main" val="15091300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Explain why student guidance is needed. Staff need clarity, but students are also becoming confident and increasingly natural users of AI tools.</a:t>
            </a:r>
          </a:p>
          <a:p>
            <a:r>
              <a:rPr lang="en-GB" sz="1200" dirty="0"/>
              <a:t>Many students already encounter AI through learning apps, revision platforms, mobile apps and search tools.</a:t>
            </a:r>
          </a:p>
          <a:p>
            <a:r>
              <a:rPr lang="en-GB" sz="1200" dirty="0"/>
              <a:t>This means teachers should be having open conversations with students rather than only reacting when misuse occurs.</a:t>
            </a:r>
          </a:p>
          <a:p>
            <a:r>
              <a:rPr lang="en-GB" sz="1200" dirty="0"/>
              <a:t>Frame the conversation around three questions: What is helpful? What is risky? Where is the line between support and academic dishonesty?</a:t>
            </a:r>
          </a:p>
        </p:txBody>
      </p:sp>
      <p:sp>
        <p:nvSpPr>
          <p:cNvPr id="4" name="Slide Number Placeholder 3"/>
          <p:cNvSpPr>
            <a:spLocks noGrp="1"/>
          </p:cNvSpPr>
          <p:nvPr>
            <p:ph type="sldNum" sz="quarter" idx="5"/>
          </p:nvPr>
        </p:nvSpPr>
        <p:spPr/>
        <p:txBody>
          <a:bodyPr/>
          <a:lstStyle/>
          <a:p>
            <a:fld id="{53922196-32F8-4B78-8FA1-7B93C15E9422}" type="slidenum">
              <a:rPr lang="en-GB" smtClean="0"/>
              <a:t>25</a:t>
            </a:fld>
            <a:endParaRPr lang="en-GB"/>
          </a:p>
        </p:txBody>
      </p:sp>
    </p:spTree>
    <p:extLst>
      <p:ext uri="{BB962C8B-B14F-4D97-AF65-F5344CB8AC3E}">
        <p14:creationId xmlns:p14="http://schemas.microsoft.com/office/powerpoint/2010/main" val="37498717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Introduce the student guidance sheet as a tool to support those classroom conversations.</a:t>
            </a:r>
          </a:p>
          <a:p>
            <a:r>
              <a:rPr lang="en-GB" sz="1200" dirty="0"/>
              <a:t>Clarify the key message: AI can support learning, but it must not replace the student's own thinking.</a:t>
            </a:r>
          </a:p>
          <a:p>
            <a:r>
              <a:rPr lang="en-GB" sz="1200" dirty="0"/>
              <a:t>Talk through the student-facing rules: AI is a tool, AI use must be acknowledged where required, AI cannot be used for coursework, outputs must be checked, and misuse may lead to behaviour, online safety or academic honesty sanctions.</a:t>
            </a:r>
          </a:p>
          <a:p>
            <a:r>
              <a:rPr lang="en-GB" sz="1200" dirty="0"/>
              <a:t>Suggested wording for students: use AI to help you learn, not to produce work you hand in as your own.</a:t>
            </a:r>
          </a:p>
          <a:p>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53922196-32F8-4B78-8FA1-7B93C15E9422}" type="slidenum">
              <a:rPr lang="en-GB" smtClean="0"/>
              <a:t>26</a:t>
            </a:fld>
            <a:endParaRPr lang="en-GB"/>
          </a:p>
        </p:txBody>
      </p:sp>
    </p:spTree>
    <p:extLst>
      <p:ext uri="{BB962C8B-B14F-4D97-AF65-F5344CB8AC3E}">
        <p14:creationId xmlns:p14="http://schemas.microsoft.com/office/powerpoint/2010/main" val="38624755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Use these as examples of safe and useful staff prompts. They show AI being used to support planning, differentiation and resource creation rather than to replace professional judgement.</a:t>
            </a:r>
          </a:p>
          <a:p>
            <a:r>
              <a:rPr lang="en-GB" sz="1200" dirty="0"/>
              <a:t>Point out that none of these examples require personal pupil data.</a:t>
            </a:r>
          </a:p>
          <a:p>
            <a:r>
              <a:rPr lang="en-GB" sz="1200" dirty="0"/>
              <a:t>For the reading age example, remind staff not to paste in identifiable pupil work or sensitive details.</a:t>
            </a:r>
          </a:p>
          <a:p>
            <a:r>
              <a:rPr lang="en-GB" sz="1200" dirty="0"/>
              <a:t>You can ask staff to adapt one of these examples to their own subject.</a:t>
            </a:r>
          </a:p>
          <a:p>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53922196-32F8-4B78-8FA1-7B93C15E9422}" type="slidenum">
              <a:rPr lang="en-GB" smtClean="0"/>
              <a:t>27</a:t>
            </a:fld>
            <a:endParaRPr lang="en-GB"/>
          </a:p>
        </p:txBody>
      </p:sp>
    </p:spTree>
    <p:extLst>
      <p:ext uri="{BB962C8B-B14F-4D97-AF65-F5344CB8AC3E}">
        <p14:creationId xmlns:p14="http://schemas.microsoft.com/office/powerpoint/2010/main" val="23379111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Run this as a short discussion. Ask staff first: allowed, not allowed or depends?</a:t>
            </a:r>
          </a:p>
          <a:p>
            <a:r>
              <a:rPr lang="en-GB" sz="1200" dirty="0"/>
              <a:t>Then reveal the reasoning: this is acceptable if the worksheet is generic, no pupil data is uploaded, and the final version is checked by staff.</a:t>
            </a:r>
          </a:p>
          <a:p>
            <a:r>
              <a:rPr lang="en-GB" sz="1200" dirty="0"/>
              <a:t>Link it to accessibility and SEND support, while keeping data minimisation in mind.</a:t>
            </a:r>
          </a:p>
          <a:p>
            <a:r>
              <a:rPr lang="en-GB" sz="1200" dirty="0"/>
              <a:t>Emphasise that the TA is using AI to adapt a resource, not to make a decision about a named pupil.</a:t>
            </a:r>
          </a:p>
          <a:p>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53922196-32F8-4B78-8FA1-7B93C15E9422}" type="slidenum">
              <a:rPr lang="en-GB" smtClean="0"/>
              <a:t>29</a:t>
            </a:fld>
            <a:endParaRPr lang="en-GB"/>
          </a:p>
        </p:txBody>
      </p:sp>
    </p:spTree>
    <p:extLst>
      <p:ext uri="{BB962C8B-B14F-4D97-AF65-F5344CB8AC3E}">
        <p14:creationId xmlns:p14="http://schemas.microsoft.com/office/powerpoint/2010/main" val="14539327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Close by returning to the balanced message: AI is powerful and useful, but safeguarding, data protection and assessment integrity are non-negotiable.</a:t>
            </a:r>
          </a:p>
          <a:p>
            <a:r>
              <a:rPr lang="en-GB" sz="1200" dirty="0"/>
              <a:t>Emphasise that staff are encouraged to use AI where it supports workload and learning safely.</a:t>
            </a:r>
          </a:p>
          <a:p>
            <a:r>
              <a:rPr lang="en-GB" sz="1200" dirty="0"/>
              <a:t>Be careful with the line about paid accounts: the safest wording when presenting is 'use Trust-approved tools/accounts and do not upload personal data unless the tool has been approved for that purpose'.</a:t>
            </a:r>
          </a:p>
          <a:p>
            <a:r>
              <a:rPr lang="en-GB" sz="1200" dirty="0"/>
              <a:t>Finish with the golden rule. If you could not justify the use to a parent, Ofsted, JCQ or the ICO, stop and ask for advice.</a:t>
            </a:r>
          </a:p>
        </p:txBody>
      </p:sp>
      <p:sp>
        <p:nvSpPr>
          <p:cNvPr id="4" name="Slide Number Placeholder 3"/>
          <p:cNvSpPr>
            <a:spLocks noGrp="1"/>
          </p:cNvSpPr>
          <p:nvPr>
            <p:ph type="sldNum" sz="quarter" idx="5"/>
          </p:nvPr>
        </p:nvSpPr>
        <p:spPr/>
        <p:txBody>
          <a:bodyPr/>
          <a:lstStyle/>
          <a:p>
            <a:fld id="{53922196-32F8-4B78-8FA1-7B93C15E9422}" type="slidenum">
              <a:rPr lang="en-GB" smtClean="0"/>
              <a:t>33</a:t>
            </a:fld>
            <a:endParaRPr lang="en-GB"/>
          </a:p>
        </p:txBody>
      </p:sp>
    </p:spTree>
    <p:extLst>
      <p:ext uri="{BB962C8B-B14F-4D97-AF65-F5344CB8AC3E}">
        <p14:creationId xmlns:p14="http://schemas.microsoft.com/office/powerpoint/2010/main" val="15977170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0.svg"/><Relationship Id="rId4" Type="http://schemas.openxmlformats.org/officeDocument/2006/relationships/image" Target="../media/image9.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Innovation 2026">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8965D32-CF43-9FF7-80F1-9832FD8DCCCB}"/>
              </a:ext>
            </a:extLst>
          </p:cNvPr>
          <p:cNvSpPr/>
          <p:nvPr userDrawn="1"/>
        </p:nvSpPr>
        <p:spPr>
          <a:xfrm>
            <a:off x="-1" y="0"/>
            <a:ext cx="9143998" cy="6858000"/>
          </a:xfrm>
          <a:prstGeom prst="rect">
            <a:avLst/>
          </a:prstGeom>
          <a:solidFill>
            <a:srgbClr val="84ACE9"/>
          </a:solidFill>
          <a:ln>
            <a:solidFill>
              <a:srgbClr val="84ACE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grpSp>
        <p:nvGrpSpPr>
          <p:cNvPr id="6" name="Group 2">
            <a:extLst>
              <a:ext uri="{FF2B5EF4-FFF2-40B4-BE49-F238E27FC236}">
                <a16:creationId xmlns:a16="http://schemas.microsoft.com/office/drawing/2014/main" id="{D5AEF23F-9422-9CDF-5190-A1E9FBB6281D}"/>
              </a:ext>
            </a:extLst>
          </p:cNvPr>
          <p:cNvGrpSpPr/>
          <p:nvPr userDrawn="1"/>
        </p:nvGrpSpPr>
        <p:grpSpPr>
          <a:xfrm rot="5400000">
            <a:off x="2755018" y="-3395102"/>
            <a:ext cx="3633959" cy="9144000"/>
            <a:chOff x="0" y="0"/>
            <a:chExt cx="1394046" cy="4816593"/>
          </a:xfrm>
        </p:grpSpPr>
        <p:sp>
          <p:nvSpPr>
            <p:cNvPr id="7" name="Freeform 3">
              <a:extLst>
                <a:ext uri="{FF2B5EF4-FFF2-40B4-BE49-F238E27FC236}">
                  <a16:creationId xmlns:a16="http://schemas.microsoft.com/office/drawing/2014/main" id="{0586F2ED-B8B0-D1F6-3C54-76B647993172}"/>
                </a:ext>
              </a:extLst>
            </p:cNvPr>
            <p:cNvSpPr/>
            <p:nvPr/>
          </p:nvSpPr>
          <p:spPr>
            <a:xfrm>
              <a:off x="0" y="0"/>
              <a:ext cx="1394046" cy="4816592"/>
            </a:xfrm>
            <a:custGeom>
              <a:avLst/>
              <a:gdLst/>
              <a:ahLst/>
              <a:cxnLst/>
              <a:rect l="l" t="t" r="r" b="b"/>
              <a:pathLst>
                <a:path w="1394046" h="4816592">
                  <a:moveTo>
                    <a:pt x="0" y="0"/>
                  </a:moveTo>
                  <a:lnTo>
                    <a:pt x="1394046" y="0"/>
                  </a:lnTo>
                  <a:lnTo>
                    <a:pt x="1394046" y="4816592"/>
                  </a:lnTo>
                  <a:lnTo>
                    <a:pt x="0" y="4816592"/>
                  </a:lnTo>
                  <a:close/>
                </a:path>
              </a:pathLst>
            </a:custGeom>
            <a:gradFill rotWithShape="1">
              <a:gsLst>
                <a:gs pos="0">
                  <a:srgbClr val="1C3660">
                    <a:alpha val="43000"/>
                  </a:srgbClr>
                </a:gs>
                <a:gs pos="100000">
                  <a:srgbClr val="1C3660">
                    <a:alpha val="0"/>
                  </a:srgbClr>
                </a:gs>
              </a:gsLst>
              <a:lin ang="0"/>
            </a:gradFill>
          </p:spPr>
          <p:txBody>
            <a:bodyPr/>
            <a:lstStyle/>
            <a:p>
              <a:endParaRPr lang="en-GB" sz="1350"/>
            </a:p>
          </p:txBody>
        </p:sp>
        <p:sp>
          <p:nvSpPr>
            <p:cNvPr id="8" name="TextBox 4">
              <a:extLst>
                <a:ext uri="{FF2B5EF4-FFF2-40B4-BE49-F238E27FC236}">
                  <a16:creationId xmlns:a16="http://schemas.microsoft.com/office/drawing/2014/main" id="{E628B80E-8A3B-C4D2-4F59-A06F47BA7990}"/>
                </a:ext>
              </a:extLst>
            </p:cNvPr>
            <p:cNvSpPr txBox="1"/>
            <p:nvPr/>
          </p:nvSpPr>
          <p:spPr>
            <a:xfrm>
              <a:off x="0" y="-47625"/>
              <a:ext cx="1394046" cy="4864218"/>
            </a:xfrm>
            <a:prstGeom prst="rect">
              <a:avLst/>
            </a:prstGeom>
          </p:spPr>
          <p:txBody>
            <a:bodyPr lIns="50800" tIns="50800" rIns="50800" bIns="50800" rtlCol="0" anchor="ctr"/>
            <a:lstStyle/>
            <a:p>
              <a:pPr algn="ctr">
                <a:lnSpc>
                  <a:spcPts val="2205"/>
                </a:lnSpc>
              </a:pPr>
              <a:endParaRPr sz="1350"/>
            </a:p>
          </p:txBody>
        </p:sp>
      </p:grpSp>
      <p:sp>
        <p:nvSpPr>
          <p:cNvPr id="3" name="Freeform 5">
            <a:extLst>
              <a:ext uri="{FF2B5EF4-FFF2-40B4-BE49-F238E27FC236}">
                <a16:creationId xmlns:a16="http://schemas.microsoft.com/office/drawing/2014/main" id="{F3597EE5-D6D4-4036-CE6E-AC542D9FF749}"/>
              </a:ext>
            </a:extLst>
          </p:cNvPr>
          <p:cNvSpPr/>
          <p:nvPr userDrawn="1"/>
        </p:nvSpPr>
        <p:spPr>
          <a:xfrm>
            <a:off x="4357611" y="3216836"/>
            <a:ext cx="4876800" cy="1650506"/>
          </a:xfrm>
          <a:custGeom>
            <a:avLst/>
            <a:gdLst/>
            <a:ahLst/>
            <a:cxnLst/>
            <a:rect l="l" t="t" r="r" b="b"/>
            <a:pathLst>
              <a:path w="7315200" h="2404033">
                <a:moveTo>
                  <a:pt x="0" y="0"/>
                </a:moveTo>
                <a:lnTo>
                  <a:pt x="7315200" y="0"/>
                </a:lnTo>
                <a:lnTo>
                  <a:pt x="7315200" y="2404033"/>
                </a:lnTo>
                <a:lnTo>
                  <a:pt x="0" y="240403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4" name="Freeform 6">
            <a:extLst>
              <a:ext uri="{FF2B5EF4-FFF2-40B4-BE49-F238E27FC236}">
                <a16:creationId xmlns:a16="http://schemas.microsoft.com/office/drawing/2014/main" id="{164B5036-AEB6-340D-578B-35D66B1192FA}"/>
              </a:ext>
            </a:extLst>
          </p:cNvPr>
          <p:cNvSpPr/>
          <p:nvPr userDrawn="1"/>
        </p:nvSpPr>
        <p:spPr>
          <a:xfrm>
            <a:off x="377649" y="1873465"/>
            <a:ext cx="7024637" cy="1410673"/>
          </a:xfrm>
          <a:custGeom>
            <a:avLst/>
            <a:gdLst/>
            <a:ahLst/>
            <a:cxnLst/>
            <a:rect l="l" t="t" r="r" b="b"/>
            <a:pathLst>
              <a:path w="12681082" h="2472811">
                <a:moveTo>
                  <a:pt x="0" y="0"/>
                </a:moveTo>
                <a:lnTo>
                  <a:pt x="12681082" y="0"/>
                </a:lnTo>
                <a:lnTo>
                  <a:pt x="12681082" y="2472811"/>
                </a:lnTo>
                <a:lnTo>
                  <a:pt x="0" y="247281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5" name="Freeform 7">
            <a:extLst>
              <a:ext uri="{FF2B5EF4-FFF2-40B4-BE49-F238E27FC236}">
                <a16:creationId xmlns:a16="http://schemas.microsoft.com/office/drawing/2014/main" id="{8F0B30B1-9D16-CF5A-CC1D-B822B9542DB9}"/>
              </a:ext>
            </a:extLst>
          </p:cNvPr>
          <p:cNvSpPr/>
          <p:nvPr userDrawn="1"/>
        </p:nvSpPr>
        <p:spPr>
          <a:xfrm>
            <a:off x="5724586" y="392212"/>
            <a:ext cx="2638794" cy="784685"/>
          </a:xfrm>
          <a:custGeom>
            <a:avLst/>
            <a:gdLst/>
            <a:ahLst/>
            <a:cxnLst/>
            <a:rect l="l" t="t" r="r" b="b"/>
            <a:pathLst>
              <a:path w="3958191" h="1142928">
                <a:moveTo>
                  <a:pt x="0" y="0"/>
                </a:moveTo>
                <a:lnTo>
                  <a:pt x="3958191" y="0"/>
                </a:lnTo>
                <a:lnTo>
                  <a:pt x="3958191" y="1142928"/>
                </a:lnTo>
                <a:lnTo>
                  <a:pt x="0" y="114292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7" name="Freeform 8">
            <a:extLst>
              <a:ext uri="{FF2B5EF4-FFF2-40B4-BE49-F238E27FC236}">
                <a16:creationId xmlns:a16="http://schemas.microsoft.com/office/drawing/2014/main" id="{2CCA1251-781A-B64C-A835-136F77FE0E8A}"/>
              </a:ext>
            </a:extLst>
          </p:cNvPr>
          <p:cNvSpPr/>
          <p:nvPr userDrawn="1"/>
        </p:nvSpPr>
        <p:spPr>
          <a:xfrm>
            <a:off x="967020" y="3834713"/>
            <a:ext cx="2321855" cy="1091225"/>
          </a:xfrm>
          <a:custGeom>
            <a:avLst/>
            <a:gdLst/>
            <a:ahLst/>
            <a:cxnLst/>
            <a:rect l="l" t="t" r="r" b="b"/>
            <a:pathLst>
              <a:path w="3482783" h="1589416">
                <a:moveTo>
                  <a:pt x="0" y="0"/>
                </a:moveTo>
                <a:lnTo>
                  <a:pt x="3482783" y="0"/>
                </a:lnTo>
                <a:lnTo>
                  <a:pt x="3482783" y="1589416"/>
                </a:lnTo>
                <a:lnTo>
                  <a:pt x="0" y="158941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8" name="Oval 17">
            <a:extLst>
              <a:ext uri="{FF2B5EF4-FFF2-40B4-BE49-F238E27FC236}">
                <a16:creationId xmlns:a16="http://schemas.microsoft.com/office/drawing/2014/main" id="{64F6A3BA-35D8-831C-C492-9F85435D5211}"/>
              </a:ext>
            </a:extLst>
          </p:cNvPr>
          <p:cNvSpPr/>
          <p:nvPr userDrawn="1"/>
        </p:nvSpPr>
        <p:spPr>
          <a:xfrm>
            <a:off x="1868490" y="5867597"/>
            <a:ext cx="882000" cy="942778"/>
          </a:xfrm>
          <a:prstGeom prst="ellipse">
            <a:avLst/>
          </a:prstGeom>
          <a:solidFill>
            <a:srgbClr val="AA1053"/>
          </a:solidFill>
          <a:ln>
            <a:solidFill>
              <a:srgbClr val="AA105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98417A9E-FE44-502D-12B8-D21A47A65D8E}"/>
              </a:ext>
            </a:extLst>
          </p:cNvPr>
          <p:cNvSpPr/>
          <p:nvPr userDrawn="1"/>
        </p:nvSpPr>
        <p:spPr>
          <a:xfrm>
            <a:off x="9526" y="5867597"/>
            <a:ext cx="2302668" cy="942777"/>
          </a:xfrm>
          <a:prstGeom prst="rect">
            <a:avLst/>
          </a:prstGeom>
          <a:solidFill>
            <a:srgbClr val="AA1053"/>
          </a:solidFill>
          <a:ln>
            <a:solidFill>
              <a:srgbClr val="AA105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0" name="Picture 19">
            <a:extLst>
              <a:ext uri="{FF2B5EF4-FFF2-40B4-BE49-F238E27FC236}">
                <a16:creationId xmlns:a16="http://schemas.microsoft.com/office/drawing/2014/main" id="{E7F8690C-6DD4-2FFF-BCA9-A3F1E727D991}"/>
              </a:ext>
            </a:extLst>
          </p:cNvPr>
          <p:cNvPicPr>
            <a:picLocks noChangeAspect="1"/>
          </p:cNvPicPr>
          <p:nvPr userDrawn="1"/>
        </p:nvPicPr>
        <p:blipFill>
          <a:blip r:embed="rId6"/>
          <a:stretch>
            <a:fillRect/>
          </a:stretch>
        </p:blipFill>
        <p:spPr>
          <a:xfrm>
            <a:off x="80794" y="5793037"/>
            <a:ext cx="2417132" cy="986790"/>
          </a:xfrm>
          <a:prstGeom prst="rect">
            <a:avLst/>
          </a:prstGeom>
        </p:spPr>
      </p:pic>
    </p:spTree>
    <p:extLst>
      <p:ext uri="{BB962C8B-B14F-4D97-AF65-F5344CB8AC3E}">
        <p14:creationId xmlns:p14="http://schemas.microsoft.com/office/powerpoint/2010/main" val="32800908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F07191E1-4A06-AD9C-B972-1F5DFE1FD044}"/>
              </a:ext>
            </a:extLst>
          </p:cNvPr>
          <p:cNvSpPr/>
          <p:nvPr userDrawn="1"/>
        </p:nvSpPr>
        <p:spPr>
          <a:xfrm>
            <a:off x="0" y="0"/>
            <a:ext cx="9144000" cy="6858000"/>
          </a:xfrm>
          <a:prstGeom prst="rect">
            <a:avLst/>
          </a:prstGeom>
          <a:solidFill>
            <a:srgbClr val="84ACE9"/>
          </a:solidFill>
          <a:ln>
            <a:solidFill>
              <a:srgbClr val="84ACE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 name="Title 1">
            <a:extLst>
              <a:ext uri="{FF2B5EF4-FFF2-40B4-BE49-F238E27FC236}">
                <a16:creationId xmlns:a16="http://schemas.microsoft.com/office/drawing/2014/main" id="{48D36C40-A176-FD52-5443-645E0E5D2EC0}"/>
              </a:ext>
            </a:extLst>
          </p:cNvPr>
          <p:cNvSpPr>
            <a:spLocks noGrp="1"/>
          </p:cNvSpPr>
          <p:nvPr>
            <p:ph type="ctrTitle"/>
          </p:nvPr>
        </p:nvSpPr>
        <p:spPr>
          <a:xfrm>
            <a:off x="628651" y="1122363"/>
            <a:ext cx="5879306" cy="2387600"/>
          </a:xfrm>
        </p:spPr>
        <p:txBody>
          <a:bodyPr anchor="b">
            <a:normAutofit/>
          </a:bodyPr>
          <a:lstStyle>
            <a:lvl1pPr algn="l">
              <a:defRPr sz="4950" b="1">
                <a:solidFill>
                  <a:schemeClr val="bg1"/>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A22FA015-E262-D5A6-0F1E-703964854E99}"/>
              </a:ext>
            </a:extLst>
          </p:cNvPr>
          <p:cNvSpPr>
            <a:spLocks noGrp="1"/>
          </p:cNvSpPr>
          <p:nvPr>
            <p:ph type="subTitle" idx="1" hasCustomPrompt="1"/>
          </p:nvPr>
        </p:nvSpPr>
        <p:spPr>
          <a:xfrm>
            <a:off x="628651" y="3602038"/>
            <a:ext cx="5879306" cy="1655762"/>
          </a:xfrm>
        </p:spPr>
        <p:txBody>
          <a:bodyPr>
            <a:normAutofit/>
          </a:bodyPr>
          <a:lstStyle>
            <a:lvl1pPr marL="0" indent="0" algn="l">
              <a:buNone/>
              <a:defRPr sz="2400" b="1">
                <a:solidFill>
                  <a:srgbClr val="FFFFA6"/>
                </a:solidFill>
              </a:defRPr>
            </a:lvl1pPr>
            <a:lvl2pPr marL="342875" indent="0" algn="ctr">
              <a:buNone/>
              <a:defRPr sz="1500"/>
            </a:lvl2pPr>
            <a:lvl3pPr marL="685749" indent="0" algn="ctr">
              <a:buNone/>
              <a:defRPr sz="1350"/>
            </a:lvl3pPr>
            <a:lvl4pPr marL="1028624" indent="0" algn="ctr">
              <a:buNone/>
              <a:defRPr sz="1200"/>
            </a:lvl4pPr>
            <a:lvl5pPr marL="1371498" indent="0" algn="ctr">
              <a:buNone/>
              <a:defRPr sz="1200"/>
            </a:lvl5pPr>
            <a:lvl6pPr marL="1714373" indent="0" algn="ctr">
              <a:buNone/>
              <a:defRPr sz="1200"/>
            </a:lvl6pPr>
            <a:lvl7pPr marL="2057246" indent="0" algn="ctr">
              <a:buNone/>
              <a:defRPr sz="1200"/>
            </a:lvl7pPr>
            <a:lvl8pPr marL="2400120" indent="0" algn="ctr">
              <a:buNone/>
              <a:defRPr sz="1200"/>
            </a:lvl8pPr>
            <a:lvl9pPr marL="2742995" indent="0" algn="ctr">
              <a:buNone/>
              <a:defRPr sz="1200"/>
            </a:lvl9pPr>
          </a:lstStyle>
          <a:p>
            <a:r>
              <a:rPr lang="en-US" dirty="0"/>
              <a:t>CLICK TO EDIT MASTER SUBTITLE STYLE</a:t>
            </a:r>
            <a:endParaRPr lang="en-GB" dirty="0"/>
          </a:p>
        </p:txBody>
      </p:sp>
      <p:pic>
        <p:nvPicPr>
          <p:cNvPr id="4" name="Picture 3">
            <a:extLst>
              <a:ext uri="{FF2B5EF4-FFF2-40B4-BE49-F238E27FC236}">
                <a16:creationId xmlns:a16="http://schemas.microsoft.com/office/drawing/2014/main" id="{08D86BA0-7CD8-8937-FC4A-BD5D3DF2D3A9}"/>
              </a:ext>
            </a:extLst>
          </p:cNvPr>
          <p:cNvPicPr>
            <a:picLocks noChangeAspect="1"/>
          </p:cNvPicPr>
          <p:nvPr userDrawn="1"/>
        </p:nvPicPr>
        <p:blipFill>
          <a:blip r:embed="rId2">
            <a:extLst>
              <a:ext uri="{28A0092B-C50C-407E-A947-70E740481C1C}">
                <a14:useLocalDpi xmlns:a14="http://schemas.microsoft.com/office/drawing/2010/main" val="0"/>
              </a:ext>
            </a:extLst>
          </a:blip>
          <a:srcRect l="52469" t="61274"/>
          <a:stretch>
            <a:fillRect/>
          </a:stretch>
        </p:blipFill>
        <p:spPr>
          <a:xfrm>
            <a:off x="7195004" y="0"/>
            <a:ext cx="2315708" cy="1886744"/>
          </a:xfrm>
          <a:prstGeom prst="rect">
            <a:avLst/>
          </a:prstGeom>
        </p:spPr>
      </p:pic>
      <p:pic>
        <p:nvPicPr>
          <p:cNvPr id="5" name="Picture 4">
            <a:extLst>
              <a:ext uri="{FF2B5EF4-FFF2-40B4-BE49-F238E27FC236}">
                <a16:creationId xmlns:a16="http://schemas.microsoft.com/office/drawing/2014/main" id="{9FB6BAF6-9FEB-58A6-949D-06164CC9D880}"/>
              </a:ext>
            </a:extLst>
          </p:cNvPr>
          <p:cNvPicPr>
            <a:picLocks noChangeAspect="1"/>
          </p:cNvPicPr>
          <p:nvPr userDrawn="1"/>
        </p:nvPicPr>
        <p:blipFill>
          <a:blip r:embed="rId3">
            <a:extLst>
              <a:ext uri="{28A0092B-C50C-407E-A947-70E740481C1C}">
                <a14:useLocalDpi xmlns:a14="http://schemas.microsoft.com/office/drawing/2010/main" val="0"/>
              </a:ext>
            </a:extLst>
          </a:blip>
          <a:srcRect l="52469" b="65592"/>
          <a:stretch>
            <a:fillRect/>
          </a:stretch>
        </p:blipFill>
        <p:spPr>
          <a:xfrm>
            <a:off x="7195004" y="5181601"/>
            <a:ext cx="2315708" cy="1676399"/>
          </a:xfrm>
          <a:prstGeom prst="rect">
            <a:avLst/>
          </a:prstGeom>
        </p:spPr>
      </p:pic>
      <p:sp>
        <p:nvSpPr>
          <p:cNvPr id="6" name="Freeform 13">
            <a:extLst>
              <a:ext uri="{FF2B5EF4-FFF2-40B4-BE49-F238E27FC236}">
                <a16:creationId xmlns:a16="http://schemas.microsoft.com/office/drawing/2014/main" id="{76634572-94EA-0BE7-541B-8866AD2AB97A}"/>
              </a:ext>
            </a:extLst>
          </p:cNvPr>
          <p:cNvSpPr/>
          <p:nvPr userDrawn="1"/>
        </p:nvSpPr>
        <p:spPr>
          <a:xfrm>
            <a:off x="6416335" y="2220160"/>
            <a:ext cx="3289640" cy="2766931"/>
          </a:xfrm>
          <a:custGeom>
            <a:avLst/>
            <a:gdLst/>
            <a:ahLst/>
            <a:cxnLst/>
            <a:rect l="l" t="t" r="r" b="b"/>
            <a:pathLst>
              <a:path w="2693586" h="1795724">
                <a:moveTo>
                  <a:pt x="0" y="0"/>
                </a:moveTo>
                <a:lnTo>
                  <a:pt x="2693586" y="0"/>
                </a:lnTo>
                <a:lnTo>
                  <a:pt x="2693586" y="1795724"/>
                </a:lnTo>
                <a:lnTo>
                  <a:pt x="0" y="1795724"/>
                </a:lnTo>
                <a:lnTo>
                  <a:pt x="0" y="0"/>
                </a:lnTo>
                <a:close/>
              </a:path>
            </a:pathLst>
          </a:custGeom>
          <a:blipFill>
            <a:blip>
              <a:extLst>
                <a:ext uri="{96DAC541-7B7A-43D3-8B79-37D633B846F1}">
                  <asvg:svgBlip xmlns:asvg="http://schemas.microsoft.com/office/drawing/2016/SVG/main" r:embed="rId4"/>
                </a:ext>
              </a:extLst>
            </a:blip>
            <a:stretch>
              <a:fillRect r="-26166"/>
            </a:stretch>
          </a:blipFill>
        </p:spPr>
        <p:txBody>
          <a:bodyPr/>
          <a:lstStyle/>
          <a:p>
            <a:endParaRPr lang="en-GB"/>
          </a:p>
        </p:txBody>
      </p:sp>
      <p:pic>
        <p:nvPicPr>
          <p:cNvPr id="7" name="Graphic 6">
            <a:extLst>
              <a:ext uri="{FF2B5EF4-FFF2-40B4-BE49-F238E27FC236}">
                <a16:creationId xmlns:a16="http://schemas.microsoft.com/office/drawing/2014/main" id="{6E20BD8B-5007-9C0B-E9AF-12AABC1EDA70}"/>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2466975" y="5759942"/>
            <a:ext cx="4210050" cy="822275"/>
          </a:xfrm>
          <a:prstGeom prst="rect">
            <a:avLst/>
          </a:prstGeom>
        </p:spPr>
      </p:pic>
    </p:spTree>
    <p:extLst>
      <p:ext uri="{BB962C8B-B14F-4D97-AF65-F5344CB8AC3E}">
        <p14:creationId xmlns:p14="http://schemas.microsoft.com/office/powerpoint/2010/main" val="1730172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DBA1C2F-0D10-D05E-D058-A0C96491BE8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Freeform 11">
            <a:extLst>
              <a:ext uri="{FF2B5EF4-FFF2-40B4-BE49-F238E27FC236}">
                <a16:creationId xmlns:a16="http://schemas.microsoft.com/office/drawing/2014/main" id="{FB827729-9BF4-7CCF-C3CA-EE6DEEE9F6F3}"/>
              </a:ext>
            </a:extLst>
          </p:cNvPr>
          <p:cNvSpPr/>
          <p:nvPr/>
        </p:nvSpPr>
        <p:spPr>
          <a:xfrm>
            <a:off x="0" y="0"/>
            <a:ext cx="9143998" cy="1612034"/>
          </a:xfrm>
          <a:custGeom>
            <a:avLst/>
            <a:gdLst/>
            <a:ahLst/>
            <a:cxnLst/>
            <a:rect l="l" t="t" r="r" b="b"/>
            <a:pathLst>
              <a:path w="4816592" h="800759">
                <a:moveTo>
                  <a:pt x="0" y="0"/>
                </a:moveTo>
                <a:lnTo>
                  <a:pt x="4816592" y="0"/>
                </a:lnTo>
                <a:lnTo>
                  <a:pt x="4816592" y="800759"/>
                </a:lnTo>
                <a:lnTo>
                  <a:pt x="0" y="800759"/>
                </a:lnTo>
                <a:close/>
              </a:path>
            </a:pathLst>
          </a:custGeom>
          <a:solidFill>
            <a:srgbClr val="84ACE9"/>
          </a:solidFill>
        </p:spPr>
        <p:txBody>
          <a:bodyPr anchor="ctr"/>
          <a:lstStyle/>
          <a:p>
            <a:endParaRPr lang="en-GB" sz="1350" dirty="0"/>
          </a:p>
        </p:txBody>
      </p:sp>
      <p:sp>
        <p:nvSpPr>
          <p:cNvPr id="9" name="TextBox 12">
            <a:extLst>
              <a:ext uri="{FF2B5EF4-FFF2-40B4-BE49-F238E27FC236}">
                <a16:creationId xmlns:a16="http://schemas.microsoft.com/office/drawing/2014/main" id="{69299FD8-C262-3F16-A7AE-46579EF4E48A}"/>
              </a:ext>
            </a:extLst>
          </p:cNvPr>
          <p:cNvSpPr txBox="1"/>
          <p:nvPr/>
        </p:nvSpPr>
        <p:spPr>
          <a:xfrm>
            <a:off x="0" y="-95875"/>
            <a:ext cx="9144000" cy="1707909"/>
          </a:xfrm>
          <a:prstGeom prst="rect">
            <a:avLst/>
          </a:prstGeom>
        </p:spPr>
        <p:txBody>
          <a:bodyPr lIns="38100" tIns="38100" rIns="38100" bIns="38100" rtlCol="0" anchor="ctr"/>
          <a:lstStyle/>
          <a:p>
            <a:pPr algn="ctr">
              <a:lnSpc>
                <a:spcPts val="2205"/>
              </a:lnSpc>
            </a:pPr>
            <a:endParaRPr sz="1350"/>
          </a:p>
        </p:txBody>
      </p:sp>
      <p:sp>
        <p:nvSpPr>
          <p:cNvPr id="10" name="Freeform 13">
            <a:extLst>
              <a:ext uri="{FF2B5EF4-FFF2-40B4-BE49-F238E27FC236}">
                <a16:creationId xmlns:a16="http://schemas.microsoft.com/office/drawing/2014/main" id="{3025E0BC-D6FC-26D8-9A57-554EBB73ECF6}"/>
              </a:ext>
            </a:extLst>
          </p:cNvPr>
          <p:cNvSpPr/>
          <p:nvPr userDrawn="1"/>
        </p:nvSpPr>
        <p:spPr>
          <a:xfrm>
            <a:off x="85600" y="423002"/>
            <a:ext cx="813267" cy="766030"/>
          </a:xfrm>
          <a:custGeom>
            <a:avLst/>
            <a:gdLst/>
            <a:ahLst/>
            <a:cxnLst/>
            <a:rect l="l" t="t" r="r" b="b"/>
            <a:pathLst>
              <a:path w="2693586" h="1795724">
                <a:moveTo>
                  <a:pt x="0" y="0"/>
                </a:moveTo>
                <a:lnTo>
                  <a:pt x="2693586" y="0"/>
                </a:lnTo>
                <a:lnTo>
                  <a:pt x="2693586" y="1795724"/>
                </a:lnTo>
                <a:lnTo>
                  <a:pt x="0" y="179572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sz="1350"/>
          </a:p>
        </p:txBody>
      </p:sp>
      <p:sp>
        <p:nvSpPr>
          <p:cNvPr id="15" name="Title 1">
            <a:extLst>
              <a:ext uri="{FF2B5EF4-FFF2-40B4-BE49-F238E27FC236}">
                <a16:creationId xmlns:a16="http://schemas.microsoft.com/office/drawing/2014/main" id="{429C0B62-D9D5-A381-B483-A5237C65B43D}"/>
              </a:ext>
            </a:extLst>
          </p:cNvPr>
          <p:cNvSpPr>
            <a:spLocks noGrp="1"/>
          </p:cNvSpPr>
          <p:nvPr userDrawn="1">
            <p:ph type="ctrTitle"/>
          </p:nvPr>
        </p:nvSpPr>
        <p:spPr>
          <a:xfrm>
            <a:off x="898869" y="350441"/>
            <a:ext cx="7886699" cy="912265"/>
          </a:xfrm>
        </p:spPr>
        <p:txBody>
          <a:bodyPr anchor="ctr">
            <a:normAutofit/>
          </a:bodyPr>
          <a:lstStyle>
            <a:lvl1pPr algn="l">
              <a:defRPr sz="3300" b="1">
                <a:solidFill>
                  <a:srgbClr val="AA1053"/>
                </a:solidFill>
              </a:defRPr>
            </a:lvl1pPr>
          </a:lstStyle>
          <a:p>
            <a:r>
              <a:rPr lang="en-US" dirty="0"/>
              <a:t>Click to edit Master title style</a:t>
            </a:r>
            <a:endParaRPr lang="en-GB" dirty="0"/>
          </a:p>
        </p:txBody>
      </p:sp>
      <p:sp>
        <p:nvSpPr>
          <p:cNvPr id="7" name="Date Placeholder 2">
            <a:extLst>
              <a:ext uri="{FF2B5EF4-FFF2-40B4-BE49-F238E27FC236}">
                <a16:creationId xmlns:a16="http://schemas.microsoft.com/office/drawing/2014/main" id="{D482AE29-0B13-05CF-7F05-49E3394B404E}"/>
              </a:ext>
            </a:extLst>
          </p:cNvPr>
          <p:cNvSpPr>
            <a:spLocks noGrp="1"/>
          </p:cNvSpPr>
          <p:nvPr>
            <p:ph type="dt" sz="half" idx="10"/>
          </p:nvPr>
        </p:nvSpPr>
        <p:spPr>
          <a:xfrm>
            <a:off x="3543299" y="6207991"/>
            <a:ext cx="2057400" cy="365125"/>
          </a:xfrm>
        </p:spPr>
        <p:txBody>
          <a:bodyPr/>
          <a:lstStyle>
            <a:lvl1pPr algn="ctr">
              <a:defRPr/>
            </a:lvl1pPr>
          </a:lstStyle>
          <a:p>
            <a:r>
              <a:rPr lang="en-GB" dirty="0"/>
              <a:t>Friday 26</a:t>
            </a:r>
            <a:r>
              <a:rPr lang="en-GB" baseline="30000" dirty="0"/>
              <a:t>th</a:t>
            </a:r>
            <a:r>
              <a:rPr lang="en-GB" dirty="0"/>
              <a:t> June 2026</a:t>
            </a:r>
          </a:p>
        </p:txBody>
      </p:sp>
      <p:pic>
        <p:nvPicPr>
          <p:cNvPr id="2" name="Graphic 1">
            <a:extLst>
              <a:ext uri="{FF2B5EF4-FFF2-40B4-BE49-F238E27FC236}">
                <a16:creationId xmlns:a16="http://schemas.microsoft.com/office/drawing/2014/main" id="{9E01BA87-7324-22E9-E30B-F84B00C2E86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930593" y="6194386"/>
            <a:ext cx="2466975" cy="481831"/>
          </a:xfrm>
          <a:prstGeom prst="rect">
            <a:avLst/>
          </a:prstGeom>
        </p:spPr>
      </p:pic>
    </p:spTree>
    <p:extLst>
      <p:ext uri="{BB962C8B-B14F-4D97-AF65-F5344CB8AC3E}">
        <p14:creationId xmlns:p14="http://schemas.microsoft.com/office/powerpoint/2010/main" val="38945750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FF31A77C-89D1-66D1-4680-5284D99247AD}"/>
              </a:ext>
            </a:extLst>
          </p:cNvPr>
          <p:cNvCxnSpPr/>
          <p:nvPr userDrawn="1"/>
        </p:nvCxnSpPr>
        <p:spPr>
          <a:xfrm>
            <a:off x="6450806" y="0"/>
            <a:ext cx="0" cy="6858000"/>
          </a:xfrm>
          <a:prstGeom prst="line">
            <a:avLst/>
          </a:prstGeom>
          <a:ln>
            <a:solidFill>
              <a:srgbClr val="AA1053"/>
            </a:solidFill>
          </a:ln>
        </p:spPr>
        <p:style>
          <a:lnRef idx="2">
            <a:schemeClr val="accent1"/>
          </a:lnRef>
          <a:fillRef idx="0">
            <a:schemeClr val="accent1"/>
          </a:fillRef>
          <a:effectRef idx="1">
            <a:schemeClr val="accent1"/>
          </a:effectRef>
          <a:fontRef idx="minor">
            <a:schemeClr val="tx1"/>
          </a:fontRef>
        </p:style>
      </p:cxnSp>
      <p:sp>
        <p:nvSpPr>
          <p:cNvPr id="9" name="Rectangle 8">
            <a:extLst>
              <a:ext uri="{FF2B5EF4-FFF2-40B4-BE49-F238E27FC236}">
                <a16:creationId xmlns:a16="http://schemas.microsoft.com/office/drawing/2014/main" id="{66B24A9B-9D22-9745-A75A-9BB89ED48FC1}"/>
              </a:ext>
            </a:extLst>
          </p:cNvPr>
          <p:cNvSpPr/>
          <p:nvPr userDrawn="1"/>
        </p:nvSpPr>
        <p:spPr>
          <a:xfrm>
            <a:off x="6672262" y="0"/>
            <a:ext cx="2471738" cy="6858000"/>
          </a:xfrm>
          <a:prstGeom prst="rect">
            <a:avLst/>
          </a:prstGeom>
          <a:solidFill>
            <a:srgbClr val="84ACE9"/>
          </a:solidFill>
          <a:ln>
            <a:solidFill>
              <a:srgbClr val="84ACE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7" name="Freeform 13">
            <a:extLst>
              <a:ext uri="{FF2B5EF4-FFF2-40B4-BE49-F238E27FC236}">
                <a16:creationId xmlns:a16="http://schemas.microsoft.com/office/drawing/2014/main" id="{BB2F6C71-3817-DB5E-D5E4-350A88A80F75}"/>
              </a:ext>
            </a:extLst>
          </p:cNvPr>
          <p:cNvSpPr/>
          <p:nvPr userDrawn="1"/>
        </p:nvSpPr>
        <p:spPr>
          <a:xfrm>
            <a:off x="207169" y="705967"/>
            <a:ext cx="3592602" cy="3193423"/>
          </a:xfrm>
          <a:custGeom>
            <a:avLst/>
            <a:gdLst/>
            <a:ahLst/>
            <a:cxnLst/>
            <a:rect l="l" t="t" r="r" b="b"/>
            <a:pathLst>
              <a:path w="2693586" h="1795724">
                <a:moveTo>
                  <a:pt x="0" y="0"/>
                </a:moveTo>
                <a:lnTo>
                  <a:pt x="2693586" y="0"/>
                </a:lnTo>
                <a:lnTo>
                  <a:pt x="2693586" y="1795724"/>
                </a:lnTo>
                <a:lnTo>
                  <a:pt x="0" y="179572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sz="1350"/>
          </a:p>
        </p:txBody>
      </p:sp>
      <p:sp>
        <p:nvSpPr>
          <p:cNvPr id="2" name="Title 1">
            <a:extLst>
              <a:ext uri="{FF2B5EF4-FFF2-40B4-BE49-F238E27FC236}">
                <a16:creationId xmlns:a16="http://schemas.microsoft.com/office/drawing/2014/main" id="{97BA3CF7-BE52-BA38-B83D-230DB5D4780C}"/>
              </a:ext>
            </a:extLst>
          </p:cNvPr>
          <p:cNvSpPr>
            <a:spLocks noGrp="1"/>
          </p:cNvSpPr>
          <p:nvPr>
            <p:ph type="title"/>
          </p:nvPr>
        </p:nvSpPr>
        <p:spPr>
          <a:xfrm>
            <a:off x="959644" y="772715"/>
            <a:ext cx="5418960" cy="2428876"/>
          </a:xfrm>
        </p:spPr>
        <p:txBody>
          <a:bodyPr anchor="b">
            <a:normAutofit/>
          </a:bodyPr>
          <a:lstStyle>
            <a:lvl1pPr>
              <a:defRPr lang="en-GB" sz="4500" b="1" kern="1200" dirty="0">
                <a:solidFill>
                  <a:srgbClr val="AA1053"/>
                </a:solidFill>
                <a:latin typeface="Cardo" panose="02020600000000000000" pitchFamily="18" charset="-79"/>
                <a:ea typeface="Cardo" panose="02020600000000000000" pitchFamily="18" charset="-79"/>
                <a:cs typeface="Cardo" panose="02020600000000000000" pitchFamily="18" charset="-79"/>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9645E9C-31FA-97F4-891F-1DA6A27E94F6}"/>
              </a:ext>
            </a:extLst>
          </p:cNvPr>
          <p:cNvSpPr>
            <a:spLocks noGrp="1"/>
          </p:cNvSpPr>
          <p:nvPr>
            <p:ph type="body" idx="1" hasCustomPrompt="1"/>
          </p:nvPr>
        </p:nvSpPr>
        <p:spPr>
          <a:xfrm>
            <a:off x="959644" y="3897210"/>
            <a:ext cx="5418962" cy="1500187"/>
          </a:xfrm>
        </p:spPr>
        <p:txBody>
          <a:bodyPr/>
          <a:lstStyle>
            <a:lvl1pPr marL="0" indent="0">
              <a:buNone/>
              <a:defRPr sz="1800">
                <a:solidFill>
                  <a:srgbClr val="132D50"/>
                </a:solidFill>
              </a:defRPr>
            </a:lvl1pPr>
            <a:lvl2pPr marL="342875" indent="0">
              <a:buNone/>
              <a:defRPr sz="1500">
                <a:solidFill>
                  <a:schemeClr val="tx1">
                    <a:tint val="82000"/>
                  </a:schemeClr>
                </a:solidFill>
              </a:defRPr>
            </a:lvl2pPr>
            <a:lvl3pPr marL="685749" indent="0">
              <a:buNone/>
              <a:defRPr sz="1350">
                <a:solidFill>
                  <a:schemeClr val="tx1">
                    <a:tint val="82000"/>
                  </a:schemeClr>
                </a:solidFill>
              </a:defRPr>
            </a:lvl3pPr>
            <a:lvl4pPr marL="1028624" indent="0">
              <a:buNone/>
              <a:defRPr sz="1200">
                <a:solidFill>
                  <a:schemeClr val="tx1">
                    <a:tint val="82000"/>
                  </a:schemeClr>
                </a:solidFill>
              </a:defRPr>
            </a:lvl4pPr>
            <a:lvl5pPr marL="1371498" indent="0">
              <a:buNone/>
              <a:defRPr sz="1200">
                <a:solidFill>
                  <a:schemeClr val="tx1">
                    <a:tint val="82000"/>
                  </a:schemeClr>
                </a:solidFill>
              </a:defRPr>
            </a:lvl5pPr>
            <a:lvl6pPr marL="1714373" indent="0">
              <a:buNone/>
              <a:defRPr sz="1200">
                <a:solidFill>
                  <a:schemeClr val="tx1">
                    <a:tint val="82000"/>
                  </a:schemeClr>
                </a:solidFill>
              </a:defRPr>
            </a:lvl6pPr>
            <a:lvl7pPr marL="2057246" indent="0">
              <a:buNone/>
              <a:defRPr sz="1200">
                <a:solidFill>
                  <a:schemeClr val="tx1">
                    <a:tint val="82000"/>
                  </a:schemeClr>
                </a:solidFill>
              </a:defRPr>
            </a:lvl7pPr>
            <a:lvl8pPr marL="2400120" indent="0">
              <a:buNone/>
              <a:defRPr sz="1200">
                <a:solidFill>
                  <a:schemeClr val="tx1">
                    <a:tint val="82000"/>
                  </a:schemeClr>
                </a:solidFill>
              </a:defRPr>
            </a:lvl8pPr>
            <a:lvl9pPr marL="2742995" indent="0">
              <a:buNone/>
              <a:defRPr sz="1200">
                <a:solidFill>
                  <a:schemeClr val="tx1">
                    <a:tint val="82000"/>
                  </a:schemeClr>
                </a:solidFill>
              </a:defRPr>
            </a:lvl9pPr>
          </a:lstStyle>
          <a:p>
            <a:pPr lvl="0"/>
            <a:r>
              <a:rPr lang="en-US"/>
              <a:t>CLICK TO EDIT MASTER TEXT STYLES</a:t>
            </a:r>
          </a:p>
        </p:txBody>
      </p:sp>
      <p:pic>
        <p:nvPicPr>
          <p:cNvPr id="12" name="Graphic 11">
            <a:extLst>
              <a:ext uri="{FF2B5EF4-FFF2-40B4-BE49-F238E27FC236}">
                <a16:creationId xmlns:a16="http://schemas.microsoft.com/office/drawing/2014/main" id="{FC27C853-BEDC-294E-C532-CAC3216B101B}"/>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785045" y="6081486"/>
            <a:ext cx="2358959" cy="457426"/>
          </a:xfrm>
          <a:prstGeom prst="rect">
            <a:avLst/>
          </a:prstGeom>
        </p:spPr>
      </p:pic>
      <p:sp>
        <p:nvSpPr>
          <p:cNvPr id="4" name="Date Placeholder 2">
            <a:extLst>
              <a:ext uri="{FF2B5EF4-FFF2-40B4-BE49-F238E27FC236}">
                <a16:creationId xmlns:a16="http://schemas.microsoft.com/office/drawing/2014/main" id="{B8EFD5A8-E19E-DA53-E9FB-B506A14F978B}"/>
              </a:ext>
            </a:extLst>
          </p:cNvPr>
          <p:cNvSpPr>
            <a:spLocks noGrp="1"/>
          </p:cNvSpPr>
          <p:nvPr>
            <p:ph type="dt" sz="half" idx="10"/>
          </p:nvPr>
        </p:nvSpPr>
        <p:spPr>
          <a:xfrm>
            <a:off x="3543299" y="6207991"/>
            <a:ext cx="2057400" cy="365125"/>
          </a:xfrm>
        </p:spPr>
        <p:txBody>
          <a:bodyPr/>
          <a:lstStyle>
            <a:lvl1pPr algn="ctr">
              <a:defRPr/>
            </a:lvl1pPr>
          </a:lstStyle>
          <a:p>
            <a:r>
              <a:rPr lang="en-GB" dirty="0"/>
              <a:t>Friday 26</a:t>
            </a:r>
            <a:r>
              <a:rPr lang="en-GB" baseline="30000" dirty="0"/>
              <a:t>th</a:t>
            </a:r>
            <a:r>
              <a:rPr lang="en-GB" dirty="0"/>
              <a:t> June 2026</a:t>
            </a:r>
          </a:p>
        </p:txBody>
      </p:sp>
    </p:spTree>
    <p:extLst>
      <p:ext uri="{BB962C8B-B14F-4D97-AF65-F5344CB8AC3E}">
        <p14:creationId xmlns:p14="http://schemas.microsoft.com/office/powerpoint/2010/main" val="20854059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92A662B-D78B-70B8-D3D8-A3116B7AFB0B}"/>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DBA8BB8-EF04-2979-8CBA-5B1BFBC99F2C}"/>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Freeform 11">
            <a:extLst>
              <a:ext uri="{FF2B5EF4-FFF2-40B4-BE49-F238E27FC236}">
                <a16:creationId xmlns:a16="http://schemas.microsoft.com/office/drawing/2014/main" id="{CBDCAC9B-2556-6460-A8E0-1ED834B0A73E}"/>
              </a:ext>
            </a:extLst>
          </p:cNvPr>
          <p:cNvSpPr/>
          <p:nvPr userDrawn="1"/>
        </p:nvSpPr>
        <p:spPr>
          <a:xfrm>
            <a:off x="0" y="0"/>
            <a:ext cx="9143998" cy="1612034"/>
          </a:xfrm>
          <a:custGeom>
            <a:avLst/>
            <a:gdLst/>
            <a:ahLst/>
            <a:cxnLst/>
            <a:rect l="l" t="t" r="r" b="b"/>
            <a:pathLst>
              <a:path w="4816592" h="800759">
                <a:moveTo>
                  <a:pt x="0" y="0"/>
                </a:moveTo>
                <a:lnTo>
                  <a:pt x="4816592" y="0"/>
                </a:lnTo>
                <a:lnTo>
                  <a:pt x="4816592" y="800759"/>
                </a:lnTo>
                <a:lnTo>
                  <a:pt x="0" y="800759"/>
                </a:lnTo>
                <a:close/>
              </a:path>
            </a:pathLst>
          </a:custGeom>
          <a:solidFill>
            <a:srgbClr val="84ACE9"/>
          </a:solidFill>
        </p:spPr>
        <p:txBody>
          <a:bodyPr/>
          <a:lstStyle/>
          <a:p>
            <a:endParaRPr lang="en-GB" sz="1350"/>
          </a:p>
        </p:txBody>
      </p:sp>
      <p:sp>
        <p:nvSpPr>
          <p:cNvPr id="9" name="TextBox 12">
            <a:extLst>
              <a:ext uri="{FF2B5EF4-FFF2-40B4-BE49-F238E27FC236}">
                <a16:creationId xmlns:a16="http://schemas.microsoft.com/office/drawing/2014/main" id="{F55508AB-D8CC-7CE5-F280-C6D885DC5ECB}"/>
              </a:ext>
            </a:extLst>
          </p:cNvPr>
          <p:cNvSpPr txBox="1"/>
          <p:nvPr userDrawn="1"/>
        </p:nvSpPr>
        <p:spPr>
          <a:xfrm>
            <a:off x="0" y="-95875"/>
            <a:ext cx="9144000" cy="1707909"/>
          </a:xfrm>
          <a:prstGeom prst="rect">
            <a:avLst/>
          </a:prstGeom>
        </p:spPr>
        <p:txBody>
          <a:bodyPr lIns="38100" tIns="38100" rIns="38100" bIns="38100" rtlCol="0" anchor="ctr"/>
          <a:lstStyle/>
          <a:p>
            <a:pPr algn="ctr">
              <a:lnSpc>
                <a:spcPts val="2205"/>
              </a:lnSpc>
            </a:pPr>
            <a:endParaRPr sz="1350"/>
          </a:p>
        </p:txBody>
      </p:sp>
      <p:sp>
        <p:nvSpPr>
          <p:cNvPr id="15" name="Date Placeholder 2">
            <a:extLst>
              <a:ext uri="{FF2B5EF4-FFF2-40B4-BE49-F238E27FC236}">
                <a16:creationId xmlns:a16="http://schemas.microsoft.com/office/drawing/2014/main" id="{627006D8-6A14-385D-57CA-26BAF832AFB8}"/>
              </a:ext>
            </a:extLst>
          </p:cNvPr>
          <p:cNvSpPr>
            <a:spLocks noGrp="1"/>
          </p:cNvSpPr>
          <p:nvPr>
            <p:ph type="dt" sz="half" idx="10"/>
          </p:nvPr>
        </p:nvSpPr>
        <p:spPr>
          <a:xfrm>
            <a:off x="3984409" y="6142452"/>
            <a:ext cx="2057400" cy="365125"/>
          </a:xfrm>
        </p:spPr>
        <p:txBody>
          <a:bodyPr/>
          <a:lstStyle>
            <a:lvl1pPr algn="ctr">
              <a:defRPr/>
            </a:lvl1pPr>
          </a:lstStyle>
          <a:p>
            <a:r>
              <a:rPr lang="en-GB"/>
              <a:t>Friday 26</a:t>
            </a:r>
            <a:r>
              <a:rPr lang="en-GB" baseline="30000"/>
              <a:t>th</a:t>
            </a:r>
            <a:r>
              <a:rPr lang="en-GB"/>
              <a:t> June 2026</a:t>
            </a:r>
          </a:p>
        </p:txBody>
      </p:sp>
      <p:sp>
        <p:nvSpPr>
          <p:cNvPr id="5" name="Freeform 13">
            <a:extLst>
              <a:ext uri="{FF2B5EF4-FFF2-40B4-BE49-F238E27FC236}">
                <a16:creationId xmlns:a16="http://schemas.microsoft.com/office/drawing/2014/main" id="{C9A2DF4A-307F-2A89-1AA4-BCCB26B0E170}"/>
              </a:ext>
            </a:extLst>
          </p:cNvPr>
          <p:cNvSpPr/>
          <p:nvPr userDrawn="1"/>
        </p:nvSpPr>
        <p:spPr>
          <a:xfrm>
            <a:off x="85600" y="423002"/>
            <a:ext cx="813267" cy="766030"/>
          </a:xfrm>
          <a:custGeom>
            <a:avLst/>
            <a:gdLst/>
            <a:ahLst/>
            <a:cxnLst/>
            <a:rect l="l" t="t" r="r" b="b"/>
            <a:pathLst>
              <a:path w="2693586" h="1795724">
                <a:moveTo>
                  <a:pt x="0" y="0"/>
                </a:moveTo>
                <a:lnTo>
                  <a:pt x="2693586" y="0"/>
                </a:lnTo>
                <a:lnTo>
                  <a:pt x="2693586" y="1795724"/>
                </a:lnTo>
                <a:lnTo>
                  <a:pt x="0" y="179572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sz="1350"/>
          </a:p>
        </p:txBody>
      </p:sp>
      <p:sp>
        <p:nvSpPr>
          <p:cNvPr id="6" name="Title 1">
            <a:extLst>
              <a:ext uri="{FF2B5EF4-FFF2-40B4-BE49-F238E27FC236}">
                <a16:creationId xmlns:a16="http://schemas.microsoft.com/office/drawing/2014/main" id="{35323344-B3F2-E69A-B242-AA48E9247100}"/>
              </a:ext>
            </a:extLst>
          </p:cNvPr>
          <p:cNvSpPr>
            <a:spLocks noGrp="1"/>
          </p:cNvSpPr>
          <p:nvPr>
            <p:ph type="ctrTitle"/>
          </p:nvPr>
        </p:nvSpPr>
        <p:spPr>
          <a:xfrm>
            <a:off x="898869" y="350441"/>
            <a:ext cx="7886699" cy="912265"/>
          </a:xfrm>
        </p:spPr>
        <p:txBody>
          <a:bodyPr anchor="ctr">
            <a:normAutofit/>
          </a:bodyPr>
          <a:lstStyle>
            <a:lvl1pPr algn="l">
              <a:defRPr sz="3300" b="1">
                <a:solidFill>
                  <a:srgbClr val="AA1053"/>
                </a:solidFill>
              </a:defRPr>
            </a:lvl1pPr>
          </a:lstStyle>
          <a:p>
            <a:r>
              <a:rPr lang="en-US" dirty="0"/>
              <a:t>Click to edit Master title style</a:t>
            </a:r>
            <a:endParaRPr lang="en-GB" dirty="0"/>
          </a:p>
        </p:txBody>
      </p:sp>
      <p:pic>
        <p:nvPicPr>
          <p:cNvPr id="10" name="Graphic 9">
            <a:extLst>
              <a:ext uri="{FF2B5EF4-FFF2-40B4-BE49-F238E27FC236}">
                <a16:creationId xmlns:a16="http://schemas.microsoft.com/office/drawing/2014/main" id="{82ED458B-F931-9DE2-AC98-F0B38C3580E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930593" y="6194386"/>
            <a:ext cx="2466975" cy="481831"/>
          </a:xfrm>
          <a:prstGeom prst="rect">
            <a:avLst/>
          </a:prstGeom>
        </p:spPr>
      </p:pic>
    </p:spTree>
    <p:extLst>
      <p:ext uri="{BB962C8B-B14F-4D97-AF65-F5344CB8AC3E}">
        <p14:creationId xmlns:p14="http://schemas.microsoft.com/office/powerpoint/2010/main" val="11245968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5048097-1CC4-509A-5905-54B949EC0E9C}"/>
              </a:ext>
            </a:extLst>
          </p:cNvPr>
          <p:cNvSpPr>
            <a:spLocks noGrp="1"/>
          </p:cNvSpPr>
          <p:nvPr>
            <p:ph type="body" idx="1" hasCustomPrompt="1"/>
          </p:nvPr>
        </p:nvSpPr>
        <p:spPr>
          <a:xfrm>
            <a:off x="629842" y="1681163"/>
            <a:ext cx="3868340" cy="823912"/>
          </a:xfrm>
        </p:spPr>
        <p:txBody>
          <a:bodyPr anchor="b"/>
          <a:lstStyle>
            <a:lvl1pPr marL="0" indent="0">
              <a:buNone/>
              <a:defRPr sz="1800" b="1" spc="225"/>
            </a:lvl1pPr>
            <a:lvl2pPr marL="342875" indent="0">
              <a:buNone/>
              <a:defRPr sz="1500" b="1"/>
            </a:lvl2pPr>
            <a:lvl3pPr marL="685749" indent="0">
              <a:buNone/>
              <a:defRPr sz="1350" b="1"/>
            </a:lvl3pPr>
            <a:lvl4pPr marL="1028624" indent="0">
              <a:buNone/>
              <a:defRPr sz="1200" b="1"/>
            </a:lvl4pPr>
            <a:lvl5pPr marL="1371498" indent="0">
              <a:buNone/>
              <a:defRPr sz="1200" b="1"/>
            </a:lvl5pPr>
            <a:lvl6pPr marL="1714373" indent="0">
              <a:buNone/>
              <a:defRPr sz="1200" b="1"/>
            </a:lvl6pPr>
            <a:lvl7pPr marL="2057246" indent="0">
              <a:buNone/>
              <a:defRPr sz="1200" b="1"/>
            </a:lvl7pPr>
            <a:lvl8pPr marL="2400120" indent="0">
              <a:buNone/>
              <a:defRPr sz="1200" b="1"/>
            </a:lvl8pPr>
            <a:lvl9pPr marL="2742995"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EF6B9414-5E9B-2AC6-6DAE-8A34357F184E}"/>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9A02CCB-8271-5E61-8B05-AABFDB53D534}"/>
              </a:ext>
            </a:extLst>
          </p:cNvPr>
          <p:cNvSpPr>
            <a:spLocks noGrp="1"/>
          </p:cNvSpPr>
          <p:nvPr>
            <p:ph type="body" sz="quarter" idx="3" hasCustomPrompt="1"/>
          </p:nvPr>
        </p:nvSpPr>
        <p:spPr>
          <a:xfrm>
            <a:off x="4629152" y="1681163"/>
            <a:ext cx="3887391" cy="823912"/>
          </a:xfrm>
        </p:spPr>
        <p:txBody>
          <a:bodyPr anchor="b"/>
          <a:lstStyle>
            <a:lvl1pPr marL="0" indent="0">
              <a:buNone/>
              <a:defRPr sz="1800" b="1" spc="225"/>
            </a:lvl1pPr>
            <a:lvl2pPr marL="342875" indent="0">
              <a:buNone/>
              <a:defRPr sz="1500" b="1"/>
            </a:lvl2pPr>
            <a:lvl3pPr marL="685749" indent="0">
              <a:buNone/>
              <a:defRPr sz="1350" b="1"/>
            </a:lvl3pPr>
            <a:lvl4pPr marL="1028624" indent="0">
              <a:buNone/>
              <a:defRPr sz="1200" b="1"/>
            </a:lvl4pPr>
            <a:lvl5pPr marL="1371498" indent="0">
              <a:buNone/>
              <a:defRPr sz="1200" b="1"/>
            </a:lvl5pPr>
            <a:lvl6pPr marL="1714373" indent="0">
              <a:buNone/>
              <a:defRPr sz="1200" b="1"/>
            </a:lvl6pPr>
            <a:lvl7pPr marL="2057246" indent="0">
              <a:buNone/>
              <a:defRPr sz="1200" b="1"/>
            </a:lvl7pPr>
            <a:lvl8pPr marL="2400120" indent="0">
              <a:buNone/>
              <a:defRPr sz="1200" b="1"/>
            </a:lvl8pPr>
            <a:lvl9pPr marL="2742995"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1BD33321-137D-7D0E-4D0E-6B8170A933E9}"/>
              </a:ext>
            </a:extLst>
          </p:cNvPr>
          <p:cNvSpPr>
            <a:spLocks noGrp="1"/>
          </p:cNvSpPr>
          <p:nvPr>
            <p:ph sz="quarter" idx="4"/>
          </p:nvPr>
        </p:nvSpPr>
        <p:spPr>
          <a:xfrm>
            <a:off x="4629152"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Freeform 11">
            <a:extLst>
              <a:ext uri="{FF2B5EF4-FFF2-40B4-BE49-F238E27FC236}">
                <a16:creationId xmlns:a16="http://schemas.microsoft.com/office/drawing/2014/main" id="{41EBB7C2-6557-8044-4957-2E7D4865DF8C}"/>
              </a:ext>
            </a:extLst>
          </p:cNvPr>
          <p:cNvSpPr/>
          <p:nvPr userDrawn="1"/>
        </p:nvSpPr>
        <p:spPr>
          <a:xfrm>
            <a:off x="0" y="0"/>
            <a:ext cx="9143998" cy="1612034"/>
          </a:xfrm>
          <a:custGeom>
            <a:avLst/>
            <a:gdLst/>
            <a:ahLst/>
            <a:cxnLst/>
            <a:rect l="l" t="t" r="r" b="b"/>
            <a:pathLst>
              <a:path w="4816592" h="800759">
                <a:moveTo>
                  <a:pt x="0" y="0"/>
                </a:moveTo>
                <a:lnTo>
                  <a:pt x="4816592" y="0"/>
                </a:lnTo>
                <a:lnTo>
                  <a:pt x="4816592" y="800759"/>
                </a:lnTo>
                <a:lnTo>
                  <a:pt x="0" y="800759"/>
                </a:lnTo>
                <a:close/>
              </a:path>
            </a:pathLst>
          </a:custGeom>
          <a:solidFill>
            <a:srgbClr val="84ACE9"/>
          </a:solidFill>
        </p:spPr>
        <p:txBody>
          <a:bodyPr/>
          <a:lstStyle/>
          <a:p>
            <a:endParaRPr lang="en-GB" sz="1350"/>
          </a:p>
        </p:txBody>
      </p:sp>
      <p:sp>
        <p:nvSpPr>
          <p:cNvPr id="11" name="TextBox 12">
            <a:extLst>
              <a:ext uri="{FF2B5EF4-FFF2-40B4-BE49-F238E27FC236}">
                <a16:creationId xmlns:a16="http://schemas.microsoft.com/office/drawing/2014/main" id="{0385E031-FDAE-63C9-FC2A-0FEF248CB7A2}"/>
              </a:ext>
            </a:extLst>
          </p:cNvPr>
          <p:cNvSpPr txBox="1"/>
          <p:nvPr userDrawn="1"/>
        </p:nvSpPr>
        <p:spPr>
          <a:xfrm>
            <a:off x="0" y="-95875"/>
            <a:ext cx="9144000" cy="1707909"/>
          </a:xfrm>
          <a:prstGeom prst="rect">
            <a:avLst/>
          </a:prstGeom>
        </p:spPr>
        <p:txBody>
          <a:bodyPr lIns="38100" tIns="38100" rIns="38100" bIns="38100" rtlCol="0" anchor="ctr"/>
          <a:lstStyle/>
          <a:p>
            <a:pPr algn="ctr">
              <a:lnSpc>
                <a:spcPts val="2205"/>
              </a:lnSpc>
            </a:pPr>
            <a:endParaRPr sz="1350"/>
          </a:p>
        </p:txBody>
      </p:sp>
      <p:sp>
        <p:nvSpPr>
          <p:cNvPr id="17" name="Date Placeholder 2">
            <a:extLst>
              <a:ext uri="{FF2B5EF4-FFF2-40B4-BE49-F238E27FC236}">
                <a16:creationId xmlns:a16="http://schemas.microsoft.com/office/drawing/2014/main" id="{4F3E5AC2-AF90-B37C-D840-7467F402556B}"/>
              </a:ext>
            </a:extLst>
          </p:cNvPr>
          <p:cNvSpPr>
            <a:spLocks noGrp="1"/>
          </p:cNvSpPr>
          <p:nvPr>
            <p:ph type="dt" sz="half" idx="10"/>
          </p:nvPr>
        </p:nvSpPr>
        <p:spPr>
          <a:xfrm>
            <a:off x="3984409" y="6142452"/>
            <a:ext cx="2057400" cy="365125"/>
          </a:xfrm>
        </p:spPr>
        <p:txBody>
          <a:bodyPr/>
          <a:lstStyle>
            <a:lvl1pPr algn="ctr">
              <a:defRPr/>
            </a:lvl1pPr>
          </a:lstStyle>
          <a:p>
            <a:r>
              <a:rPr lang="en-GB"/>
              <a:t>Friday 26</a:t>
            </a:r>
            <a:r>
              <a:rPr lang="en-GB" baseline="30000"/>
              <a:t>th</a:t>
            </a:r>
            <a:r>
              <a:rPr lang="en-GB"/>
              <a:t> June 2026</a:t>
            </a:r>
          </a:p>
        </p:txBody>
      </p:sp>
      <p:sp>
        <p:nvSpPr>
          <p:cNvPr id="7" name="Freeform 13">
            <a:extLst>
              <a:ext uri="{FF2B5EF4-FFF2-40B4-BE49-F238E27FC236}">
                <a16:creationId xmlns:a16="http://schemas.microsoft.com/office/drawing/2014/main" id="{8E350713-9D0C-25A1-3E73-D5C7F3BE5FF9}"/>
              </a:ext>
            </a:extLst>
          </p:cNvPr>
          <p:cNvSpPr/>
          <p:nvPr userDrawn="1"/>
        </p:nvSpPr>
        <p:spPr>
          <a:xfrm>
            <a:off x="85600" y="423002"/>
            <a:ext cx="813267" cy="766030"/>
          </a:xfrm>
          <a:custGeom>
            <a:avLst/>
            <a:gdLst/>
            <a:ahLst/>
            <a:cxnLst/>
            <a:rect l="l" t="t" r="r" b="b"/>
            <a:pathLst>
              <a:path w="2693586" h="1795724">
                <a:moveTo>
                  <a:pt x="0" y="0"/>
                </a:moveTo>
                <a:lnTo>
                  <a:pt x="2693586" y="0"/>
                </a:lnTo>
                <a:lnTo>
                  <a:pt x="2693586" y="1795724"/>
                </a:lnTo>
                <a:lnTo>
                  <a:pt x="0" y="179572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sz="1350"/>
          </a:p>
        </p:txBody>
      </p:sp>
      <p:sp>
        <p:nvSpPr>
          <p:cNvPr id="8" name="Title 1">
            <a:extLst>
              <a:ext uri="{FF2B5EF4-FFF2-40B4-BE49-F238E27FC236}">
                <a16:creationId xmlns:a16="http://schemas.microsoft.com/office/drawing/2014/main" id="{71BC0768-FC03-C237-6FDD-56C59CA16CD4}"/>
              </a:ext>
            </a:extLst>
          </p:cNvPr>
          <p:cNvSpPr>
            <a:spLocks noGrp="1"/>
          </p:cNvSpPr>
          <p:nvPr>
            <p:ph type="ctrTitle"/>
          </p:nvPr>
        </p:nvSpPr>
        <p:spPr>
          <a:xfrm>
            <a:off x="898869" y="350441"/>
            <a:ext cx="7886699" cy="912265"/>
          </a:xfrm>
        </p:spPr>
        <p:txBody>
          <a:bodyPr anchor="ctr">
            <a:normAutofit/>
          </a:bodyPr>
          <a:lstStyle>
            <a:lvl1pPr algn="l">
              <a:defRPr sz="3300" b="1">
                <a:solidFill>
                  <a:srgbClr val="AA1053"/>
                </a:solidFill>
              </a:defRPr>
            </a:lvl1pPr>
          </a:lstStyle>
          <a:p>
            <a:r>
              <a:rPr lang="en-US" dirty="0"/>
              <a:t>Click to edit Master title style</a:t>
            </a:r>
            <a:endParaRPr lang="en-GB" dirty="0"/>
          </a:p>
        </p:txBody>
      </p:sp>
      <p:pic>
        <p:nvPicPr>
          <p:cNvPr id="12" name="Graphic 11">
            <a:extLst>
              <a:ext uri="{FF2B5EF4-FFF2-40B4-BE49-F238E27FC236}">
                <a16:creationId xmlns:a16="http://schemas.microsoft.com/office/drawing/2014/main" id="{10EDC6E5-E9CA-09D1-6DA1-B775D2640A5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930593" y="6194386"/>
            <a:ext cx="2466975" cy="481831"/>
          </a:xfrm>
          <a:prstGeom prst="rect">
            <a:avLst/>
          </a:prstGeom>
        </p:spPr>
      </p:pic>
    </p:spTree>
    <p:extLst>
      <p:ext uri="{BB962C8B-B14F-4D97-AF65-F5344CB8AC3E}">
        <p14:creationId xmlns:p14="http://schemas.microsoft.com/office/powerpoint/2010/main" val="35001573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1A93A16A-A686-2B46-C61C-C33C277A3C50}"/>
              </a:ext>
            </a:extLst>
          </p:cNvPr>
          <p:cNvSpPr>
            <a:spLocks noGrp="1"/>
          </p:cNvSpPr>
          <p:nvPr>
            <p:ph type="dt" sz="half" idx="10"/>
          </p:nvPr>
        </p:nvSpPr>
        <p:spPr>
          <a:xfrm>
            <a:off x="3984409" y="6142452"/>
            <a:ext cx="2057400" cy="365125"/>
          </a:xfrm>
        </p:spPr>
        <p:txBody>
          <a:bodyPr/>
          <a:lstStyle>
            <a:lvl1pPr algn="ctr">
              <a:defRPr/>
            </a:lvl1pPr>
          </a:lstStyle>
          <a:p>
            <a:r>
              <a:rPr lang="en-GB"/>
              <a:t>Friday 26</a:t>
            </a:r>
            <a:r>
              <a:rPr lang="en-GB" baseline="30000"/>
              <a:t>th</a:t>
            </a:r>
            <a:r>
              <a:rPr lang="en-GB"/>
              <a:t> June 2026</a:t>
            </a:r>
          </a:p>
        </p:txBody>
      </p:sp>
      <p:sp>
        <p:nvSpPr>
          <p:cNvPr id="6" name="Freeform 11">
            <a:extLst>
              <a:ext uri="{FF2B5EF4-FFF2-40B4-BE49-F238E27FC236}">
                <a16:creationId xmlns:a16="http://schemas.microsoft.com/office/drawing/2014/main" id="{FB403097-CEF9-C395-80EE-6D73AC563384}"/>
              </a:ext>
            </a:extLst>
          </p:cNvPr>
          <p:cNvSpPr/>
          <p:nvPr userDrawn="1"/>
        </p:nvSpPr>
        <p:spPr>
          <a:xfrm>
            <a:off x="0" y="0"/>
            <a:ext cx="9143998" cy="1612034"/>
          </a:xfrm>
          <a:custGeom>
            <a:avLst/>
            <a:gdLst/>
            <a:ahLst/>
            <a:cxnLst/>
            <a:rect l="l" t="t" r="r" b="b"/>
            <a:pathLst>
              <a:path w="4816592" h="800759">
                <a:moveTo>
                  <a:pt x="0" y="0"/>
                </a:moveTo>
                <a:lnTo>
                  <a:pt x="4816592" y="0"/>
                </a:lnTo>
                <a:lnTo>
                  <a:pt x="4816592" y="800759"/>
                </a:lnTo>
                <a:lnTo>
                  <a:pt x="0" y="800759"/>
                </a:lnTo>
                <a:close/>
              </a:path>
            </a:pathLst>
          </a:custGeom>
          <a:solidFill>
            <a:srgbClr val="84ACE9"/>
          </a:solidFill>
        </p:spPr>
        <p:txBody>
          <a:bodyPr/>
          <a:lstStyle/>
          <a:p>
            <a:endParaRPr lang="en-GB" sz="1350"/>
          </a:p>
        </p:txBody>
      </p:sp>
      <p:sp>
        <p:nvSpPr>
          <p:cNvPr id="7" name="TextBox 12">
            <a:extLst>
              <a:ext uri="{FF2B5EF4-FFF2-40B4-BE49-F238E27FC236}">
                <a16:creationId xmlns:a16="http://schemas.microsoft.com/office/drawing/2014/main" id="{7B2B59E5-C965-C424-B5AE-09644E3EABBA}"/>
              </a:ext>
            </a:extLst>
          </p:cNvPr>
          <p:cNvSpPr txBox="1"/>
          <p:nvPr userDrawn="1"/>
        </p:nvSpPr>
        <p:spPr>
          <a:xfrm>
            <a:off x="0" y="-95875"/>
            <a:ext cx="9144000" cy="1707909"/>
          </a:xfrm>
          <a:prstGeom prst="rect">
            <a:avLst/>
          </a:prstGeom>
        </p:spPr>
        <p:txBody>
          <a:bodyPr lIns="38100" tIns="38100" rIns="38100" bIns="38100" rtlCol="0" anchor="ctr"/>
          <a:lstStyle/>
          <a:p>
            <a:pPr algn="ctr">
              <a:lnSpc>
                <a:spcPts val="2205"/>
              </a:lnSpc>
            </a:pPr>
            <a:endParaRPr sz="1350"/>
          </a:p>
        </p:txBody>
      </p:sp>
      <p:sp>
        <p:nvSpPr>
          <p:cNvPr id="4" name="Freeform 13">
            <a:extLst>
              <a:ext uri="{FF2B5EF4-FFF2-40B4-BE49-F238E27FC236}">
                <a16:creationId xmlns:a16="http://schemas.microsoft.com/office/drawing/2014/main" id="{82640600-3BC8-10CF-E4F3-271F6580AE53}"/>
              </a:ext>
            </a:extLst>
          </p:cNvPr>
          <p:cNvSpPr/>
          <p:nvPr userDrawn="1"/>
        </p:nvSpPr>
        <p:spPr>
          <a:xfrm>
            <a:off x="85600" y="423002"/>
            <a:ext cx="813267" cy="766030"/>
          </a:xfrm>
          <a:custGeom>
            <a:avLst/>
            <a:gdLst/>
            <a:ahLst/>
            <a:cxnLst/>
            <a:rect l="l" t="t" r="r" b="b"/>
            <a:pathLst>
              <a:path w="2693586" h="1795724">
                <a:moveTo>
                  <a:pt x="0" y="0"/>
                </a:moveTo>
                <a:lnTo>
                  <a:pt x="2693586" y="0"/>
                </a:lnTo>
                <a:lnTo>
                  <a:pt x="2693586" y="1795724"/>
                </a:lnTo>
                <a:lnTo>
                  <a:pt x="0" y="179572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sz="1350"/>
          </a:p>
        </p:txBody>
      </p:sp>
      <p:sp>
        <p:nvSpPr>
          <p:cNvPr id="8" name="Title 1">
            <a:extLst>
              <a:ext uri="{FF2B5EF4-FFF2-40B4-BE49-F238E27FC236}">
                <a16:creationId xmlns:a16="http://schemas.microsoft.com/office/drawing/2014/main" id="{8E305BD1-682E-42A2-9CB7-C0E4044E0163}"/>
              </a:ext>
            </a:extLst>
          </p:cNvPr>
          <p:cNvSpPr>
            <a:spLocks noGrp="1"/>
          </p:cNvSpPr>
          <p:nvPr>
            <p:ph type="ctrTitle"/>
          </p:nvPr>
        </p:nvSpPr>
        <p:spPr>
          <a:xfrm>
            <a:off x="898869" y="350441"/>
            <a:ext cx="7886699" cy="912265"/>
          </a:xfrm>
        </p:spPr>
        <p:txBody>
          <a:bodyPr anchor="ctr">
            <a:normAutofit/>
          </a:bodyPr>
          <a:lstStyle>
            <a:lvl1pPr algn="l">
              <a:defRPr sz="3300" b="1">
                <a:solidFill>
                  <a:srgbClr val="AA1053"/>
                </a:solidFill>
              </a:defRPr>
            </a:lvl1pPr>
          </a:lstStyle>
          <a:p>
            <a:r>
              <a:rPr lang="en-US" dirty="0"/>
              <a:t>Click to edit Master title style</a:t>
            </a:r>
            <a:endParaRPr lang="en-GB" dirty="0"/>
          </a:p>
        </p:txBody>
      </p:sp>
      <p:pic>
        <p:nvPicPr>
          <p:cNvPr id="9" name="Graphic 8">
            <a:extLst>
              <a:ext uri="{FF2B5EF4-FFF2-40B4-BE49-F238E27FC236}">
                <a16:creationId xmlns:a16="http://schemas.microsoft.com/office/drawing/2014/main" id="{C3F10208-6E6B-F347-073F-F72A155A845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930593" y="6194386"/>
            <a:ext cx="2466975" cy="481831"/>
          </a:xfrm>
          <a:prstGeom prst="rect">
            <a:avLst/>
          </a:prstGeom>
        </p:spPr>
      </p:pic>
    </p:spTree>
    <p:extLst>
      <p:ext uri="{BB962C8B-B14F-4D97-AF65-F5344CB8AC3E}">
        <p14:creationId xmlns:p14="http://schemas.microsoft.com/office/powerpoint/2010/main" val="42363337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2">
            <a:extLst>
              <a:ext uri="{FF2B5EF4-FFF2-40B4-BE49-F238E27FC236}">
                <a16:creationId xmlns:a16="http://schemas.microsoft.com/office/drawing/2014/main" id="{F256E518-3E84-B505-C9E8-18567B6BB339}"/>
              </a:ext>
            </a:extLst>
          </p:cNvPr>
          <p:cNvSpPr>
            <a:spLocks noGrp="1"/>
          </p:cNvSpPr>
          <p:nvPr>
            <p:ph type="dt" sz="half" idx="10"/>
          </p:nvPr>
        </p:nvSpPr>
        <p:spPr>
          <a:xfrm>
            <a:off x="3984409" y="6142452"/>
            <a:ext cx="2057400" cy="365125"/>
          </a:xfrm>
        </p:spPr>
        <p:txBody>
          <a:bodyPr/>
          <a:lstStyle>
            <a:lvl1pPr algn="ctr">
              <a:defRPr/>
            </a:lvl1pPr>
          </a:lstStyle>
          <a:p>
            <a:r>
              <a:rPr lang="en-GB"/>
              <a:t>Friday 26</a:t>
            </a:r>
            <a:r>
              <a:rPr lang="en-GB" baseline="30000"/>
              <a:t>th</a:t>
            </a:r>
            <a:r>
              <a:rPr lang="en-GB"/>
              <a:t> June 2026</a:t>
            </a:r>
          </a:p>
        </p:txBody>
      </p:sp>
      <p:pic>
        <p:nvPicPr>
          <p:cNvPr id="2" name="Graphic 1">
            <a:extLst>
              <a:ext uri="{FF2B5EF4-FFF2-40B4-BE49-F238E27FC236}">
                <a16:creationId xmlns:a16="http://schemas.microsoft.com/office/drawing/2014/main" id="{B5267AEA-1CAE-64F6-DAFB-CA9F664F45B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930593" y="6194386"/>
            <a:ext cx="2466975" cy="481831"/>
          </a:xfrm>
          <a:prstGeom prst="rect">
            <a:avLst/>
          </a:prstGeom>
        </p:spPr>
      </p:pic>
    </p:spTree>
    <p:extLst>
      <p:ext uri="{BB962C8B-B14F-4D97-AF65-F5344CB8AC3E}">
        <p14:creationId xmlns:p14="http://schemas.microsoft.com/office/powerpoint/2010/main" val="41738654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5EDAA68-FAC9-3A96-90C0-98C732FF7423}"/>
              </a:ext>
            </a:extLst>
          </p:cNvPr>
          <p:cNvSpPr>
            <a:spLocks noGrp="1"/>
          </p:cNvSpPr>
          <p:nvPr>
            <p:ph idx="1"/>
          </p:nvPr>
        </p:nvSpPr>
        <p:spPr>
          <a:xfrm>
            <a:off x="3885009" y="434488"/>
            <a:ext cx="4629150" cy="543450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D7C80BF-5CC2-9663-C92B-54AF9636D7D0}"/>
              </a:ext>
            </a:extLst>
          </p:cNvPr>
          <p:cNvSpPr>
            <a:spLocks noGrp="1"/>
          </p:cNvSpPr>
          <p:nvPr>
            <p:ph type="body" sz="half" idx="2"/>
          </p:nvPr>
        </p:nvSpPr>
        <p:spPr>
          <a:xfrm>
            <a:off x="629841" y="2057400"/>
            <a:ext cx="2949178" cy="3811588"/>
          </a:xfrm>
        </p:spPr>
        <p:txBody>
          <a:bodyPr/>
          <a:lstStyle>
            <a:lvl1pPr marL="0" indent="0">
              <a:buNone/>
              <a:defRPr sz="1200"/>
            </a:lvl1pPr>
            <a:lvl2pPr marL="342875" indent="0">
              <a:buNone/>
              <a:defRPr sz="1050"/>
            </a:lvl2pPr>
            <a:lvl3pPr marL="685749" indent="0">
              <a:buNone/>
              <a:defRPr sz="900"/>
            </a:lvl3pPr>
            <a:lvl4pPr marL="1028624" indent="0">
              <a:buNone/>
              <a:defRPr sz="750"/>
            </a:lvl4pPr>
            <a:lvl5pPr marL="1371498" indent="0">
              <a:buNone/>
              <a:defRPr sz="750"/>
            </a:lvl5pPr>
            <a:lvl6pPr marL="1714373" indent="0">
              <a:buNone/>
              <a:defRPr sz="750"/>
            </a:lvl6pPr>
            <a:lvl7pPr marL="2057246" indent="0">
              <a:buNone/>
              <a:defRPr sz="750"/>
            </a:lvl7pPr>
            <a:lvl8pPr marL="2400120" indent="0">
              <a:buNone/>
              <a:defRPr sz="750"/>
            </a:lvl8pPr>
            <a:lvl9pPr marL="2742995" indent="0">
              <a:buNone/>
              <a:defRPr sz="750"/>
            </a:lvl9pPr>
          </a:lstStyle>
          <a:p>
            <a:pPr lvl="0"/>
            <a:r>
              <a:rPr lang="en-US"/>
              <a:t>Click to edit Master text styles</a:t>
            </a:r>
          </a:p>
        </p:txBody>
      </p:sp>
      <p:sp>
        <p:nvSpPr>
          <p:cNvPr id="9" name="Freeform 11">
            <a:extLst>
              <a:ext uri="{FF2B5EF4-FFF2-40B4-BE49-F238E27FC236}">
                <a16:creationId xmlns:a16="http://schemas.microsoft.com/office/drawing/2014/main" id="{7C8CF56A-27CD-7D01-5CF1-7453A33067CC}"/>
              </a:ext>
            </a:extLst>
          </p:cNvPr>
          <p:cNvSpPr/>
          <p:nvPr userDrawn="1"/>
        </p:nvSpPr>
        <p:spPr>
          <a:xfrm>
            <a:off x="0" y="-1"/>
            <a:ext cx="3657600" cy="1838325"/>
          </a:xfrm>
          <a:custGeom>
            <a:avLst/>
            <a:gdLst/>
            <a:ahLst/>
            <a:cxnLst/>
            <a:rect l="l" t="t" r="r" b="b"/>
            <a:pathLst>
              <a:path w="4816592" h="800759">
                <a:moveTo>
                  <a:pt x="0" y="0"/>
                </a:moveTo>
                <a:lnTo>
                  <a:pt x="4816592" y="0"/>
                </a:lnTo>
                <a:lnTo>
                  <a:pt x="4816592" y="800759"/>
                </a:lnTo>
                <a:lnTo>
                  <a:pt x="0" y="800759"/>
                </a:lnTo>
                <a:close/>
              </a:path>
            </a:pathLst>
          </a:custGeom>
          <a:solidFill>
            <a:srgbClr val="84ACE9"/>
          </a:solidFill>
        </p:spPr>
        <p:txBody>
          <a:bodyPr/>
          <a:lstStyle/>
          <a:p>
            <a:endParaRPr lang="en-GB" sz="1350"/>
          </a:p>
        </p:txBody>
      </p:sp>
      <p:sp>
        <p:nvSpPr>
          <p:cNvPr id="10" name="TextBox 12">
            <a:extLst>
              <a:ext uri="{FF2B5EF4-FFF2-40B4-BE49-F238E27FC236}">
                <a16:creationId xmlns:a16="http://schemas.microsoft.com/office/drawing/2014/main" id="{DAD876F1-D7EF-47F0-97C7-ED90078C2748}"/>
              </a:ext>
            </a:extLst>
          </p:cNvPr>
          <p:cNvSpPr txBox="1"/>
          <p:nvPr userDrawn="1"/>
        </p:nvSpPr>
        <p:spPr>
          <a:xfrm>
            <a:off x="0" y="-95875"/>
            <a:ext cx="9144000" cy="1707909"/>
          </a:xfrm>
          <a:prstGeom prst="rect">
            <a:avLst/>
          </a:prstGeom>
        </p:spPr>
        <p:txBody>
          <a:bodyPr lIns="38100" tIns="38100" rIns="38100" bIns="38100" rtlCol="0" anchor="ctr"/>
          <a:lstStyle/>
          <a:p>
            <a:pPr algn="ctr">
              <a:lnSpc>
                <a:spcPts val="2205"/>
              </a:lnSpc>
            </a:pPr>
            <a:endParaRPr sz="1350"/>
          </a:p>
        </p:txBody>
      </p:sp>
      <p:sp>
        <p:nvSpPr>
          <p:cNvPr id="12" name="Title 1">
            <a:extLst>
              <a:ext uri="{FF2B5EF4-FFF2-40B4-BE49-F238E27FC236}">
                <a16:creationId xmlns:a16="http://schemas.microsoft.com/office/drawing/2014/main" id="{36945CDA-9F13-2579-79EE-BD5C072B741F}"/>
              </a:ext>
            </a:extLst>
          </p:cNvPr>
          <p:cNvSpPr>
            <a:spLocks noGrp="1"/>
          </p:cNvSpPr>
          <p:nvPr>
            <p:ph type="ctrTitle"/>
          </p:nvPr>
        </p:nvSpPr>
        <p:spPr>
          <a:xfrm>
            <a:off x="932854" y="441354"/>
            <a:ext cx="2800352" cy="912265"/>
          </a:xfrm>
        </p:spPr>
        <p:txBody>
          <a:bodyPr anchor="ctr">
            <a:noAutofit/>
          </a:bodyPr>
          <a:lstStyle>
            <a:lvl1pPr algn="l">
              <a:defRPr sz="2100" b="1">
                <a:solidFill>
                  <a:srgbClr val="AA1053"/>
                </a:solidFill>
              </a:defRPr>
            </a:lvl1pPr>
          </a:lstStyle>
          <a:p>
            <a:r>
              <a:rPr lang="en-US" dirty="0"/>
              <a:t>Click to edit Master title style</a:t>
            </a:r>
            <a:endParaRPr lang="en-GB" dirty="0"/>
          </a:p>
        </p:txBody>
      </p:sp>
      <p:sp>
        <p:nvSpPr>
          <p:cNvPr id="2" name="Freeform 13">
            <a:extLst>
              <a:ext uri="{FF2B5EF4-FFF2-40B4-BE49-F238E27FC236}">
                <a16:creationId xmlns:a16="http://schemas.microsoft.com/office/drawing/2014/main" id="{EF10E10D-86CF-084D-A6C1-EA4B7AAEF6F9}"/>
              </a:ext>
            </a:extLst>
          </p:cNvPr>
          <p:cNvSpPr/>
          <p:nvPr userDrawn="1"/>
        </p:nvSpPr>
        <p:spPr>
          <a:xfrm>
            <a:off x="85598" y="469828"/>
            <a:ext cx="813267" cy="766030"/>
          </a:xfrm>
          <a:custGeom>
            <a:avLst/>
            <a:gdLst/>
            <a:ahLst/>
            <a:cxnLst/>
            <a:rect l="l" t="t" r="r" b="b"/>
            <a:pathLst>
              <a:path w="2693586" h="1795724">
                <a:moveTo>
                  <a:pt x="0" y="0"/>
                </a:moveTo>
                <a:lnTo>
                  <a:pt x="2693586" y="0"/>
                </a:lnTo>
                <a:lnTo>
                  <a:pt x="2693586" y="1795724"/>
                </a:lnTo>
                <a:lnTo>
                  <a:pt x="0" y="179572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sz="1350"/>
          </a:p>
        </p:txBody>
      </p:sp>
      <p:sp>
        <p:nvSpPr>
          <p:cNvPr id="15" name="Date Placeholder 2">
            <a:extLst>
              <a:ext uri="{FF2B5EF4-FFF2-40B4-BE49-F238E27FC236}">
                <a16:creationId xmlns:a16="http://schemas.microsoft.com/office/drawing/2014/main" id="{C4F2997B-EB41-5BCD-846C-2F0AD370A583}"/>
              </a:ext>
            </a:extLst>
          </p:cNvPr>
          <p:cNvSpPr>
            <a:spLocks noGrp="1"/>
          </p:cNvSpPr>
          <p:nvPr>
            <p:ph type="dt" sz="half" idx="10"/>
          </p:nvPr>
        </p:nvSpPr>
        <p:spPr>
          <a:xfrm>
            <a:off x="3984409" y="6142452"/>
            <a:ext cx="2057400" cy="365125"/>
          </a:xfrm>
        </p:spPr>
        <p:txBody>
          <a:bodyPr/>
          <a:lstStyle>
            <a:lvl1pPr algn="ctr">
              <a:defRPr/>
            </a:lvl1pPr>
          </a:lstStyle>
          <a:p>
            <a:r>
              <a:rPr lang="en-GB"/>
              <a:t>Friday 26</a:t>
            </a:r>
            <a:r>
              <a:rPr lang="en-GB" baseline="30000"/>
              <a:t>th</a:t>
            </a:r>
            <a:r>
              <a:rPr lang="en-GB"/>
              <a:t> June 2026</a:t>
            </a:r>
          </a:p>
        </p:txBody>
      </p:sp>
      <p:pic>
        <p:nvPicPr>
          <p:cNvPr id="5" name="Graphic 4">
            <a:extLst>
              <a:ext uri="{FF2B5EF4-FFF2-40B4-BE49-F238E27FC236}">
                <a16:creationId xmlns:a16="http://schemas.microsoft.com/office/drawing/2014/main" id="{815BA510-ADB8-35BF-DA54-E7AC8EF2556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930593" y="6194386"/>
            <a:ext cx="2466975" cy="481831"/>
          </a:xfrm>
          <a:prstGeom prst="rect">
            <a:avLst/>
          </a:prstGeom>
        </p:spPr>
      </p:pic>
    </p:spTree>
    <p:extLst>
      <p:ext uri="{BB962C8B-B14F-4D97-AF65-F5344CB8AC3E}">
        <p14:creationId xmlns:p14="http://schemas.microsoft.com/office/powerpoint/2010/main" val="28305450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0" name="Freeform 11">
            <a:extLst>
              <a:ext uri="{FF2B5EF4-FFF2-40B4-BE49-F238E27FC236}">
                <a16:creationId xmlns:a16="http://schemas.microsoft.com/office/drawing/2014/main" id="{140F0C3D-8798-FA8F-5990-BF3F053F8E47}"/>
              </a:ext>
            </a:extLst>
          </p:cNvPr>
          <p:cNvSpPr/>
          <p:nvPr userDrawn="1"/>
        </p:nvSpPr>
        <p:spPr>
          <a:xfrm>
            <a:off x="2" y="-1"/>
            <a:ext cx="3887391" cy="1838325"/>
          </a:xfrm>
          <a:custGeom>
            <a:avLst/>
            <a:gdLst/>
            <a:ahLst/>
            <a:cxnLst/>
            <a:rect l="l" t="t" r="r" b="b"/>
            <a:pathLst>
              <a:path w="4816592" h="800759">
                <a:moveTo>
                  <a:pt x="0" y="0"/>
                </a:moveTo>
                <a:lnTo>
                  <a:pt x="4816592" y="0"/>
                </a:lnTo>
                <a:lnTo>
                  <a:pt x="4816592" y="800759"/>
                </a:lnTo>
                <a:lnTo>
                  <a:pt x="0" y="800759"/>
                </a:lnTo>
                <a:close/>
              </a:path>
            </a:pathLst>
          </a:custGeom>
          <a:solidFill>
            <a:srgbClr val="84ACE9"/>
          </a:solidFill>
        </p:spPr>
        <p:txBody>
          <a:bodyPr/>
          <a:lstStyle/>
          <a:p>
            <a:endParaRPr lang="en-GB" sz="1350"/>
          </a:p>
        </p:txBody>
      </p:sp>
      <p:sp>
        <p:nvSpPr>
          <p:cNvPr id="3" name="Picture Placeholder 2">
            <a:extLst>
              <a:ext uri="{FF2B5EF4-FFF2-40B4-BE49-F238E27FC236}">
                <a16:creationId xmlns:a16="http://schemas.microsoft.com/office/drawing/2014/main" id="{13F6D84C-F01D-1CC7-E767-78ACD48057A7}"/>
              </a:ext>
            </a:extLst>
          </p:cNvPr>
          <p:cNvSpPr>
            <a:spLocks noGrp="1"/>
          </p:cNvSpPr>
          <p:nvPr>
            <p:ph type="pic" idx="1"/>
          </p:nvPr>
        </p:nvSpPr>
        <p:spPr>
          <a:xfrm>
            <a:off x="4161408" y="248584"/>
            <a:ext cx="4640802" cy="5620413"/>
          </a:xfrm>
        </p:spPr>
        <p:txBody>
          <a:bodyPr/>
          <a:lstStyle>
            <a:lvl1pPr marL="0" indent="0">
              <a:buNone/>
              <a:defRPr sz="2400"/>
            </a:lvl1pPr>
            <a:lvl2pPr marL="342875" indent="0">
              <a:buNone/>
              <a:defRPr sz="2100"/>
            </a:lvl2pPr>
            <a:lvl3pPr marL="685749" indent="0">
              <a:buNone/>
              <a:defRPr sz="1800"/>
            </a:lvl3pPr>
            <a:lvl4pPr marL="1028624" indent="0">
              <a:buNone/>
              <a:defRPr sz="1500"/>
            </a:lvl4pPr>
            <a:lvl5pPr marL="1371498" indent="0">
              <a:buNone/>
              <a:defRPr sz="1500"/>
            </a:lvl5pPr>
            <a:lvl6pPr marL="1714373" indent="0">
              <a:buNone/>
              <a:defRPr sz="1500"/>
            </a:lvl6pPr>
            <a:lvl7pPr marL="2057246" indent="0">
              <a:buNone/>
              <a:defRPr sz="1500"/>
            </a:lvl7pPr>
            <a:lvl8pPr marL="2400120" indent="0">
              <a:buNone/>
              <a:defRPr sz="1500"/>
            </a:lvl8pPr>
            <a:lvl9pPr marL="2742995" indent="0">
              <a:buNone/>
              <a:defRPr sz="1500"/>
            </a:lvl9pPr>
          </a:lstStyle>
          <a:p>
            <a:endParaRPr lang="en-GB"/>
          </a:p>
        </p:txBody>
      </p:sp>
      <p:sp>
        <p:nvSpPr>
          <p:cNvPr id="4" name="Text Placeholder 3">
            <a:extLst>
              <a:ext uri="{FF2B5EF4-FFF2-40B4-BE49-F238E27FC236}">
                <a16:creationId xmlns:a16="http://schemas.microsoft.com/office/drawing/2014/main" id="{243FD55E-6B61-6256-4435-23E5D8150035}"/>
              </a:ext>
            </a:extLst>
          </p:cNvPr>
          <p:cNvSpPr>
            <a:spLocks noGrp="1"/>
          </p:cNvSpPr>
          <p:nvPr>
            <p:ph type="body" sz="half" idx="2"/>
          </p:nvPr>
        </p:nvSpPr>
        <p:spPr>
          <a:xfrm>
            <a:off x="629841" y="2057400"/>
            <a:ext cx="2949178" cy="3811588"/>
          </a:xfrm>
        </p:spPr>
        <p:txBody>
          <a:bodyPr/>
          <a:lstStyle>
            <a:lvl1pPr marL="0" indent="0">
              <a:buNone/>
              <a:defRPr sz="1200"/>
            </a:lvl1pPr>
            <a:lvl2pPr marL="342875" indent="0">
              <a:buNone/>
              <a:defRPr sz="1050"/>
            </a:lvl2pPr>
            <a:lvl3pPr marL="685749" indent="0">
              <a:buNone/>
              <a:defRPr sz="900"/>
            </a:lvl3pPr>
            <a:lvl4pPr marL="1028624" indent="0">
              <a:buNone/>
              <a:defRPr sz="750"/>
            </a:lvl4pPr>
            <a:lvl5pPr marL="1371498" indent="0">
              <a:buNone/>
              <a:defRPr sz="750"/>
            </a:lvl5pPr>
            <a:lvl6pPr marL="1714373" indent="0">
              <a:buNone/>
              <a:defRPr sz="750"/>
            </a:lvl6pPr>
            <a:lvl7pPr marL="2057246" indent="0">
              <a:buNone/>
              <a:defRPr sz="750"/>
            </a:lvl7pPr>
            <a:lvl8pPr marL="2400120" indent="0">
              <a:buNone/>
              <a:defRPr sz="750"/>
            </a:lvl8pPr>
            <a:lvl9pPr marL="2742995" indent="0">
              <a:buNone/>
              <a:defRPr sz="750"/>
            </a:lvl9pPr>
          </a:lstStyle>
          <a:p>
            <a:pPr lvl="0"/>
            <a:r>
              <a:rPr lang="en-US"/>
              <a:t>Click to edit Master text styles</a:t>
            </a:r>
          </a:p>
        </p:txBody>
      </p:sp>
      <p:sp>
        <p:nvSpPr>
          <p:cNvPr id="2" name="Title 1">
            <a:extLst>
              <a:ext uri="{FF2B5EF4-FFF2-40B4-BE49-F238E27FC236}">
                <a16:creationId xmlns:a16="http://schemas.microsoft.com/office/drawing/2014/main" id="{BAEC09CB-5CDF-7983-E29E-D8F67B01B970}"/>
              </a:ext>
            </a:extLst>
          </p:cNvPr>
          <p:cNvSpPr>
            <a:spLocks noGrp="1"/>
          </p:cNvSpPr>
          <p:nvPr>
            <p:ph type="ctrTitle"/>
          </p:nvPr>
        </p:nvSpPr>
        <p:spPr>
          <a:xfrm>
            <a:off x="932854" y="441354"/>
            <a:ext cx="2800352" cy="912265"/>
          </a:xfrm>
        </p:spPr>
        <p:txBody>
          <a:bodyPr anchor="ctr">
            <a:noAutofit/>
          </a:bodyPr>
          <a:lstStyle>
            <a:lvl1pPr algn="l">
              <a:defRPr sz="2100" b="1">
                <a:solidFill>
                  <a:srgbClr val="AA1053"/>
                </a:solidFill>
              </a:defRPr>
            </a:lvl1pPr>
          </a:lstStyle>
          <a:p>
            <a:r>
              <a:rPr lang="en-US" dirty="0"/>
              <a:t>Click to edit Master title style</a:t>
            </a:r>
            <a:endParaRPr lang="en-GB" dirty="0"/>
          </a:p>
        </p:txBody>
      </p:sp>
      <p:sp>
        <p:nvSpPr>
          <p:cNvPr id="6" name="Freeform 13">
            <a:extLst>
              <a:ext uri="{FF2B5EF4-FFF2-40B4-BE49-F238E27FC236}">
                <a16:creationId xmlns:a16="http://schemas.microsoft.com/office/drawing/2014/main" id="{FE2A0050-0639-DFF5-93C0-6FCF3EDB6CD1}"/>
              </a:ext>
            </a:extLst>
          </p:cNvPr>
          <p:cNvSpPr/>
          <p:nvPr userDrawn="1"/>
        </p:nvSpPr>
        <p:spPr>
          <a:xfrm>
            <a:off x="85598" y="469828"/>
            <a:ext cx="813267" cy="766030"/>
          </a:xfrm>
          <a:custGeom>
            <a:avLst/>
            <a:gdLst/>
            <a:ahLst/>
            <a:cxnLst/>
            <a:rect l="l" t="t" r="r" b="b"/>
            <a:pathLst>
              <a:path w="2693586" h="1795724">
                <a:moveTo>
                  <a:pt x="0" y="0"/>
                </a:moveTo>
                <a:lnTo>
                  <a:pt x="2693586" y="0"/>
                </a:lnTo>
                <a:lnTo>
                  <a:pt x="2693586" y="1795724"/>
                </a:lnTo>
                <a:lnTo>
                  <a:pt x="0" y="179572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sz="1350"/>
          </a:p>
        </p:txBody>
      </p:sp>
      <p:sp>
        <p:nvSpPr>
          <p:cNvPr id="14" name="Date Placeholder 2">
            <a:extLst>
              <a:ext uri="{FF2B5EF4-FFF2-40B4-BE49-F238E27FC236}">
                <a16:creationId xmlns:a16="http://schemas.microsoft.com/office/drawing/2014/main" id="{3FF87D47-F8D0-CA65-3EE0-29D7742777B9}"/>
              </a:ext>
            </a:extLst>
          </p:cNvPr>
          <p:cNvSpPr>
            <a:spLocks noGrp="1"/>
          </p:cNvSpPr>
          <p:nvPr>
            <p:ph type="dt" sz="half" idx="10"/>
          </p:nvPr>
        </p:nvSpPr>
        <p:spPr>
          <a:xfrm>
            <a:off x="3984409" y="6142452"/>
            <a:ext cx="2057400" cy="365125"/>
          </a:xfrm>
        </p:spPr>
        <p:txBody>
          <a:bodyPr/>
          <a:lstStyle>
            <a:lvl1pPr algn="ctr">
              <a:defRPr/>
            </a:lvl1pPr>
          </a:lstStyle>
          <a:p>
            <a:r>
              <a:rPr lang="en-GB"/>
              <a:t>Friday 26</a:t>
            </a:r>
            <a:r>
              <a:rPr lang="en-GB" baseline="30000"/>
              <a:t>th</a:t>
            </a:r>
            <a:r>
              <a:rPr lang="en-GB"/>
              <a:t> June 2026</a:t>
            </a:r>
          </a:p>
        </p:txBody>
      </p:sp>
      <p:pic>
        <p:nvPicPr>
          <p:cNvPr id="5" name="Graphic 4">
            <a:extLst>
              <a:ext uri="{FF2B5EF4-FFF2-40B4-BE49-F238E27FC236}">
                <a16:creationId xmlns:a16="http://schemas.microsoft.com/office/drawing/2014/main" id="{7BAAECDE-726C-8C83-3D28-2C2EB64DB7D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930593" y="6194386"/>
            <a:ext cx="2466975" cy="481831"/>
          </a:xfrm>
          <a:prstGeom prst="rect">
            <a:avLst/>
          </a:prstGeom>
        </p:spPr>
      </p:pic>
    </p:spTree>
    <p:extLst>
      <p:ext uri="{BB962C8B-B14F-4D97-AF65-F5344CB8AC3E}">
        <p14:creationId xmlns:p14="http://schemas.microsoft.com/office/powerpoint/2010/main" val="1619007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8A8B9AE-C940-1ABA-D015-0195A148CD0F}"/>
              </a:ext>
            </a:extLst>
          </p:cNvPr>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8650638-6D8C-74DF-BFA5-BC178B7F37C1}"/>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9FD6507B-0D70-2CA0-DF8E-427266CFFFDA}"/>
              </a:ext>
            </a:extLst>
          </p:cNvPr>
          <p:cNvSpPr>
            <a:spLocks noGrp="1"/>
          </p:cNvSpPr>
          <p:nvPr>
            <p:ph type="dt" sz="half" idx="2"/>
          </p:nvPr>
        </p:nvSpPr>
        <p:spPr>
          <a:xfrm>
            <a:off x="628650" y="6356359"/>
            <a:ext cx="2057400" cy="365125"/>
          </a:xfrm>
          <a:prstGeom prst="rect">
            <a:avLst/>
          </a:prstGeom>
        </p:spPr>
        <p:txBody>
          <a:bodyPr vert="horz" lIns="91440" tIns="45720" rIns="91440" bIns="45720" rtlCol="0" anchor="ctr"/>
          <a:lstStyle>
            <a:lvl1pPr algn="l">
              <a:defRPr sz="900">
                <a:solidFill>
                  <a:srgbClr val="132D50"/>
                </a:solidFill>
                <a:latin typeface="Cardo" panose="02020600000000000000" pitchFamily="18" charset="-79"/>
                <a:ea typeface="Cardo" panose="02020600000000000000" pitchFamily="18" charset="-79"/>
                <a:cs typeface="Cardo" panose="02020600000000000000" pitchFamily="18" charset="-79"/>
              </a:defRPr>
            </a:lvl1pPr>
          </a:lstStyle>
          <a:p>
            <a:fld id="{07155041-29D0-40DC-A66D-D8BD9CA0F8A6}" type="datetimeFigureOut">
              <a:rPr lang="en-GB" smtClean="0"/>
              <a:pPr/>
              <a:t>30/06/2026</a:t>
            </a:fld>
            <a:endParaRPr lang="en-GB">
              <a:latin typeface="Cardo" panose="02020600000000000000" pitchFamily="18" charset="-79"/>
              <a:ea typeface="Cardo" panose="02020600000000000000" pitchFamily="18" charset="-79"/>
              <a:cs typeface="Cardo" panose="02020600000000000000" pitchFamily="18" charset="-79"/>
            </a:endParaRPr>
          </a:p>
        </p:txBody>
      </p:sp>
      <p:sp>
        <p:nvSpPr>
          <p:cNvPr id="6" name="Slide Number Placeholder 5">
            <a:extLst>
              <a:ext uri="{FF2B5EF4-FFF2-40B4-BE49-F238E27FC236}">
                <a16:creationId xmlns:a16="http://schemas.microsoft.com/office/drawing/2014/main" id="{2374DBF6-4CDE-A039-3DD4-E259486DC4B2}"/>
              </a:ext>
            </a:extLst>
          </p:cNvPr>
          <p:cNvSpPr>
            <a:spLocks noGrp="1"/>
          </p:cNvSpPr>
          <p:nvPr>
            <p:ph type="sldNum" sz="quarter" idx="4"/>
          </p:nvPr>
        </p:nvSpPr>
        <p:spPr>
          <a:xfrm>
            <a:off x="6457950" y="6356359"/>
            <a:ext cx="2057400" cy="365125"/>
          </a:xfrm>
          <a:prstGeom prst="rect">
            <a:avLst/>
          </a:prstGeom>
        </p:spPr>
        <p:txBody>
          <a:bodyPr vert="horz" lIns="91440" tIns="45720" rIns="91440" bIns="45720" rtlCol="0" anchor="ctr"/>
          <a:lstStyle>
            <a:lvl1pPr algn="r">
              <a:defRPr sz="900">
                <a:solidFill>
                  <a:srgbClr val="132D50"/>
                </a:solidFill>
                <a:latin typeface="Cardo" panose="02020600000000000000" pitchFamily="18" charset="-79"/>
                <a:ea typeface="Cardo" panose="02020600000000000000" pitchFamily="18" charset="-79"/>
                <a:cs typeface="Cardo" panose="02020600000000000000" pitchFamily="18" charset="-79"/>
              </a:defRPr>
            </a:lvl1pPr>
          </a:lstStyle>
          <a:p>
            <a:fld id="{BD6FADEE-766F-4FB2-A235-A761A2AB1100}" type="slidenum">
              <a:rPr lang="en-GB" smtClean="0"/>
              <a:pPr/>
              <a:t>‹#›</a:t>
            </a:fld>
            <a:endParaRPr lang="en-GB">
              <a:latin typeface="Cardo" panose="02020600000000000000" pitchFamily="18" charset="-79"/>
              <a:ea typeface="Cardo" panose="02020600000000000000" pitchFamily="18" charset="-79"/>
              <a:cs typeface="Cardo" panose="02020600000000000000" pitchFamily="18" charset="-79"/>
            </a:endParaRPr>
          </a:p>
        </p:txBody>
      </p:sp>
    </p:spTree>
    <p:extLst>
      <p:ext uri="{BB962C8B-B14F-4D97-AF65-F5344CB8AC3E}">
        <p14:creationId xmlns:p14="http://schemas.microsoft.com/office/powerpoint/2010/main" val="3977818582"/>
      </p:ext>
    </p:extLst>
  </p:cSld>
  <p:clrMap bg1="lt1" tx1="dk1" bg2="lt2" tx2="dk2" accent1="accent1" accent2="accent2" accent3="accent3" accent4="accent4" accent5="accent5" accent6="accent6" hlink="hlink" folHlink="folHlink"/>
  <p:sldLayoutIdLst>
    <p:sldLayoutId id="2147483660"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txStyles>
    <p:titleStyle>
      <a:lvl1pPr algn="l" defTabSz="685749" rtl="0" eaLnBrk="1" latinLnBrk="0" hangingPunct="1">
        <a:lnSpc>
          <a:spcPct val="90000"/>
        </a:lnSpc>
        <a:spcBef>
          <a:spcPct val="0"/>
        </a:spcBef>
        <a:buNone/>
        <a:defRPr sz="3300" kern="1200">
          <a:solidFill>
            <a:srgbClr val="132D50"/>
          </a:solidFill>
          <a:latin typeface="Cardo" panose="02020600000000000000" pitchFamily="18" charset="-79"/>
          <a:ea typeface="Cardo" panose="02020600000000000000" pitchFamily="18" charset="-79"/>
          <a:cs typeface="Cardo" panose="02020600000000000000" pitchFamily="18" charset="-79"/>
        </a:defRPr>
      </a:lvl1pPr>
    </p:titleStyle>
    <p:bodyStyle>
      <a:lvl1pPr marL="171438" indent="-171438" algn="l" defTabSz="685749" rtl="0" eaLnBrk="1" latinLnBrk="0" hangingPunct="1">
        <a:lnSpc>
          <a:spcPct val="90000"/>
        </a:lnSpc>
        <a:spcBef>
          <a:spcPts val="750"/>
        </a:spcBef>
        <a:buClr>
          <a:srgbClr val="AF0454"/>
        </a:buClr>
        <a:buSzPct val="80000"/>
        <a:buFontTx/>
        <a:buBlip>
          <a:blip r:embed="rId12"/>
        </a:buBlip>
        <a:defRPr sz="2100" kern="1200">
          <a:solidFill>
            <a:srgbClr val="132D50"/>
          </a:solidFill>
          <a:latin typeface="Lato Light" panose="020F0302020204030203" pitchFamily="34" charset="0"/>
          <a:ea typeface="+mn-ea"/>
          <a:cs typeface="+mn-cs"/>
        </a:defRPr>
      </a:lvl1pPr>
      <a:lvl2pPr marL="514313" indent="-171438" algn="l" defTabSz="685749" rtl="0" eaLnBrk="1" latinLnBrk="0" hangingPunct="1">
        <a:lnSpc>
          <a:spcPct val="90000"/>
        </a:lnSpc>
        <a:spcBef>
          <a:spcPts val="375"/>
        </a:spcBef>
        <a:buClr>
          <a:srgbClr val="AF0454"/>
        </a:buClr>
        <a:buSzPct val="80000"/>
        <a:buFontTx/>
        <a:buBlip>
          <a:blip r:embed="rId12"/>
        </a:buBlip>
        <a:defRPr sz="1800" kern="1200">
          <a:solidFill>
            <a:srgbClr val="132D50"/>
          </a:solidFill>
          <a:latin typeface="Lato Light" panose="020F0302020204030203" pitchFamily="34" charset="0"/>
          <a:ea typeface="+mn-ea"/>
          <a:cs typeface="+mn-cs"/>
        </a:defRPr>
      </a:lvl2pPr>
      <a:lvl3pPr marL="857186" indent="-171438" algn="l" defTabSz="685749" rtl="0" eaLnBrk="1" latinLnBrk="0" hangingPunct="1">
        <a:lnSpc>
          <a:spcPct val="90000"/>
        </a:lnSpc>
        <a:spcBef>
          <a:spcPts val="375"/>
        </a:spcBef>
        <a:buClr>
          <a:srgbClr val="AF0454"/>
        </a:buClr>
        <a:buSzPct val="80000"/>
        <a:buFontTx/>
        <a:buBlip>
          <a:blip r:embed="rId12"/>
        </a:buBlip>
        <a:defRPr sz="1500" kern="1200">
          <a:solidFill>
            <a:srgbClr val="132D50"/>
          </a:solidFill>
          <a:latin typeface="Lato Light" panose="020F0302020204030203" pitchFamily="34" charset="0"/>
          <a:ea typeface="+mn-ea"/>
          <a:cs typeface="+mn-cs"/>
        </a:defRPr>
      </a:lvl3pPr>
      <a:lvl4pPr marL="1200060" indent="-171438" algn="l" defTabSz="685749" rtl="0" eaLnBrk="1" latinLnBrk="0" hangingPunct="1">
        <a:lnSpc>
          <a:spcPct val="90000"/>
        </a:lnSpc>
        <a:spcBef>
          <a:spcPts val="375"/>
        </a:spcBef>
        <a:buClr>
          <a:srgbClr val="AF0454"/>
        </a:buClr>
        <a:buSzPct val="80000"/>
        <a:buFontTx/>
        <a:buBlip>
          <a:blip r:embed="rId12"/>
        </a:buBlip>
        <a:defRPr sz="1350" kern="1200">
          <a:solidFill>
            <a:srgbClr val="132D50"/>
          </a:solidFill>
          <a:latin typeface="Lato Light" panose="020F0302020204030203" pitchFamily="34" charset="0"/>
          <a:ea typeface="+mn-ea"/>
          <a:cs typeface="+mn-cs"/>
        </a:defRPr>
      </a:lvl4pPr>
      <a:lvl5pPr marL="1542935" indent="-171438" algn="l" defTabSz="685749" rtl="0" eaLnBrk="1" latinLnBrk="0" hangingPunct="1">
        <a:lnSpc>
          <a:spcPct val="90000"/>
        </a:lnSpc>
        <a:spcBef>
          <a:spcPts val="375"/>
        </a:spcBef>
        <a:buClr>
          <a:srgbClr val="AF0454"/>
        </a:buClr>
        <a:buSzPct val="80000"/>
        <a:buFontTx/>
        <a:buBlip>
          <a:blip r:embed="rId12"/>
        </a:buBlip>
        <a:defRPr sz="1350" kern="1200">
          <a:solidFill>
            <a:srgbClr val="132D50"/>
          </a:solidFill>
          <a:latin typeface="Lato Light" panose="020F0302020204030203" pitchFamily="34" charset="0"/>
          <a:ea typeface="+mn-ea"/>
          <a:cs typeface="+mn-cs"/>
        </a:defRPr>
      </a:lvl5pPr>
      <a:lvl6pPr marL="1885809"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84"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558"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433"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49" rtl="0" eaLnBrk="1" latinLnBrk="0" hangingPunct="1">
        <a:defRPr sz="1350" kern="1200">
          <a:solidFill>
            <a:schemeClr val="tx1"/>
          </a:solidFill>
          <a:latin typeface="+mn-lt"/>
          <a:ea typeface="+mn-ea"/>
          <a:cs typeface="+mn-cs"/>
        </a:defRPr>
      </a:lvl1pPr>
      <a:lvl2pPr marL="342875" algn="l" defTabSz="685749" rtl="0" eaLnBrk="1" latinLnBrk="0" hangingPunct="1">
        <a:defRPr sz="1350" kern="1200">
          <a:solidFill>
            <a:schemeClr val="tx1"/>
          </a:solidFill>
          <a:latin typeface="+mn-lt"/>
          <a:ea typeface="+mn-ea"/>
          <a:cs typeface="+mn-cs"/>
        </a:defRPr>
      </a:lvl2pPr>
      <a:lvl3pPr marL="685749" algn="l" defTabSz="685749" rtl="0" eaLnBrk="1" latinLnBrk="0" hangingPunct="1">
        <a:defRPr sz="1350" kern="1200">
          <a:solidFill>
            <a:schemeClr val="tx1"/>
          </a:solidFill>
          <a:latin typeface="+mn-lt"/>
          <a:ea typeface="+mn-ea"/>
          <a:cs typeface="+mn-cs"/>
        </a:defRPr>
      </a:lvl3pPr>
      <a:lvl4pPr marL="1028624" algn="l" defTabSz="685749" rtl="0" eaLnBrk="1" latinLnBrk="0" hangingPunct="1">
        <a:defRPr sz="1350" kern="1200">
          <a:solidFill>
            <a:schemeClr val="tx1"/>
          </a:solidFill>
          <a:latin typeface="+mn-lt"/>
          <a:ea typeface="+mn-ea"/>
          <a:cs typeface="+mn-cs"/>
        </a:defRPr>
      </a:lvl4pPr>
      <a:lvl5pPr marL="1371498" algn="l" defTabSz="685749" rtl="0" eaLnBrk="1" latinLnBrk="0" hangingPunct="1">
        <a:defRPr sz="1350" kern="1200">
          <a:solidFill>
            <a:schemeClr val="tx1"/>
          </a:solidFill>
          <a:latin typeface="+mn-lt"/>
          <a:ea typeface="+mn-ea"/>
          <a:cs typeface="+mn-cs"/>
        </a:defRPr>
      </a:lvl5pPr>
      <a:lvl6pPr marL="1714373" algn="l" defTabSz="685749" rtl="0" eaLnBrk="1" latinLnBrk="0" hangingPunct="1">
        <a:defRPr sz="1350" kern="1200">
          <a:solidFill>
            <a:schemeClr val="tx1"/>
          </a:solidFill>
          <a:latin typeface="+mn-lt"/>
          <a:ea typeface="+mn-ea"/>
          <a:cs typeface="+mn-cs"/>
        </a:defRPr>
      </a:lvl6pPr>
      <a:lvl7pPr marL="2057246" algn="l" defTabSz="685749" rtl="0" eaLnBrk="1" latinLnBrk="0" hangingPunct="1">
        <a:defRPr sz="1350" kern="1200">
          <a:solidFill>
            <a:schemeClr val="tx1"/>
          </a:solidFill>
          <a:latin typeface="+mn-lt"/>
          <a:ea typeface="+mn-ea"/>
          <a:cs typeface="+mn-cs"/>
        </a:defRPr>
      </a:lvl7pPr>
      <a:lvl8pPr marL="2400120" algn="l" defTabSz="685749" rtl="0" eaLnBrk="1" latinLnBrk="0" hangingPunct="1">
        <a:defRPr sz="1350" kern="1200">
          <a:solidFill>
            <a:schemeClr val="tx1"/>
          </a:solidFill>
          <a:latin typeface="+mn-lt"/>
          <a:ea typeface="+mn-ea"/>
          <a:cs typeface="+mn-cs"/>
        </a:defRPr>
      </a:lvl8pPr>
      <a:lvl9pPr marL="2742995" algn="l" defTabSz="685749"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hemeOverride" Target="../theme/themeOverride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hemeOverride" Target="../theme/themeOverrid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35.gif"/><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38.png"/></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3.xml"/><Relationship Id="rId5" Type="http://schemas.openxmlformats.org/officeDocument/2006/relationships/image" Target="../media/image35.gif"/><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44.png"/></Relationships>
</file>

<file path=ppt/slides/_rels/slide3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84301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A23D6-8E8D-246B-79CB-40EF8ECF1F0B}"/>
              </a:ext>
            </a:extLst>
          </p:cNvPr>
          <p:cNvSpPr>
            <a:spLocks noGrp="1"/>
          </p:cNvSpPr>
          <p:nvPr>
            <p:ph type="ctrTitle"/>
          </p:nvPr>
        </p:nvSpPr>
        <p:spPr/>
        <p:txBody>
          <a:bodyPr/>
          <a:lstStyle/>
          <a:p>
            <a:r>
              <a:rPr lang="en-GB" dirty="0"/>
              <a:t>Policies, Regulations and AI</a:t>
            </a:r>
          </a:p>
        </p:txBody>
      </p:sp>
      <p:sp>
        <p:nvSpPr>
          <p:cNvPr id="3" name="Subtitle 2">
            <a:extLst>
              <a:ext uri="{FF2B5EF4-FFF2-40B4-BE49-F238E27FC236}">
                <a16:creationId xmlns:a16="http://schemas.microsoft.com/office/drawing/2014/main" id="{3B9F46F9-9179-6D8A-4034-58E1B3CA4A06}"/>
              </a:ext>
            </a:extLst>
          </p:cNvPr>
          <p:cNvSpPr>
            <a:spLocks noGrp="1"/>
          </p:cNvSpPr>
          <p:nvPr>
            <p:ph type="subTitle" idx="1"/>
          </p:nvPr>
        </p:nvSpPr>
        <p:spPr/>
        <p:txBody>
          <a:bodyPr/>
          <a:lstStyle/>
          <a:p>
            <a:r>
              <a:rPr lang="en-GB" dirty="0"/>
              <a:t>26th June 2026</a:t>
            </a:r>
          </a:p>
        </p:txBody>
      </p:sp>
    </p:spTree>
    <p:extLst>
      <p:ext uri="{BB962C8B-B14F-4D97-AF65-F5344CB8AC3E}">
        <p14:creationId xmlns:p14="http://schemas.microsoft.com/office/powerpoint/2010/main" val="20545741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9351502-6600-43A7-4F96-42CC96A3FC4E}"/>
              </a:ext>
            </a:extLst>
          </p:cNvPr>
          <p:cNvSpPr>
            <a:spLocks noGrp="1"/>
          </p:cNvSpPr>
          <p:nvPr>
            <p:ph idx="1"/>
          </p:nvPr>
        </p:nvSpPr>
        <p:spPr/>
        <p:txBody>
          <a:bodyPr/>
          <a:lstStyle/>
          <a:p>
            <a:pPr marL="0" indent="0" algn="ctr">
              <a:buNone/>
            </a:pPr>
            <a:r>
              <a:rPr lang="en-US" sz="2400" dirty="0"/>
              <a:t>What are the main AI platforms that are used within schools?</a:t>
            </a:r>
            <a:endParaRPr lang="en-GB" sz="2400" dirty="0"/>
          </a:p>
          <a:p>
            <a:endParaRPr lang="en-GB" dirty="0"/>
          </a:p>
        </p:txBody>
      </p:sp>
      <p:sp>
        <p:nvSpPr>
          <p:cNvPr id="3" name="Title 2">
            <a:extLst>
              <a:ext uri="{FF2B5EF4-FFF2-40B4-BE49-F238E27FC236}">
                <a16:creationId xmlns:a16="http://schemas.microsoft.com/office/drawing/2014/main" id="{FB3E522D-E20E-2999-B736-7A37EF3D2C69}"/>
              </a:ext>
            </a:extLst>
          </p:cNvPr>
          <p:cNvSpPr>
            <a:spLocks noGrp="1"/>
          </p:cNvSpPr>
          <p:nvPr>
            <p:ph type="ctrTitle"/>
          </p:nvPr>
        </p:nvSpPr>
        <p:spPr/>
        <p:txBody>
          <a:bodyPr>
            <a:normAutofit/>
          </a:bodyPr>
          <a:lstStyle/>
          <a:p>
            <a:r>
              <a:rPr lang="en-GB" dirty="0"/>
              <a:t>Common AI Platforms</a:t>
            </a:r>
          </a:p>
        </p:txBody>
      </p:sp>
      <p:pic>
        <p:nvPicPr>
          <p:cNvPr id="4" name="Picture 2" descr="ChatGPT Logo PNG Transparent Free Download">
            <a:extLst>
              <a:ext uri="{FF2B5EF4-FFF2-40B4-BE49-F238E27FC236}">
                <a16:creationId xmlns:a16="http://schemas.microsoft.com/office/drawing/2014/main" id="{9E0AD2AF-F5E5-BCEB-AEBF-A7D092A6B23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6098" y="2935182"/>
            <a:ext cx="2080138" cy="197368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Logo Microsoft Copilot – Logos PNG">
            <a:extLst>
              <a:ext uri="{FF2B5EF4-FFF2-40B4-BE49-F238E27FC236}">
                <a16:creationId xmlns:a16="http://schemas.microsoft.com/office/drawing/2014/main" id="{9F4E68C8-72D0-2AD2-5C68-D0F840ECFA5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45957" y="1870400"/>
            <a:ext cx="2661150" cy="266115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Google Gemini Logo, symbol, meaning, history, PNG, brand">
            <a:extLst>
              <a:ext uri="{FF2B5EF4-FFF2-40B4-BE49-F238E27FC236}">
                <a16:creationId xmlns:a16="http://schemas.microsoft.com/office/drawing/2014/main" id="{BF560ADB-8454-9BCF-9175-E63C6FA3D93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0234" y="5146457"/>
            <a:ext cx="2661150" cy="149689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descr="Teachmate | LinkedIn">
            <a:extLst>
              <a:ext uri="{FF2B5EF4-FFF2-40B4-BE49-F238E27FC236}">
                <a16:creationId xmlns:a16="http://schemas.microsoft.com/office/drawing/2014/main" id="{8D73AD2D-F574-0920-690D-0858D06EA35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76532" y="3520020"/>
            <a:ext cx="1626437" cy="162643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0" descr="Anthropic logo in transparent PNG and vectorized SVG formats">
            <a:extLst>
              <a:ext uri="{FF2B5EF4-FFF2-40B4-BE49-F238E27FC236}">
                <a16:creationId xmlns:a16="http://schemas.microsoft.com/office/drawing/2014/main" id="{83D4F835-D98B-4E15-013E-2C93E7F4E6D6}"/>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572000" y="5445084"/>
            <a:ext cx="3851130" cy="43325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2" descr="Google Notebook LM — IA Generativa — Serveis TIC — UPC. Universitat ...">
            <a:extLst>
              <a:ext uri="{FF2B5EF4-FFF2-40B4-BE49-F238E27FC236}">
                <a16:creationId xmlns:a16="http://schemas.microsoft.com/office/drawing/2014/main" id="{45267F09-98AB-1DD6-15C8-B5D6D90414B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78675" y="2359552"/>
            <a:ext cx="2960531" cy="19736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5177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300"/>
                                  </p:stCondLst>
                                  <p:childTnLst>
                                    <p:set>
                                      <p:cBhvr>
                                        <p:cTn id="9" dur="1" fill="hold">
                                          <p:stCondLst>
                                            <p:cond delay="0"/>
                                          </p:stCondLst>
                                        </p:cTn>
                                        <p:tgtEl>
                                          <p:spTgt spid="5"/>
                                        </p:tgtEl>
                                        <p:attrNameLst>
                                          <p:attrName>style.visibility</p:attrName>
                                        </p:attrNameLst>
                                      </p:cBhvr>
                                      <p:to>
                                        <p:strVal val="visible"/>
                                      </p:to>
                                    </p:set>
                                  </p:childTnLst>
                                </p:cTn>
                              </p:par>
                            </p:childTnLst>
                          </p:cTn>
                        </p:par>
                        <p:par>
                          <p:cTn id="10" fill="hold">
                            <p:stCondLst>
                              <p:cond delay="300"/>
                            </p:stCondLst>
                            <p:childTnLst>
                              <p:par>
                                <p:cTn id="11" presetID="1" presetClass="entr" presetSubtype="0" fill="hold" nodeType="afterEffect">
                                  <p:stCondLst>
                                    <p:cond delay="200"/>
                                  </p:stCondLst>
                                  <p:childTnLst>
                                    <p:set>
                                      <p:cBhvr>
                                        <p:cTn id="12" dur="1" fill="hold">
                                          <p:stCondLst>
                                            <p:cond delay="0"/>
                                          </p:stCondLst>
                                        </p:cTn>
                                        <p:tgtEl>
                                          <p:spTgt spid="6"/>
                                        </p:tgtEl>
                                        <p:attrNameLst>
                                          <p:attrName>style.visibility</p:attrName>
                                        </p:attrNameLst>
                                      </p:cBhvr>
                                      <p:to>
                                        <p:strVal val="visible"/>
                                      </p:to>
                                    </p:set>
                                  </p:childTnLst>
                                </p:cTn>
                              </p:par>
                            </p:childTnLst>
                          </p:cTn>
                        </p:par>
                        <p:par>
                          <p:cTn id="13" fill="hold">
                            <p:stCondLst>
                              <p:cond delay="500"/>
                            </p:stCondLst>
                            <p:childTnLst>
                              <p:par>
                                <p:cTn id="14" presetID="1" presetClass="entr" presetSubtype="0" fill="hold" nodeType="afterEffect">
                                  <p:stCondLst>
                                    <p:cond delay="200"/>
                                  </p:stCondLst>
                                  <p:childTnLst>
                                    <p:set>
                                      <p:cBhvr>
                                        <p:cTn id="15" dur="1" fill="hold">
                                          <p:stCondLst>
                                            <p:cond delay="0"/>
                                          </p:stCondLst>
                                        </p:cTn>
                                        <p:tgtEl>
                                          <p:spTgt spid="7"/>
                                        </p:tgtEl>
                                        <p:attrNameLst>
                                          <p:attrName>style.visibility</p:attrName>
                                        </p:attrNameLst>
                                      </p:cBhvr>
                                      <p:to>
                                        <p:strVal val="visible"/>
                                      </p:to>
                                    </p:set>
                                  </p:childTnLst>
                                </p:cTn>
                              </p:par>
                            </p:childTnLst>
                          </p:cTn>
                        </p:par>
                        <p:par>
                          <p:cTn id="16" fill="hold">
                            <p:stCondLst>
                              <p:cond delay="700"/>
                            </p:stCondLst>
                            <p:childTnLst>
                              <p:par>
                                <p:cTn id="17" presetID="1" presetClass="entr" presetSubtype="0" fill="hold" nodeType="afterEffect">
                                  <p:stCondLst>
                                    <p:cond delay="200"/>
                                  </p:stCondLst>
                                  <p:childTnLst>
                                    <p:set>
                                      <p:cBhvr>
                                        <p:cTn id="18" dur="1" fill="hold">
                                          <p:stCondLst>
                                            <p:cond delay="0"/>
                                          </p:stCondLst>
                                        </p:cTn>
                                        <p:tgtEl>
                                          <p:spTgt spid="8"/>
                                        </p:tgtEl>
                                        <p:attrNameLst>
                                          <p:attrName>style.visibility</p:attrName>
                                        </p:attrNameLst>
                                      </p:cBhvr>
                                      <p:to>
                                        <p:strVal val="visible"/>
                                      </p:to>
                                    </p:set>
                                  </p:childTnLst>
                                </p:cTn>
                              </p:par>
                            </p:childTnLst>
                          </p:cTn>
                        </p:par>
                        <p:par>
                          <p:cTn id="19" fill="hold">
                            <p:stCondLst>
                              <p:cond delay="900"/>
                            </p:stCondLst>
                            <p:childTnLst>
                              <p:par>
                                <p:cTn id="20" presetID="1" presetClass="entr" presetSubtype="0" fill="hold" nodeType="afterEffect">
                                  <p:stCondLst>
                                    <p:cond delay="200"/>
                                  </p:stCondLst>
                                  <p:childTnLst>
                                    <p:set>
                                      <p:cBhvr>
                                        <p:cTn id="21"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1FC47CE-BFD4-7EA2-BB57-3260508E4A96}"/>
              </a:ext>
            </a:extLst>
          </p:cNvPr>
          <p:cNvSpPr>
            <a:spLocks noGrp="1"/>
          </p:cNvSpPr>
          <p:nvPr>
            <p:ph idx="1"/>
          </p:nvPr>
        </p:nvSpPr>
        <p:spPr/>
        <p:txBody>
          <a:bodyPr/>
          <a:lstStyle/>
          <a:p>
            <a:r>
              <a:rPr lang="en-US" dirty="0"/>
              <a:t>Understand current use of AI by staff and Students</a:t>
            </a:r>
          </a:p>
          <a:p>
            <a:endParaRPr lang="en-US" dirty="0"/>
          </a:p>
          <a:p>
            <a:r>
              <a:rPr lang="en-US" dirty="0"/>
              <a:t>Explore policies that are affected and involved in AI</a:t>
            </a:r>
          </a:p>
          <a:p>
            <a:endParaRPr lang="en-US" dirty="0"/>
          </a:p>
          <a:p>
            <a:r>
              <a:rPr lang="en-US" dirty="0"/>
              <a:t>Provide staff guidance around using AI</a:t>
            </a:r>
          </a:p>
          <a:p>
            <a:endParaRPr lang="en-US" dirty="0"/>
          </a:p>
          <a:p>
            <a:r>
              <a:rPr lang="en-US" dirty="0"/>
              <a:t>Provide student guidance around using AI</a:t>
            </a:r>
          </a:p>
          <a:p>
            <a:endParaRPr lang="en-US" dirty="0"/>
          </a:p>
          <a:p>
            <a:r>
              <a:rPr lang="en-US" dirty="0"/>
              <a:t>Discuss example cases of using AI in the classroom</a:t>
            </a:r>
          </a:p>
        </p:txBody>
      </p:sp>
      <p:sp>
        <p:nvSpPr>
          <p:cNvPr id="3" name="Title 2">
            <a:extLst>
              <a:ext uri="{FF2B5EF4-FFF2-40B4-BE49-F238E27FC236}">
                <a16:creationId xmlns:a16="http://schemas.microsoft.com/office/drawing/2014/main" id="{FF9CE427-5E21-3181-B687-544C80543271}"/>
              </a:ext>
            </a:extLst>
          </p:cNvPr>
          <p:cNvSpPr>
            <a:spLocks noGrp="1"/>
          </p:cNvSpPr>
          <p:nvPr>
            <p:ph type="ctrTitle"/>
          </p:nvPr>
        </p:nvSpPr>
        <p:spPr/>
        <p:txBody>
          <a:bodyPr>
            <a:normAutofit/>
          </a:bodyPr>
          <a:lstStyle/>
          <a:p>
            <a:r>
              <a:rPr lang="en-GB" dirty="0"/>
              <a:t>Aims of the CPD</a:t>
            </a:r>
          </a:p>
        </p:txBody>
      </p:sp>
    </p:spTree>
    <p:extLst>
      <p:ext uri="{BB962C8B-B14F-4D97-AF65-F5344CB8AC3E}">
        <p14:creationId xmlns:p14="http://schemas.microsoft.com/office/powerpoint/2010/main" val="428958655"/>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3B20B72-C1E1-9B16-F3BB-07C870AC3311}"/>
              </a:ext>
            </a:extLst>
          </p:cNvPr>
          <p:cNvSpPr>
            <a:spLocks noGrp="1"/>
          </p:cNvSpPr>
          <p:nvPr>
            <p:ph idx="1"/>
          </p:nvPr>
        </p:nvSpPr>
        <p:spPr/>
        <p:txBody>
          <a:bodyPr>
            <a:normAutofit lnSpcReduction="10000"/>
          </a:bodyPr>
          <a:lstStyle/>
          <a:p>
            <a:pPr marL="0" indent="0">
              <a:buNone/>
            </a:pPr>
            <a:r>
              <a:rPr lang="en-US" sz="2600" b="1" dirty="0"/>
              <a:t>Results of Staff Surveys on the use of AI within Education</a:t>
            </a:r>
            <a:endParaRPr lang="en-US" sz="2600" dirty="0">
              <a:ea typeface="Calibri"/>
              <a:cs typeface="Calibri"/>
            </a:endParaRPr>
          </a:p>
          <a:p>
            <a:pPr lvl="1">
              <a:buFont typeface="Arial" panose="020B0604020202020204" pitchFamily="34" charset="0"/>
              <a:buChar char="•"/>
            </a:pPr>
            <a:r>
              <a:rPr lang="en-US" sz="2000" dirty="0"/>
              <a:t>Average staff usage reported between occasionally and weekly.</a:t>
            </a:r>
          </a:p>
          <a:p>
            <a:pPr lvl="1">
              <a:buFont typeface="Arial" panose="020B0604020202020204" pitchFamily="34" charset="0"/>
              <a:buChar char="•"/>
            </a:pPr>
            <a:r>
              <a:rPr lang="en-US" sz="2000" dirty="0"/>
              <a:t>Average confidence around “some use but not confident to train others”.</a:t>
            </a:r>
          </a:p>
          <a:p>
            <a:endParaRPr lang="en-US" sz="2800" dirty="0">
              <a:ea typeface="Calibri"/>
              <a:cs typeface="Calibri"/>
            </a:endParaRPr>
          </a:p>
          <a:p>
            <a:pPr marL="0" indent="0">
              <a:buNone/>
            </a:pPr>
            <a:r>
              <a:rPr lang="en-US" sz="2600" b="1" dirty="0">
                <a:ea typeface="+mn-lt"/>
                <a:cs typeface="+mn-lt"/>
              </a:rPr>
              <a:t>Current Staff Use</a:t>
            </a:r>
            <a:endParaRPr lang="en-US" sz="1900" b="1" dirty="0"/>
          </a:p>
          <a:p>
            <a:pPr lvl="1">
              <a:buFont typeface="Arial" panose="020B0604020202020204" pitchFamily="34" charset="0"/>
              <a:buChar char="•"/>
            </a:pPr>
            <a:r>
              <a:rPr lang="en-US" dirty="0"/>
              <a:t>Updating outdated case studies and subject materials</a:t>
            </a:r>
          </a:p>
          <a:p>
            <a:pPr lvl="1">
              <a:buFont typeface="Arial" panose="020B0604020202020204" pitchFamily="34" charset="0"/>
              <a:buChar char="•"/>
            </a:pPr>
            <a:r>
              <a:rPr lang="en-GB" dirty="0"/>
              <a:t>Creating worksheets and quizzes</a:t>
            </a:r>
          </a:p>
          <a:p>
            <a:pPr lvl="1">
              <a:buFont typeface="Arial" panose="020B0604020202020204" pitchFamily="34" charset="0"/>
              <a:buChar char="•"/>
            </a:pPr>
            <a:r>
              <a:rPr lang="en-GB" dirty="0"/>
              <a:t>Generating revision materials</a:t>
            </a:r>
          </a:p>
          <a:p>
            <a:pPr lvl="1">
              <a:buFont typeface="Arial" panose="020B0604020202020204" pitchFamily="34" charset="0"/>
              <a:buChar char="•"/>
            </a:pPr>
            <a:r>
              <a:rPr lang="en-US" dirty="0"/>
              <a:t>Supporting marking and feedback processes</a:t>
            </a:r>
          </a:p>
          <a:p>
            <a:pPr lvl="1">
              <a:buFont typeface="Arial" panose="020B0604020202020204" pitchFamily="34" charset="0"/>
              <a:buChar char="•"/>
            </a:pPr>
            <a:r>
              <a:rPr lang="en-US" dirty="0"/>
              <a:t>Assisting with adapted teaching materials at KS5</a:t>
            </a:r>
          </a:p>
          <a:p>
            <a:pPr lvl="1">
              <a:buFont typeface="Arial" panose="020B0604020202020204" pitchFamily="34" charset="0"/>
              <a:buChar char="•"/>
            </a:pPr>
            <a:r>
              <a:rPr lang="en-GB" dirty="0"/>
              <a:t>Reducing administrative workload</a:t>
            </a:r>
            <a:endParaRPr lang="en-US" sz="2500" dirty="0">
              <a:ea typeface="Calibri"/>
              <a:cs typeface="Calibri"/>
            </a:endParaRPr>
          </a:p>
          <a:p>
            <a:endParaRPr lang="en-GB" dirty="0"/>
          </a:p>
        </p:txBody>
      </p:sp>
      <p:sp>
        <p:nvSpPr>
          <p:cNvPr id="3" name="Title 2">
            <a:extLst>
              <a:ext uri="{FF2B5EF4-FFF2-40B4-BE49-F238E27FC236}">
                <a16:creationId xmlns:a16="http://schemas.microsoft.com/office/drawing/2014/main" id="{004E11E4-9032-A693-19FF-8838D90C27BB}"/>
              </a:ext>
            </a:extLst>
          </p:cNvPr>
          <p:cNvSpPr>
            <a:spLocks noGrp="1"/>
          </p:cNvSpPr>
          <p:nvPr>
            <p:ph type="ctrTitle"/>
          </p:nvPr>
        </p:nvSpPr>
        <p:spPr/>
        <p:txBody>
          <a:bodyPr>
            <a:normAutofit/>
          </a:bodyPr>
          <a:lstStyle/>
          <a:p>
            <a:r>
              <a:rPr lang="en-GB" dirty="0"/>
              <a:t>AI Use by Staff &amp; Students</a:t>
            </a:r>
          </a:p>
        </p:txBody>
      </p:sp>
    </p:spTree>
    <p:extLst>
      <p:ext uri="{BB962C8B-B14F-4D97-AF65-F5344CB8AC3E}">
        <p14:creationId xmlns:p14="http://schemas.microsoft.com/office/powerpoint/2010/main" val="1417096172"/>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FB8F05B-687F-D972-18C9-2D0093675E3E}"/>
              </a:ext>
            </a:extLst>
          </p:cNvPr>
          <p:cNvSpPr>
            <a:spLocks noGrp="1"/>
          </p:cNvSpPr>
          <p:nvPr>
            <p:ph idx="1"/>
          </p:nvPr>
        </p:nvSpPr>
        <p:spPr/>
        <p:txBody>
          <a:bodyPr>
            <a:normAutofit fontScale="85000" lnSpcReduction="10000"/>
          </a:bodyPr>
          <a:lstStyle/>
          <a:p>
            <a:pPr marL="0" indent="0">
              <a:lnSpc>
                <a:spcPct val="100000"/>
              </a:lnSpc>
              <a:buNone/>
            </a:pPr>
            <a:r>
              <a:rPr lang="en-GB" sz="2400" b="1" dirty="0"/>
              <a:t>Accuracy and reliability</a:t>
            </a:r>
          </a:p>
          <a:p>
            <a:pPr lvl="1">
              <a:lnSpc>
                <a:spcPct val="100000"/>
              </a:lnSpc>
              <a:buFont typeface="Arial" panose="020B0604020202020204" pitchFamily="34" charset="0"/>
              <a:buChar char="•"/>
            </a:pPr>
            <a:r>
              <a:rPr lang="en-GB" sz="1900" dirty="0"/>
              <a:t>AI can introduce mistakes, often ‘sounding confident’</a:t>
            </a:r>
          </a:p>
          <a:p>
            <a:pPr lvl="1">
              <a:lnSpc>
                <a:spcPct val="100000"/>
              </a:lnSpc>
              <a:buFont typeface="Arial" panose="020B0604020202020204" pitchFamily="34" charset="0"/>
              <a:buChar char="•"/>
            </a:pPr>
            <a:r>
              <a:rPr lang="en-GB" sz="1900" dirty="0"/>
              <a:t>Requires quality assurance from teachers</a:t>
            </a:r>
          </a:p>
          <a:p>
            <a:pPr marL="0" indent="0">
              <a:lnSpc>
                <a:spcPct val="100000"/>
              </a:lnSpc>
              <a:buNone/>
            </a:pPr>
            <a:r>
              <a:rPr lang="en-GB" sz="2400" b="1" dirty="0"/>
              <a:t>Academic integrity</a:t>
            </a:r>
          </a:p>
          <a:p>
            <a:pPr lvl="1">
              <a:lnSpc>
                <a:spcPct val="100000"/>
              </a:lnSpc>
              <a:buFont typeface="Arial" panose="020B0604020202020204" pitchFamily="34" charset="0"/>
              <a:buChar char="•"/>
            </a:pPr>
            <a:r>
              <a:rPr lang="en-GB" sz="1900" dirty="0"/>
              <a:t>Confidence in authenticity of homework responses</a:t>
            </a:r>
          </a:p>
          <a:p>
            <a:pPr lvl="1">
              <a:lnSpc>
                <a:spcPct val="100000"/>
              </a:lnSpc>
              <a:buFont typeface="Arial" panose="020B0604020202020204" pitchFamily="34" charset="0"/>
              <a:buChar char="•"/>
            </a:pPr>
            <a:r>
              <a:rPr lang="en-GB" sz="1900" dirty="0"/>
              <a:t>Students utilising AI for coursework/NEA</a:t>
            </a:r>
          </a:p>
          <a:p>
            <a:pPr lvl="1">
              <a:lnSpc>
                <a:spcPct val="100000"/>
              </a:lnSpc>
              <a:buFont typeface="Arial" panose="020B0604020202020204" pitchFamily="34" charset="0"/>
              <a:buChar char="•"/>
            </a:pPr>
            <a:r>
              <a:rPr lang="en-GB" sz="1900" dirty="0"/>
              <a:t>Some staff already limiting homework types</a:t>
            </a:r>
          </a:p>
          <a:p>
            <a:pPr marL="0" indent="0">
              <a:lnSpc>
                <a:spcPct val="100000"/>
              </a:lnSpc>
              <a:buNone/>
            </a:pPr>
            <a:r>
              <a:rPr lang="en-GB" sz="2400" b="1" dirty="0"/>
              <a:t>Access and limitations</a:t>
            </a:r>
          </a:p>
          <a:p>
            <a:pPr lvl="1">
              <a:lnSpc>
                <a:spcPct val="100000"/>
              </a:lnSpc>
              <a:buFont typeface="Arial" panose="020B0604020202020204" pitchFamily="34" charset="0"/>
              <a:buChar char="•"/>
            </a:pPr>
            <a:r>
              <a:rPr lang="en-GB" sz="1900" dirty="0"/>
              <a:t>Limitations of free versions – prompting limits and use of input for training of models</a:t>
            </a:r>
          </a:p>
          <a:p>
            <a:pPr lvl="1">
              <a:lnSpc>
                <a:spcPct val="100000"/>
              </a:lnSpc>
              <a:buFont typeface="Arial" panose="020B0604020202020204" pitchFamily="34" charset="0"/>
              <a:buChar char="•"/>
            </a:pPr>
            <a:r>
              <a:rPr lang="en-GB" sz="1900" dirty="0"/>
              <a:t>Some staff frustrated by additional time required to proof and amend output.</a:t>
            </a:r>
          </a:p>
          <a:p>
            <a:pPr marL="0" indent="0">
              <a:lnSpc>
                <a:spcPct val="100000"/>
              </a:lnSpc>
              <a:buNone/>
            </a:pPr>
            <a:r>
              <a:rPr lang="en-GB" sz="2400" b="1" dirty="0"/>
              <a:t>Confidence</a:t>
            </a:r>
          </a:p>
          <a:p>
            <a:pPr lvl="1">
              <a:lnSpc>
                <a:spcPct val="100000"/>
              </a:lnSpc>
              <a:spcAft>
                <a:spcPts val="800"/>
              </a:spcAft>
              <a:buFont typeface="Arial" panose="020B0604020202020204" pitchFamily="34" charset="0"/>
              <a:buChar char="•"/>
            </a:pPr>
            <a:r>
              <a:rPr lang="en-GB" sz="1900" dirty="0"/>
              <a:t>Some staff unsure on a practical level, but more over staff would like clarity on what they are allowed to do</a:t>
            </a:r>
          </a:p>
          <a:p>
            <a:endParaRPr lang="en-GB" dirty="0"/>
          </a:p>
        </p:txBody>
      </p:sp>
      <p:sp>
        <p:nvSpPr>
          <p:cNvPr id="3" name="Title 2">
            <a:extLst>
              <a:ext uri="{FF2B5EF4-FFF2-40B4-BE49-F238E27FC236}">
                <a16:creationId xmlns:a16="http://schemas.microsoft.com/office/drawing/2014/main" id="{B597AB4B-332A-8052-462F-56ADB4F66177}"/>
              </a:ext>
            </a:extLst>
          </p:cNvPr>
          <p:cNvSpPr>
            <a:spLocks noGrp="1"/>
          </p:cNvSpPr>
          <p:nvPr>
            <p:ph type="ctrTitle"/>
          </p:nvPr>
        </p:nvSpPr>
        <p:spPr/>
        <p:txBody>
          <a:bodyPr/>
          <a:lstStyle/>
          <a:p>
            <a:pPr>
              <a:defRPr/>
            </a:pPr>
            <a:r>
              <a:rPr lang="en-GB" dirty="0"/>
              <a:t>Staff Feedback </a:t>
            </a:r>
            <a:endParaRPr lang="en-US" dirty="0"/>
          </a:p>
        </p:txBody>
      </p:sp>
    </p:spTree>
    <p:extLst>
      <p:ext uri="{BB962C8B-B14F-4D97-AF65-F5344CB8AC3E}">
        <p14:creationId xmlns:p14="http://schemas.microsoft.com/office/powerpoint/2010/main" val="42341341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9EDCD1-FE4A-9E09-1827-183D9F65F0EA}"/>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599794B-274C-23C1-82EA-1D92B875A98F}"/>
              </a:ext>
            </a:extLst>
          </p:cNvPr>
          <p:cNvSpPr>
            <a:spLocks noGrp="1"/>
          </p:cNvSpPr>
          <p:nvPr>
            <p:ph idx="1"/>
          </p:nvPr>
        </p:nvSpPr>
        <p:spPr/>
        <p:txBody>
          <a:bodyPr/>
          <a:lstStyle/>
          <a:p>
            <a:pPr marL="0" indent="0">
              <a:buNone/>
            </a:pPr>
            <a:r>
              <a:rPr lang="en-US" sz="2000" b="1" dirty="0"/>
              <a:t>Results of recent student survey.</a:t>
            </a:r>
          </a:p>
          <a:p>
            <a:r>
              <a:rPr lang="en-US" dirty="0"/>
              <a:t>Original survey was conducted in January/February 2024.</a:t>
            </a:r>
          </a:p>
          <a:p>
            <a:r>
              <a:rPr lang="en-US" dirty="0"/>
              <a:t>New survey conducted in January 2026.</a:t>
            </a:r>
          </a:p>
          <a:p>
            <a:r>
              <a:rPr lang="en-US" dirty="0"/>
              <a:t>Same questions.</a:t>
            </a:r>
          </a:p>
          <a:p>
            <a:r>
              <a:rPr lang="en-US" dirty="0"/>
              <a:t>Key findings:</a:t>
            </a:r>
          </a:p>
          <a:p>
            <a:endParaRPr lang="en-US" dirty="0"/>
          </a:p>
        </p:txBody>
      </p:sp>
      <p:sp>
        <p:nvSpPr>
          <p:cNvPr id="3" name="Title 2">
            <a:extLst>
              <a:ext uri="{FF2B5EF4-FFF2-40B4-BE49-F238E27FC236}">
                <a16:creationId xmlns:a16="http://schemas.microsoft.com/office/drawing/2014/main" id="{F8CBBF14-5BEC-0970-3884-FBBE58464E50}"/>
              </a:ext>
            </a:extLst>
          </p:cNvPr>
          <p:cNvSpPr>
            <a:spLocks noGrp="1"/>
          </p:cNvSpPr>
          <p:nvPr>
            <p:ph type="ctrTitle"/>
          </p:nvPr>
        </p:nvSpPr>
        <p:spPr/>
        <p:txBody>
          <a:bodyPr>
            <a:normAutofit/>
          </a:bodyPr>
          <a:lstStyle/>
          <a:p>
            <a:r>
              <a:rPr lang="en-GB" dirty="0"/>
              <a:t>AI Use by Staff &amp; Students</a:t>
            </a:r>
          </a:p>
        </p:txBody>
      </p:sp>
      <p:grpSp>
        <p:nvGrpSpPr>
          <p:cNvPr id="4" name="Group 3">
            <a:extLst>
              <a:ext uri="{FF2B5EF4-FFF2-40B4-BE49-F238E27FC236}">
                <a16:creationId xmlns:a16="http://schemas.microsoft.com/office/drawing/2014/main" id="{2DAD3E34-98F1-5597-4E65-1934AAF36147}"/>
              </a:ext>
            </a:extLst>
          </p:cNvPr>
          <p:cNvGrpSpPr/>
          <p:nvPr/>
        </p:nvGrpSpPr>
        <p:grpSpPr>
          <a:xfrm>
            <a:off x="1917648" y="3809109"/>
            <a:ext cx="4721106" cy="2825054"/>
            <a:chOff x="2211447" y="3365633"/>
            <a:chExt cx="4721106" cy="2825054"/>
          </a:xfrm>
        </p:grpSpPr>
        <p:sp>
          <p:nvSpPr>
            <p:cNvPr id="5" name="TextBox 4">
              <a:extLst>
                <a:ext uri="{FF2B5EF4-FFF2-40B4-BE49-F238E27FC236}">
                  <a16:creationId xmlns:a16="http://schemas.microsoft.com/office/drawing/2014/main" id="{3CD3182C-687E-9A75-6367-55E508D4F14F}"/>
                </a:ext>
              </a:extLst>
            </p:cNvPr>
            <p:cNvSpPr txBox="1"/>
            <p:nvPr/>
          </p:nvSpPr>
          <p:spPr>
            <a:xfrm>
              <a:off x="2584308" y="3365633"/>
              <a:ext cx="3437159" cy="400110"/>
            </a:xfrm>
            <a:prstGeom prst="rect">
              <a:avLst/>
            </a:prstGeom>
            <a:noFill/>
          </p:spPr>
          <p:txBody>
            <a:bodyPr wrap="none" rtlCol="0">
              <a:spAutoFit/>
            </a:bodyPr>
            <a:lstStyle/>
            <a:p>
              <a:r>
                <a:rPr lang="en-US" sz="2000" b="1" dirty="0">
                  <a:solidFill>
                    <a:srgbClr val="132D50"/>
                  </a:solidFill>
                  <a:latin typeface="Lato Light" panose="020F0302020204030203" pitchFamily="34" charset="0"/>
                </a:rPr>
                <a:t>Do you know what AI means?</a:t>
              </a:r>
              <a:endParaRPr lang="en-GB" sz="2000" b="1" dirty="0">
                <a:solidFill>
                  <a:srgbClr val="132D50"/>
                </a:solidFill>
                <a:latin typeface="Lato Light" panose="020F0302020204030203" pitchFamily="34" charset="0"/>
              </a:endParaRPr>
            </a:p>
          </p:txBody>
        </p:sp>
        <p:pic>
          <p:nvPicPr>
            <p:cNvPr id="6" name="Picture 5">
              <a:extLst>
                <a:ext uri="{FF2B5EF4-FFF2-40B4-BE49-F238E27FC236}">
                  <a16:creationId xmlns:a16="http://schemas.microsoft.com/office/drawing/2014/main" id="{1CA94B4D-E26D-F63F-BC1C-72E9565854DB}"/>
                </a:ext>
              </a:extLst>
            </p:cNvPr>
            <p:cNvPicPr>
              <a:picLocks noChangeAspect="1"/>
            </p:cNvPicPr>
            <p:nvPr/>
          </p:nvPicPr>
          <p:blipFill>
            <a:blip r:embed="rId3"/>
            <a:stretch>
              <a:fillRect/>
            </a:stretch>
          </p:blipFill>
          <p:spPr>
            <a:xfrm>
              <a:off x="2211447" y="4026547"/>
              <a:ext cx="1757729" cy="2164140"/>
            </a:xfrm>
            <a:prstGeom prst="rect">
              <a:avLst/>
            </a:prstGeom>
          </p:spPr>
        </p:pic>
        <p:pic>
          <p:nvPicPr>
            <p:cNvPr id="7" name="Picture 6">
              <a:extLst>
                <a:ext uri="{FF2B5EF4-FFF2-40B4-BE49-F238E27FC236}">
                  <a16:creationId xmlns:a16="http://schemas.microsoft.com/office/drawing/2014/main" id="{CF3C0361-FA04-7A9E-E922-8D054DB0B708}"/>
                </a:ext>
              </a:extLst>
            </p:cNvPr>
            <p:cNvPicPr>
              <a:picLocks noChangeAspect="1"/>
            </p:cNvPicPr>
            <p:nvPr/>
          </p:nvPicPr>
          <p:blipFill>
            <a:blip r:embed="rId4"/>
            <a:stretch>
              <a:fillRect/>
            </a:stretch>
          </p:blipFill>
          <p:spPr>
            <a:xfrm>
              <a:off x="4859855" y="4128149"/>
              <a:ext cx="2072698" cy="1960936"/>
            </a:xfrm>
            <a:prstGeom prst="rect">
              <a:avLst/>
            </a:prstGeom>
          </p:spPr>
        </p:pic>
        <p:sp>
          <p:nvSpPr>
            <p:cNvPr id="8" name="TextBox 7">
              <a:extLst>
                <a:ext uri="{FF2B5EF4-FFF2-40B4-BE49-F238E27FC236}">
                  <a16:creationId xmlns:a16="http://schemas.microsoft.com/office/drawing/2014/main" id="{70FAD4DE-1AA0-165B-885D-6DBFC3946644}"/>
                </a:ext>
              </a:extLst>
            </p:cNvPr>
            <p:cNvSpPr txBox="1"/>
            <p:nvPr/>
          </p:nvSpPr>
          <p:spPr>
            <a:xfrm>
              <a:off x="2577711" y="4861500"/>
              <a:ext cx="1025199" cy="461665"/>
            </a:xfrm>
            <a:prstGeom prst="rect">
              <a:avLst/>
            </a:prstGeom>
            <a:noFill/>
          </p:spPr>
          <p:txBody>
            <a:bodyPr wrap="square" rtlCol="0">
              <a:spAutoFit/>
            </a:bodyPr>
            <a:lstStyle/>
            <a:p>
              <a:pPr algn="ctr"/>
              <a:r>
                <a:rPr lang="en-US" sz="2400" b="1">
                  <a:solidFill>
                    <a:srgbClr val="C00000"/>
                  </a:solidFill>
                </a:rPr>
                <a:t>2024</a:t>
              </a:r>
              <a:endParaRPr lang="en-GB" sz="2400" b="1">
                <a:solidFill>
                  <a:srgbClr val="C00000"/>
                </a:solidFill>
              </a:endParaRPr>
            </a:p>
          </p:txBody>
        </p:sp>
        <p:sp>
          <p:nvSpPr>
            <p:cNvPr id="9" name="TextBox 8">
              <a:extLst>
                <a:ext uri="{FF2B5EF4-FFF2-40B4-BE49-F238E27FC236}">
                  <a16:creationId xmlns:a16="http://schemas.microsoft.com/office/drawing/2014/main" id="{592EB60C-0E6A-B5C8-1F57-8E93041682F1}"/>
                </a:ext>
              </a:extLst>
            </p:cNvPr>
            <p:cNvSpPr txBox="1"/>
            <p:nvPr/>
          </p:nvSpPr>
          <p:spPr>
            <a:xfrm>
              <a:off x="5383604" y="4861499"/>
              <a:ext cx="1025199" cy="461665"/>
            </a:xfrm>
            <a:prstGeom prst="rect">
              <a:avLst/>
            </a:prstGeom>
            <a:noFill/>
          </p:spPr>
          <p:txBody>
            <a:bodyPr wrap="square" rtlCol="0">
              <a:spAutoFit/>
            </a:bodyPr>
            <a:lstStyle/>
            <a:p>
              <a:pPr algn="ctr"/>
              <a:r>
                <a:rPr lang="en-US" sz="2400" b="1">
                  <a:solidFill>
                    <a:srgbClr val="C00000"/>
                  </a:solidFill>
                </a:rPr>
                <a:t>2026</a:t>
              </a:r>
              <a:endParaRPr lang="en-GB" sz="2400" b="1">
                <a:solidFill>
                  <a:srgbClr val="C00000"/>
                </a:solidFill>
              </a:endParaRPr>
            </a:p>
          </p:txBody>
        </p:sp>
      </p:grpSp>
      <p:graphicFrame>
        <p:nvGraphicFramePr>
          <p:cNvPr id="10" name="Table 9">
            <a:extLst>
              <a:ext uri="{FF2B5EF4-FFF2-40B4-BE49-F238E27FC236}">
                <a16:creationId xmlns:a16="http://schemas.microsoft.com/office/drawing/2014/main" id="{F5FCC959-AE22-1262-A5B4-471D7903FD60}"/>
              </a:ext>
            </a:extLst>
          </p:cNvPr>
          <p:cNvGraphicFramePr>
            <a:graphicFrameLocks noGrp="1"/>
          </p:cNvGraphicFramePr>
          <p:nvPr>
            <p:extLst>
              <p:ext uri="{D42A27DB-BD31-4B8C-83A1-F6EECF244321}">
                <p14:modId xmlns:p14="http://schemas.microsoft.com/office/powerpoint/2010/main" val="1374772003"/>
              </p:ext>
            </p:extLst>
          </p:nvPr>
        </p:nvGraphicFramePr>
        <p:xfrm>
          <a:off x="6992546" y="4797068"/>
          <a:ext cx="1522804" cy="741680"/>
        </p:xfrm>
        <a:graphic>
          <a:graphicData uri="http://schemas.openxmlformats.org/drawingml/2006/table">
            <a:tbl>
              <a:tblPr firstRow="1" bandRow="1">
                <a:tableStyleId>{5C22544A-7EE6-4342-B048-85BDC9FD1C3A}</a:tableStyleId>
              </a:tblPr>
              <a:tblGrid>
                <a:gridCol w="467360">
                  <a:extLst>
                    <a:ext uri="{9D8B030D-6E8A-4147-A177-3AD203B41FA5}">
                      <a16:colId xmlns:a16="http://schemas.microsoft.com/office/drawing/2014/main" val="4281128349"/>
                    </a:ext>
                  </a:extLst>
                </a:gridCol>
                <a:gridCol w="1055444">
                  <a:extLst>
                    <a:ext uri="{9D8B030D-6E8A-4147-A177-3AD203B41FA5}">
                      <a16:colId xmlns:a16="http://schemas.microsoft.com/office/drawing/2014/main" val="1456091061"/>
                    </a:ext>
                  </a:extLst>
                </a:gridCol>
              </a:tblGrid>
              <a:tr h="370840">
                <a:tc>
                  <a:txBody>
                    <a:bodyPr/>
                    <a:lstStyle/>
                    <a:p>
                      <a:endParaRPr lang="en-GB" b="1">
                        <a:solidFill>
                          <a:schemeClr val="tx1"/>
                        </a:solidFill>
                      </a:endParaRPr>
                    </a:p>
                  </a:txBody>
                  <a:tcPr>
                    <a:solidFill>
                      <a:srgbClr val="637CEF"/>
                    </a:solidFill>
                  </a:tcPr>
                </a:tc>
                <a:tc>
                  <a:txBody>
                    <a:bodyPr/>
                    <a:lstStyle/>
                    <a:p>
                      <a:r>
                        <a:rPr lang="en-GB" b="1">
                          <a:solidFill>
                            <a:schemeClr val="tx1"/>
                          </a:solidFill>
                        </a:rPr>
                        <a:t>Yes</a:t>
                      </a:r>
                    </a:p>
                  </a:txBody>
                  <a:tcPr>
                    <a:noFill/>
                  </a:tcPr>
                </a:tc>
                <a:extLst>
                  <a:ext uri="{0D108BD9-81ED-4DB2-BD59-A6C34878D82A}">
                    <a16:rowId xmlns:a16="http://schemas.microsoft.com/office/drawing/2014/main" val="460549155"/>
                  </a:ext>
                </a:extLst>
              </a:tr>
              <a:tr h="370840">
                <a:tc>
                  <a:txBody>
                    <a:bodyPr/>
                    <a:lstStyle/>
                    <a:p>
                      <a:endParaRPr lang="en-GB" b="1">
                        <a:solidFill>
                          <a:schemeClr val="tx1"/>
                        </a:solidFill>
                      </a:endParaRPr>
                    </a:p>
                  </a:txBody>
                  <a:tcPr>
                    <a:solidFill>
                      <a:srgbClr val="E3008C"/>
                    </a:solidFill>
                  </a:tcPr>
                </a:tc>
                <a:tc>
                  <a:txBody>
                    <a:bodyPr/>
                    <a:lstStyle/>
                    <a:p>
                      <a:r>
                        <a:rPr lang="en-GB" b="1">
                          <a:solidFill>
                            <a:schemeClr val="tx1"/>
                          </a:solidFill>
                        </a:rPr>
                        <a:t>No</a:t>
                      </a:r>
                    </a:p>
                  </a:txBody>
                  <a:tcPr>
                    <a:noFill/>
                  </a:tcPr>
                </a:tc>
                <a:extLst>
                  <a:ext uri="{0D108BD9-81ED-4DB2-BD59-A6C34878D82A}">
                    <a16:rowId xmlns:a16="http://schemas.microsoft.com/office/drawing/2014/main" val="2769131048"/>
                  </a:ext>
                </a:extLst>
              </a:tr>
            </a:tbl>
          </a:graphicData>
        </a:graphic>
      </p:graphicFrame>
    </p:spTree>
    <p:extLst>
      <p:ext uri="{BB962C8B-B14F-4D97-AF65-F5344CB8AC3E}">
        <p14:creationId xmlns:p14="http://schemas.microsoft.com/office/powerpoint/2010/main" val="4036216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F17E32-4E22-A23F-1687-BFA0381FDBB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B9E1547-C8E6-24D4-A16C-4A5FD72E4F65}"/>
              </a:ext>
            </a:extLst>
          </p:cNvPr>
          <p:cNvSpPr>
            <a:spLocks noGrp="1"/>
          </p:cNvSpPr>
          <p:nvPr>
            <p:ph type="ctrTitle"/>
          </p:nvPr>
        </p:nvSpPr>
        <p:spPr/>
        <p:txBody>
          <a:bodyPr>
            <a:normAutofit/>
          </a:bodyPr>
          <a:lstStyle/>
          <a:p>
            <a:r>
              <a:rPr lang="en-GB" dirty="0"/>
              <a:t>AI Use by Staff &amp; Students</a:t>
            </a:r>
          </a:p>
        </p:txBody>
      </p:sp>
      <p:pic>
        <p:nvPicPr>
          <p:cNvPr id="13" name="Picture 12">
            <a:extLst>
              <a:ext uri="{FF2B5EF4-FFF2-40B4-BE49-F238E27FC236}">
                <a16:creationId xmlns:a16="http://schemas.microsoft.com/office/drawing/2014/main" id="{2A594356-9B0E-D844-004B-81E56A576646}"/>
              </a:ext>
            </a:extLst>
          </p:cNvPr>
          <p:cNvPicPr>
            <a:picLocks noChangeAspect="1"/>
          </p:cNvPicPr>
          <p:nvPr/>
        </p:nvPicPr>
        <p:blipFill>
          <a:blip r:embed="rId3"/>
          <a:stretch>
            <a:fillRect/>
          </a:stretch>
        </p:blipFill>
        <p:spPr>
          <a:xfrm>
            <a:off x="1851160" y="1864388"/>
            <a:ext cx="2801227" cy="2394000"/>
          </a:xfrm>
          <a:prstGeom prst="rect">
            <a:avLst/>
          </a:prstGeom>
        </p:spPr>
      </p:pic>
      <p:pic>
        <p:nvPicPr>
          <p:cNvPr id="14" name="Picture 13">
            <a:extLst>
              <a:ext uri="{FF2B5EF4-FFF2-40B4-BE49-F238E27FC236}">
                <a16:creationId xmlns:a16="http://schemas.microsoft.com/office/drawing/2014/main" id="{4B723EED-49EE-45E1-2EE4-F1AADB6E2E27}"/>
              </a:ext>
            </a:extLst>
          </p:cNvPr>
          <p:cNvPicPr>
            <a:picLocks noChangeAspect="1"/>
          </p:cNvPicPr>
          <p:nvPr/>
        </p:nvPicPr>
        <p:blipFill>
          <a:blip r:embed="rId4"/>
          <a:stretch>
            <a:fillRect/>
          </a:stretch>
        </p:blipFill>
        <p:spPr>
          <a:xfrm>
            <a:off x="4441204" y="1914630"/>
            <a:ext cx="2503288" cy="2566183"/>
          </a:xfrm>
          <a:prstGeom prst="rect">
            <a:avLst/>
          </a:prstGeom>
        </p:spPr>
      </p:pic>
      <p:sp>
        <p:nvSpPr>
          <p:cNvPr id="15" name="TextBox 14">
            <a:extLst>
              <a:ext uri="{FF2B5EF4-FFF2-40B4-BE49-F238E27FC236}">
                <a16:creationId xmlns:a16="http://schemas.microsoft.com/office/drawing/2014/main" id="{7146CCA4-0E04-1F1A-2352-51273EDE95CA}"/>
              </a:ext>
            </a:extLst>
          </p:cNvPr>
          <p:cNvSpPr txBox="1"/>
          <p:nvPr/>
        </p:nvSpPr>
        <p:spPr>
          <a:xfrm>
            <a:off x="2672951" y="1614819"/>
            <a:ext cx="3454792" cy="400110"/>
          </a:xfrm>
          <a:prstGeom prst="rect">
            <a:avLst/>
          </a:prstGeom>
          <a:noFill/>
        </p:spPr>
        <p:txBody>
          <a:bodyPr wrap="none" rtlCol="0">
            <a:spAutoFit/>
          </a:bodyPr>
          <a:lstStyle/>
          <a:p>
            <a:r>
              <a:rPr lang="en-US" sz="2000" b="1" dirty="0">
                <a:solidFill>
                  <a:srgbClr val="132D50"/>
                </a:solidFill>
                <a:latin typeface="Lato Light" panose="020F0302020204030203" pitchFamily="34" charset="0"/>
              </a:rPr>
              <a:t>Have you heard of Chat GPT?</a:t>
            </a:r>
            <a:endParaRPr lang="en-GB" sz="2000" b="1" dirty="0">
              <a:solidFill>
                <a:srgbClr val="132D50"/>
              </a:solidFill>
              <a:latin typeface="Lato Light" panose="020F0302020204030203" pitchFamily="34" charset="0"/>
            </a:endParaRPr>
          </a:p>
        </p:txBody>
      </p:sp>
      <p:graphicFrame>
        <p:nvGraphicFramePr>
          <p:cNvPr id="16" name="Table 15">
            <a:extLst>
              <a:ext uri="{FF2B5EF4-FFF2-40B4-BE49-F238E27FC236}">
                <a16:creationId xmlns:a16="http://schemas.microsoft.com/office/drawing/2014/main" id="{F781BCA8-437B-6DFB-DD47-EAC6CDED3B64}"/>
              </a:ext>
            </a:extLst>
          </p:cNvPr>
          <p:cNvGraphicFramePr>
            <a:graphicFrameLocks noGrp="1"/>
          </p:cNvGraphicFramePr>
          <p:nvPr>
            <p:extLst>
              <p:ext uri="{D42A27DB-BD31-4B8C-83A1-F6EECF244321}">
                <p14:modId xmlns:p14="http://schemas.microsoft.com/office/powerpoint/2010/main" val="3314584261"/>
              </p:ext>
            </p:extLst>
          </p:nvPr>
        </p:nvGraphicFramePr>
        <p:xfrm>
          <a:off x="7180881" y="2520323"/>
          <a:ext cx="1522804" cy="741680"/>
        </p:xfrm>
        <a:graphic>
          <a:graphicData uri="http://schemas.openxmlformats.org/drawingml/2006/table">
            <a:tbl>
              <a:tblPr firstRow="1" bandRow="1">
                <a:tableStyleId>{5C22544A-7EE6-4342-B048-85BDC9FD1C3A}</a:tableStyleId>
              </a:tblPr>
              <a:tblGrid>
                <a:gridCol w="467360">
                  <a:extLst>
                    <a:ext uri="{9D8B030D-6E8A-4147-A177-3AD203B41FA5}">
                      <a16:colId xmlns:a16="http://schemas.microsoft.com/office/drawing/2014/main" val="4281128349"/>
                    </a:ext>
                  </a:extLst>
                </a:gridCol>
                <a:gridCol w="1055444">
                  <a:extLst>
                    <a:ext uri="{9D8B030D-6E8A-4147-A177-3AD203B41FA5}">
                      <a16:colId xmlns:a16="http://schemas.microsoft.com/office/drawing/2014/main" val="1456091061"/>
                    </a:ext>
                  </a:extLst>
                </a:gridCol>
              </a:tblGrid>
              <a:tr h="370840">
                <a:tc>
                  <a:txBody>
                    <a:bodyPr/>
                    <a:lstStyle/>
                    <a:p>
                      <a:endParaRPr lang="en-GB" b="1">
                        <a:solidFill>
                          <a:schemeClr val="tx1"/>
                        </a:solidFill>
                      </a:endParaRPr>
                    </a:p>
                  </a:txBody>
                  <a:tcPr>
                    <a:solidFill>
                      <a:srgbClr val="637CEF"/>
                    </a:solidFill>
                  </a:tcPr>
                </a:tc>
                <a:tc>
                  <a:txBody>
                    <a:bodyPr/>
                    <a:lstStyle/>
                    <a:p>
                      <a:r>
                        <a:rPr lang="en-GB" b="1">
                          <a:solidFill>
                            <a:schemeClr val="tx1"/>
                          </a:solidFill>
                        </a:rPr>
                        <a:t>Yes</a:t>
                      </a:r>
                    </a:p>
                  </a:txBody>
                  <a:tcPr>
                    <a:noFill/>
                  </a:tcPr>
                </a:tc>
                <a:extLst>
                  <a:ext uri="{0D108BD9-81ED-4DB2-BD59-A6C34878D82A}">
                    <a16:rowId xmlns:a16="http://schemas.microsoft.com/office/drawing/2014/main" val="460549155"/>
                  </a:ext>
                </a:extLst>
              </a:tr>
              <a:tr h="370840">
                <a:tc>
                  <a:txBody>
                    <a:bodyPr/>
                    <a:lstStyle/>
                    <a:p>
                      <a:endParaRPr lang="en-GB" b="1">
                        <a:solidFill>
                          <a:schemeClr val="tx1"/>
                        </a:solidFill>
                      </a:endParaRPr>
                    </a:p>
                  </a:txBody>
                  <a:tcPr>
                    <a:solidFill>
                      <a:srgbClr val="E3008C"/>
                    </a:solidFill>
                  </a:tcPr>
                </a:tc>
                <a:tc>
                  <a:txBody>
                    <a:bodyPr/>
                    <a:lstStyle/>
                    <a:p>
                      <a:r>
                        <a:rPr lang="en-GB" b="1">
                          <a:solidFill>
                            <a:schemeClr val="tx1"/>
                          </a:solidFill>
                        </a:rPr>
                        <a:t>No</a:t>
                      </a:r>
                    </a:p>
                  </a:txBody>
                  <a:tcPr>
                    <a:noFill/>
                  </a:tcPr>
                </a:tc>
                <a:extLst>
                  <a:ext uri="{0D108BD9-81ED-4DB2-BD59-A6C34878D82A}">
                    <a16:rowId xmlns:a16="http://schemas.microsoft.com/office/drawing/2014/main" val="2769131048"/>
                  </a:ext>
                </a:extLst>
              </a:tr>
            </a:tbl>
          </a:graphicData>
        </a:graphic>
      </p:graphicFrame>
      <p:grpSp>
        <p:nvGrpSpPr>
          <p:cNvPr id="17" name="Group 16">
            <a:extLst>
              <a:ext uri="{FF2B5EF4-FFF2-40B4-BE49-F238E27FC236}">
                <a16:creationId xmlns:a16="http://schemas.microsoft.com/office/drawing/2014/main" id="{9C5CB659-B33E-FD66-B404-BB52276D8DEC}"/>
              </a:ext>
            </a:extLst>
          </p:cNvPr>
          <p:cNvGrpSpPr/>
          <p:nvPr/>
        </p:nvGrpSpPr>
        <p:grpSpPr>
          <a:xfrm>
            <a:off x="962211" y="4347957"/>
            <a:ext cx="7199483" cy="2379573"/>
            <a:chOff x="236295" y="4049148"/>
            <a:chExt cx="8395978" cy="2721718"/>
          </a:xfrm>
        </p:grpSpPr>
        <p:sp>
          <p:nvSpPr>
            <p:cNvPr id="18" name="TextBox 17">
              <a:extLst>
                <a:ext uri="{FF2B5EF4-FFF2-40B4-BE49-F238E27FC236}">
                  <a16:creationId xmlns:a16="http://schemas.microsoft.com/office/drawing/2014/main" id="{91CB6DAA-AAF5-4792-C175-F28F9A6B2804}"/>
                </a:ext>
              </a:extLst>
            </p:cNvPr>
            <p:cNvSpPr txBox="1"/>
            <p:nvPr/>
          </p:nvSpPr>
          <p:spPr>
            <a:xfrm>
              <a:off x="522860" y="4049148"/>
              <a:ext cx="7846283" cy="457639"/>
            </a:xfrm>
            <a:prstGeom prst="rect">
              <a:avLst/>
            </a:prstGeom>
            <a:noFill/>
          </p:spPr>
          <p:txBody>
            <a:bodyPr wrap="none" rtlCol="0">
              <a:spAutoFit/>
            </a:bodyPr>
            <a:lstStyle>
              <a:defPPr>
                <a:defRPr lang="en-US"/>
              </a:defPPr>
              <a:lvl1pPr>
                <a:defRPr sz="2000" b="1">
                  <a:solidFill>
                    <a:srgbClr val="132D50"/>
                  </a:solidFill>
                  <a:latin typeface="Lato Light" panose="020F0302020204030203" pitchFamily="34" charset="0"/>
                </a:defRPr>
              </a:lvl1pPr>
            </a:lstStyle>
            <a:p>
              <a:r>
                <a:rPr lang="en-US" dirty="0"/>
                <a:t>Have you used the AI features on any of the following apps:</a:t>
              </a:r>
              <a:endParaRPr lang="en-GB" dirty="0"/>
            </a:p>
          </p:txBody>
        </p:sp>
        <p:pic>
          <p:nvPicPr>
            <p:cNvPr id="19" name="Picture 18">
              <a:extLst>
                <a:ext uri="{FF2B5EF4-FFF2-40B4-BE49-F238E27FC236}">
                  <a16:creationId xmlns:a16="http://schemas.microsoft.com/office/drawing/2014/main" id="{F822927D-6F8A-30D1-B796-DFD222243DE4}"/>
                </a:ext>
              </a:extLst>
            </p:cNvPr>
            <p:cNvPicPr>
              <a:picLocks noChangeAspect="1"/>
            </p:cNvPicPr>
            <p:nvPr/>
          </p:nvPicPr>
          <p:blipFill>
            <a:blip r:embed="rId5"/>
            <a:stretch>
              <a:fillRect/>
            </a:stretch>
          </p:blipFill>
          <p:spPr>
            <a:xfrm>
              <a:off x="236295" y="4590208"/>
              <a:ext cx="1838582" cy="1876687"/>
            </a:xfrm>
            <a:prstGeom prst="rect">
              <a:avLst/>
            </a:prstGeom>
          </p:spPr>
        </p:pic>
        <p:pic>
          <p:nvPicPr>
            <p:cNvPr id="20" name="Picture 19">
              <a:extLst>
                <a:ext uri="{FF2B5EF4-FFF2-40B4-BE49-F238E27FC236}">
                  <a16:creationId xmlns:a16="http://schemas.microsoft.com/office/drawing/2014/main" id="{437673F5-FA25-243E-3E66-524AF4C177E4}"/>
                </a:ext>
              </a:extLst>
            </p:cNvPr>
            <p:cNvPicPr>
              <a:picLocks noChangeAspect="1"/>
            </p:cNvPicPr>
            <p:nvPr/>
          </p:nvPicPr>
          <p:blipFill>
            <a:blip r:embed="rId6"/>
            <a:stretch>
              <a:fillRect/>
            </a:stretch>
          </p:blipFill>
          <p:spPr>
            <a:xfrm>
              <a:off x="2231346" y="4532374"/>
              <a:ext cx="2934109" cy="2210108"/>
            </a:xfrm>
            <a:prstGeom prst="rect">
              <a:avLst/>
            </a:prstGeom>
          </p:spPr>
        </p:pic>
        <p:pic>
          <p:nvPicPr>
            <p:cNvPr id="21" name="Picture 20">
              <a:extLst>
                <a:ext uri="{FF2B5EF4-FFF2-40B4-BE49-F238E27FC236}">
                  <a16:creationId xmlns:a16="http://schemas.microsoft.com/office/drawing/2014/main" id="{531C2B93-36F2-752A-0774-77D02CF79A9A}"/>
                </a:ext>
              </a:extLst>
            </p:cNvPr>
            <p:cNvPicPr>
              <a:picLocks noChangeAspect="1"/>
            </p:cNvPicPr>
            <p:nvPr/>
          </p:nvPicPr>
          <p:blipFill>
            <a:blip r:embed="rId7"/>
            <a:stretch>
              <a:fillRect/>
            </a:stretch>
          </p:blipFill>
          <p:spPr>
            <a:xfrm>
              <a:off x="5707690" y="4541705"/>
              <a:ext cx="2924583" cy="2229161"/>
            </a:xfrm>
            <a:prstGeom prst="rect">
              <a:avLst/>
            </a:prstGeom>
          </p:spPr>
        </p:pic>
      </p:grpSp>
    </p:spTree>
    <p:extLst>
      <p:ext uri="{BB962C8B-B14F-4D97-AF65-F5344CB8AC3E}">
        <p14:creationId xmlns:p14="http://schemas.microsoft.com/office/powerpoint/2010/main" val="2410028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ED9331-F4B1-3B31-6D75-AEC46808D01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92CD542-FFBA-D1F2-66C2-AC1556F3E0EF}"/>
              </a:ext>
            </a:extLst>
          </p:cNvPr>
          <p:cNvSpPr>
            <a:spLocks noGrp="1"/>
          </p:cNvSpPr>
          <p:nvPr>
            <p:ph type="ctrTitle"/>
          </p:nvPr>
        </p:nvSpPr>
        <p:spPr/>
        <p:txBody>
          <a:bodyPr>
            <a:normAutofit/>
          </a:bodyPr>
          <a:lstStyle/>
          <a:p>
            <a:r>
              <a:rPr lang="en-GB" dirty="0"/>
              <a:t>AI Use by Staff &amp; Students</a:t>
            </a:r>
          </a:p>
        </p:txBody>
      </p:sp>
      <p:pic>
        <p:nvPicPr>
          <p:cNvPr id="2" name="Picture 1">
            <a:extLst>
              <a:ext uri="{FF2B5EF4-FFF2-40B4-BE49-F238E27FC236}">
                <a16:creationId xmlns:a16="http://schemas.microsoft.com/office/drawing/2014/main" id="{9FFBDB74-2456-B57A-DE06-9D3DECB2B98B}"/>
              </a:ext>
            </a:extLst>
          </p:cNvPr>
          <p:cNvPicPr>
            <a:picLocks noChangeAspect="1"/>
          </p:cNvPicPr>
          <p:nvPr/>
        </p:nvPicPr>
        <p:blipFill>
          <a:blip r:embed="rId3"/>
          <a:stretch>
            <a:fillRect/>
          </a:stretch>
        </p:blipFill>
        <p:spPr>
          <a:xfrm>
            <a:off x="5479699" y="2256886"/>
            <a:ext cx="2454977" cy="2164256"/>
          </a:xfrm>
          <a:prstGeom prst="rect">
            <a:avLst/>
          </a:prstGeom>
        </p:spPr>
      </p:pic>
      <p:pic>
        <p:nvPicPr>
          <p:cNvPr id="4" name="Picture 3">
            <a:extLst>
              <a:ext uri="{FF2B5EF4-FFF2-40B4-BE49-F238E27FC236}">
                <a16:creationId xmlns:a16="http://schemas.microsoft.com/office/drawing/2014/main" id="{98CFC7DE-E6D7-1857-F2D5-99D4D4726C31}"/>
              </a:ext>
            </a:extLst>
          </p:cNvPr>
          <p:cNvPicPr>
            <a:picLocks noChangeAspect="1"/>
          </p:cNvPicPr>
          <p:nvPr/>
        </p:nvPicPr>
        <p:blipFill>
          <a:blip r:embed="rId4"/>
          <a:stretch>
            <a:fillRect/>
          </a:stretch>
        </p:blipFill>
        <p:spPr>
          <a:xfrm>
            <a:off x="2563083" y="2161086"/>
            <a:ext cx="2541117" cy="2261163"/>
          </a:xfrm>
          <a:prstGeom prst="rect">
            <a:avLst/>
          </a:prstGeom>
        </p:spPr>
      </p:pic>
      <p:sp>
        <p:nvSpPr>
          <p:cNvPr id="5" name="TextBox 4">
            <a:extLst>
              <a:ext uri="{FF2B5EF4-FFF2-40B4-BE49-F238E27FC236}">
                <a16:creationId xmlns:a16="http://schemas.microsoft.com/office/drawing/2014/main" id="{EDA258AB-27F2-3DF2-B1E4-9E6D7DB8AA26}"/>
              </a:ext>
            </a:extLst>
          </p:cNvPr>
          <p:cNvSpPr txBox="1"/>
          <p:nvPr/>
        </p:nvSpPr>
        <p:spPr>
          <a:xfrm>
            <a:off x="2479119" y="1742783"/>
            <a:ext cx="4185761" cy="400110"/>
          </a:xfrm>
          <a:prstGeom prst="rect">
            <a:avLst/>
          </a:prstGeom>
          <a:noFill/>
        </p:spPr>
        <p:txBody>
          <a:bodyPr wrap="none" rtlCol="0">
            <a:spAutoFit/>
          </a:bodyPr>
          <a:lstStyle/>
          <a:p>
            <a:r>
              <a:rPr lang="en-US" sz="2000" b="1" dirty="0">
                <a:solidFill>
                  <a:srgbClr val="132D50"/>
                </a:solidFill>
                <a:latin typeface="Lato Light" panose="020F0302020204030203" pitchFamily="34" charset="0"/>
              </a:rPr>
              <a:t>What did you use the AI feature for?</a:t>
            </a:r>
            <a:endParaRPr lang="en-GB" sz="2000" b="1" dirty="0">
              <a:solidFill>
                <a:srgbClr val="132D50"/>
              </a:solidFill>
              <a:latin typeface="Lato Light" panose="020F0302020204030203" pitchFamily="34" charset="0"/>
            </a:endParaRPr>
          </a:p>
        </p:txBody>
      </p:sp>
      <p:sp>
        <p:nvSpPr>
          <p:cNvPr id="6" name="TextBox 5">
            <a:extLst>
              <a:ext uri="{FF2B5EF4-FFF2-40B4-BE49-F238E27FC236}">
                <a16:creationId xmlns:a16="http://schemas.microsoft.com/office/drawing/2014/main" id="{1DB0DC32-8514-BAC8-9BEE-11DC62C28643}"/>
              </a:ext>
            </a:extLst>
          </p:cNvPr>
          <p:cNvSpPr txBox="1"/>
          <p:nvPr/>
        </p:nvSpPr>
        <p:spPr>
          <a:xfrm>
            <a:off x="3313051" y="2999157"/>
            <a:ext cx="1025199" cy="461665"/>
          </a:xfrm>
          <a:prstGeom prst="rect">
            <a:avLst/>
          </a:prstGeom>
          <a:noFill/>
        </p:spPr>
        <p:txBody>
          <a:bodyPr wrap="square" rtlCol="0">
            <a:spAutoFit/>
          </a:bodyPr>
          <a:lstStyle/>
          <a:p>
            <a:pPr algn="ctr"/>
            <a:r>
              <a:rPr lang="en-US" sz="2400" b="1">
                <a:solidFill>
                  <a:srgbClr val="C00000"/>
                </a:solidFill>
              </a:rPr>
              <a:t>2024</a:t>
            </a:r>
            <a:endParaRPr lang="en-GB" sz="2400" b="1">
              <a:solidFill>
                <a:srgbClr val="C00000"/>
              </a:solidFill>
            </a:endParaRPr>
          </a:p>
        </p:txBody>
      </p:sp>
      <p:sp>
        <p:nvSpPr>
          <p:cNvPr id="7" name="TextBox 6">
            <a:extLst>
              <a:ext uri="{FF2B5EF4-FFF2-40B4-BE49-F238E27FC236}">
                <a16:creationId xmlns:a16="http://schemas.microsoft.com/office/drawing/2014/main" id="{627AA500-C120-A394-D6D9-0C373569E83E}"/>
              </a:ext>
            </a:extLst>
          </p:cNvPr>
          <p:cNvSpPr txBox="1"/>
          <p:nvPr/>
        </p:nvSpPr>
        <p:spPr>
          <a:xfrm>
            <a:off x="6194587" y="2999157"/>
            <a:ext cx="1025199" cy="461665"/>
          </a:xfrm>
          <a:prstGeom prst="rect">
            <a:avLst/>
          </a:prstGeom>
          <a:noFill/>
        </p:spPr>
        <p:txBody>
          <a:bodyPr wrap="square" rtlCol="0">
            <a:spAutoFit/>
          </a:bodyPr>
          <a:lstStyle/>
          <a:p>
            <a:pPr algn="ctr"/>
            <a:r>
              <a:rPr lang="en-US" sz="2400" b="1">
                <a:solidFill>
                  <a:srgbClr val="C00000"/>
                </a:solidFill>
              </a:rPr>
              <a:t>2026</a:t>
            </a:r>
            <a:endParaRPr lang="en-GB" sz="2400" b="1">
              <a:solidFill>
                <a:srgbClr val="C00000"/>
              </a:solidFill>
            </a:endParaRPr>
          </a:p>
        </p:txBody>
      </p:sp>
      <p:pic>
        <p:nvPicPr>
          <p:cNvPr id="8" name="Picture 7">
            <a:extLst>
              <a:ext uri="{FF2B5EF4-FFF2-40B4-BE49-F238E27FC236}">
                <a16:creationId xmlns:a16="http://schemas.microsoft.com/office/drawing/2014/main" id="{4C11AB5C-4F25-1074-C5DD-3FDA761C9F1A}"/>
              </a:ext>
            </a:extLst>
          </p:cNvPr>
          <p:cNvPicPr>
            <a:picLocks noChangeAspect="1"/>
          </p:cNvPicPr>
          <p:nvPr/>
        </p:nvPicPr>
        <p:blipFill>
          <a:blip r:embed="rId5"/>
          <a:stretch>
            <a:fillRect/>
          </a:stretch>
        </p:blipFill>
        <p:spPr>
          <a:xfrm>
            <a:off x="577939" y="2635112"/>
            <a:ext cx="1873723" cy="1275971"/>
          </a:xfrm>
          <a:prstGeom prst="rect">
            <a:avLst/>
          </a:prstGeom>
        </p:spPr>
      </p:pic>
      <p:pic>
        <p:nvPicPr>
          <p:cNvPr id="9" name="Picture 8">
            <a:extLst>
              <a:ext uri="{FF2B5EF4-FFF2-40B4-BE49-F238E27FC236}">
                <a16:creationId xmlns:a16="http://schemas.microsoft.com/office/drawing/2014/main" id="{020F1AC4-0449-5D09-0E19-20FCB3596011}"/>
              </a:ext>
            </a:extLst>
          </p:cNvPr>
          <p:cNvPicPr>
            <a:picLocks noChangeAspect="1"/>
          </p:cNvPicPr>
          <p:nvPr/>
        </p:nvPicPr>
        <p:blipFill>
          <a:blip r:embed="rId6"/>
          <a:stretch>
            <a:fillRect/>
          </a:stretch>
        </p:blipFill>
        <p:spPr>
          <a:xfrm>
            <a:off x="236295" y="4956397"/>
            <a:ext cx="2479918" cy="1267514"/>
          </a:xfrm>
          <a:prstGeom prst="rect">
            <a:avLst/>
          </a:prstGeom>
        </p:spPr>
      </p:pic>
      <p:pic>
        <p:nvPicPr>
          <p:cNvPr id="10" name="Picture 9">
            <a:extLst>
              <a:ext uri="{FF2B5EF4-FFF2-40B4-BE49-F238E27FC236}">
                <a16:creationId xmlns:a16="http://schemas.microsoft.com/office/drawing/2014/main" id="{5928219F-E675-AE4C-7FD2-329756529945}"/>
              </a:ext>
            </a:extLst>
          </p:cNvPr>
          <p:cNvPicPr>
            <a:picLocks noChangeAspect="1"/>
          </p:cNvPicPr>
          <p:nvPr/>
        </p:nvPicPr>
        <p:blipFill>
          <a:blip r:embed="rId7"/>
          <a:stretch>
            <a:fillRect/>
          </a:stretch>
        </p:blipFill>
        <p:spPr>
          <a:xfrm>
            <a:off x="2811810" y="4586496"/>
            <a:ext cx="2326245" cy="2017452"/>
          </a:xfrm>
          <a:prstGeom prst="rect">
            <a:avLst/>
          </a:prstGeom>
        </p:spPr>
      </p:pic>
      <p:pic>
        <p:nvPicPr>
          <p:cNvPr id="11" name="Picture 10">
            <a:extLst>
              <a:ext uri="{FF2B5EF4-FFF2-40B4-BE49-F238E27FC236}">
                <a16:creationId xmlns:a16="http://schemas.microsoft.com/office/drawing/2014/main" id="{77869202-9A77-2E48-8043-A192F41DBAD5}"/>
              </a:ext>
            </a:extLst>
          </p:cNvPr>
          <p:cNvPicPr>
            <a:picLocks noChangeAspect="1"/>
          </p:cNvPicPr>
          <p:nvPr/>
        </p:nvPicPr>
        <p:blipFill>
          <a:blip r:embed="rId8"/>
          <a:stretch>
            <a:fillRect/>
          </a:stretch>
        </p:blipFill>
        <p:spPr>
          <a:xfrm>
            <a:off x="5329123" y="4607083"/>
            <a:ext cx="2480641" cy="1996865"/>
          </a:xfrm>
          <a:prstGeom prst="rect">
            <a:avLst/>
          </a:prstGeom>
        </p:spPr>
      </p:pic>
      <p:sp>
        <p:nvSpPr>
          <p:cNvPr id="12" name="TextBox 11">
            <a:extLst>
              <a:ext uri="{FF2B5EF4-FFF2-40B4-BE49-F238E27FC236}">
                <a16:creationId xmlns:a16="http://schemas.microsoft.com/office/drawing/2014/main" id="{A28F6C9E-FE36-9A0A-0B26-42127B9C6EE7}"/>
              </a:ext>
            </a:extLst>
          </p:cNvPr>
          <p:cNvSpPr txBox="1"/>
          <p:nvPr/>
        </p:nvSpPr>
        <p:spPr>
          <a:xfrm>
            <a:off x="3462332" y="5291279"/>
            <a:ext cx="1025199" cy="461665"/>
          </a:xfrm>
          <a:prstGeom prst="rect">
            <a:avLst/>
          </a:prstGeom>
          <a:noFill/>
        </p:spPr>
        <p:txBody>
          <a:bodyPr wrap="square" rtlCol="0">
            <a:spAutoFit/>
          </a:bodyPr>
          <a:lstStyle/>
          <a:p>
            <a:pPr algn="ctr"/>
            <a:r>
              <a:rPr lang="en-US" sz="2400" b="1">
                <a:solidFill>
                  <a:srgbClr val="C00000"/>
                </a:solidFill>
              </a:rPr>
              <a:t>2024</a:t>
            </a:r>
            <a:endParaRPr lang="en-GB" sz="2400" b="1">
              <a:solidFill>
                <a:srgbClr val="C00000"/>
              </a:solidFill>
            </a:endParaRPr>
          </a:p>
        </p:txBody>
      </p:sp>
      <p:sp>
        <p:nvSpPr>
          <p:cNvPr id="22" name="TextBox 21">
            <a:extLst>
              <a:ext uri="{FF2B5EF4-FFF2-40B4-BE49-F238E27FC236}">
                <a16:creationId xmlns:a16="http://schemas.microsoft.com/office/drawing/2014/main" id="{4F9B9EFA-6528-8763-865D-95794C8F19F9}"/>
              </a:ext>
            </a:extLst>
          </p:cNvPr>
          <p:cNvSpPr txBox="1"/>
          <p:nvPr/>
        </p:nvSpPr>
        <p:spPr>
          <a:xfrm>
            <a:off x="6056843" y="5348477"/>
            <a:ext cx="1025199" cy="461665"/>
          </a:xfrm>
          <a:prstGeom prst="rect">
            <a:avLst/>
          </a:prstGeom>
          <a:noFill/>
        </p:spPr>
        <p:txBody>
          <a:bodyPr wrap="square" rtlCol="0">
            <a:spAutoFit/>
          </a:bodyPr>
          <a:lstStyle/>
          <a:p>
            <a:pPr algn="ctr"/>
            <a:r>
              <a:rPr lang="en-US" sz="2400" b="1">
                <a:solidFill>
                  <a:srgbClr val="C00000"/>
                </a:solidFill>
              </a:rPr>
              <a:t>2026</a:t>
            </a:r>
            <a:endParaRPr lang="en-GB" sz="2400" b="1">
              <a:solidFill>
                <a:srgbClr val="C00000"/>
              </a:solidFill>
            </a:endParaRPr>
          </a:p>
        </p:txBody>
      </p:sp>
      <p:grpSp>
        <p:nvGrpSpPr>
          <p:cNvPr id="23" name="Group 22">
            <a:extLst>
              <a:ext uri="{FF2B5EF4-FFF2-40B4-BE49-F238E27FC236}">
                <a16:creationId xmlns:a16="http://schemas.microsoft.com/office/drawing/2014/main" id="{AA7FC9ED-1BC7-2086-A303-91F927F71A0E}"/>
              </a:ext>
            </a:extLst>
          </p:cNvPr>
          <p:cNvGrpSpPr/>
          <p:nvPr/>
        </p:nvGrpSpPr>
        <p:grpSpPr>
          <a:xfrm>
            <a:off x="7713200" y="3291667"/>
            <a:ext cx="1372993" cy="2758625"/>
            <a:chOff x="7622960" y="4839445"/>
            <a:chExt cx="1372993" cy="1646076"/>
          </a:xfrm>
        </p:grpSpPr>
        <p:sp>
          <p:nvSpPr>
            <p:cNvPr id="24" name="TextBox 23">
              <a:extLst>
                <a:ext uri="{FF2B5EF4-FFF2-40B4-BE49-F238E27FC236}">
                  <a16:creationId xmlns:a16="http://schemas.microsoft.com/office/drawing/2014/main" id="{A80AD5CD-2E34-4E86-601E-739C94A6BEB2}"/>
                </a:ext>
              </a:extLst>
            </p:cNvPr>
            <p:cNvSpPr txBox="1"/>
            <p:nvPr/>
          </p:nvSpPr>
          <p:spPr>
            <a:xfrm>
              <a:off x="7730958" y="4839445"/>
              <a:ext cx="1156996" cy="307777"/>
            </a:xfrm>
            <a:prstGeom prst="rect">
              <a:avLst/>
            </a:prstGeom>
            <a:solidFill>
              <a:schemeClr val="accent1">
                <a:lumMod val="20000"/>
                <a:lumOff val="80000"/>
              </a:schemeClr>
            </a:solidFill>
            <a:ln>
              <a:solidFill>
                <a:schemeClr val="accent1"/>
              </a:solidFill>
            </a:ln>
          </p:spPr>
          <p:txBody>
            <a:bodyPr wrap="square" rtlCol="0">
              <a:spAutoFit/>
            </a:bodyPr>
            <a:lstStyle/>
            <a:p>
              <a:pPr algn="ctr"/>
              <a:r>
                <a:rPr lang="en-US" sz="1400" b="1" dirty="0"/>
                <a:t>Don’t trust it</a:t>
              </a:r>
              <a:endParaRPr lang="en-GB" sz="1400" b="1" dirty="0"/>
            </a:p>
          </p:txBody>
        </p:sp>
        <p:sp>
          <p:nvSpPr>
            <p:cNvPr id="25" name="TextBox 24">
              <a:extLst>
                <a:ext uri="{FF2B5EF4-FFF2-40B4-BE49-F238E27FC236}">
                  <a16:creationId xmlns:a16="http://schemas.microsoft.com/office/drawing/2014/main" id="{FCDA7A0C-ADD0-D3B5-78C1-38F313C38989}"/>
                </a:ext>
              </a:extLst>
            </p:cNvPr>
            <p:cNvSpPr txBox="1"/>
            <p:nvPr/>
          </p:nvSpPr>
          <p:spPr>
            <a:xfrm>
              <a:off x="7730958" y="5423481"/>
              <a:ext cx="1156996" cy="307777"/>
            </a:xfrm>
            <a:prstGeom prst="rect">
              <a:avLst/>
            </a:prstGeom>
            <a:solidFill>
              <a:schemeClr val="accent1">
                <a:lumMod val="20000"/>
                <a:lumOff val="80000"/>
              </a:schemeClr>
            </a:solidFill>
            <a:ln>
              <a:solidFill>
                <a:schemeClr val="accent1"/>
              </a:solidFill>
            </a:ln>
          </p:spPr>
          <p:txBody>
            <a:bodyPr wrap="square" rtlCol="0">
              <a:spAutoFit/>
            </a:bodyPr>
            <a:lstStyle/>
            <a:p>
              <a:pPr algn="ctr"/>
              <a:r>
                <a:rPr lang="en-US" sz="1400" b="1"/>
                <a:t>Don’t need it</a:t>
              </a:r>
              <a:endParaRPr lang="en-GB" sz="1400" b="1"/>
            </a:p>
          </p:txBody>
        </p:sp>
        <p:sp>
          <p:nvSpPr>
            <p:cNvPr id="26" name="TextBox 25">
              <a:extLst>
                <a:ext uri="{FF2B5EF4-FFF2-40B4-BE49-F238E27FC236}">
                  <a16:creationId xmlns:a16="http://schemas.microsoft.com/office/drawing/2014/main" id="{6D9A0783-6DFF-36E6-E149-33AC5A9B9E2B}"/>
                </a:ext>
              </a:extLst>
            </p:cNvPr>
            <p:cNvSpPr txBox="1"/>
            <p:nvPr/>
          </p:nvSpPr>
          <p:spPr>
            <a:xfrm>
              <a:off x="7622960" y="5962301"/>
              <a:ext cx="1372993" cy="523220"/>
            </a:xfrm>
            <a:prstGeom prst="rect">
              <a:avLst/>
            </a:prstGeom>
            <a:solidFill>
              <a:schemeClr val="accent1">
                <a:lumMod val="20000"/>
                <a:lumOff val="80000"/>
              </a:schemeClr>
            </a:solidFill>
            <a:ln>
              <a:solidFill>
                <a:schemeClr val="accent1"/>
              </a:solidFill>
            </a:ln>
          </p:spPr>
          <p:txBody>
            <a:bodyPr wrap="square" rtlCol="0">
              <a:spAutoFit/>
            </a:bodyPr>
            <a:lstStyle/>
            <a:p>
              <a:pPr algn="ctr"/>
              <a:r>
                <a:rPr lang="en-US" sz="1400" b="1"/>
                <a:t>Scared it might hack me!</a:t>
              </a:r>
              <a:endParaRPr lang="en-GB" sz="1400" b="1"/>
            </a:p>
          </p:txBody>
        </p:sp>
      </p:grpSp>
    </p:spTree>
    <p:extLst>
      <p:ext uri="{BB962C8B-B14F-4D97-AF65-F5344CB8AC3E}">
        <p14:creationId xmlns:p14="http://schemas.microsoft.com/office/powerpoint/2010/main" val="3148739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F5D154-0DFF-2916-2D58-0CD2657B5F1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D11E4EE-50CA-E624-C177-780885F5CA9B}"/>
              </a:ext>
            </a:extLst>
          </p:cNvPr>
          <p:cNvSpPr>
            <a:spLocks noGrp="1"/>
          </p:cNvSpPr>
          <p:nvPr>
            <p:ph type="ctrTitle"/>
          </p:nvPr>
        </p:nvSpPr>
        <p:spPr/>
        <p:txBody>
          <a:bodyPr>
            <a:normAutofit/>
          </a:bodyPr>
          <a:lstStyle/>
          <a:p>
            <a:r>
              <a:rPr lang="en-GB" dirty="0"/>
              <a:t>AI Use by Staff &amp; Students</a:t>
            </a:r>
          </a:p>
        </p:txBody>
      </p:sp>
      <p:pic>
        <p:nvPicPr>
          <p:cNvPr id="13" name="Picture 12">
            <a:extLst>
              <a:ext uri="{FF2B5EF4-FFF2-40B4-BE49-F238E27FC236}">
                <a16:creationId xmlns:a16="http://schemas.microsoft.com/office/drawing/2014/main" id="{E7B0FBD7-83D6-4B76-10D6-3201CF9B031C}"/>
              </a:ext>
            </a:extLst>
          </p:cNvPr>
          <p:cNvPicPr>
            <a:picLocks noChangeAspect="1"/>
          </p:cNvPicPr>
          <p:nvPr/>
        </p:nvPicPr>
        <p:blipFill>
          <a:blip r:embed="rId3"/>
          <a:stretch>
            <a:fillRect/>
          </a:stretch>
        </p:blipFill>
        <p:spPr>
          <a:xfrm>
            <a:off x="1420264" y="2655657"/>
            <a:ext cx="2685106" cy="1969812"/>
          </a:xfrm>
          <a:prstGeom prst="rect">
            <a:avLst/>
          </a:prstGeom>
        </p:spPr>
      </p:pic>
      <p:pic>
        <p:nvPicPr>
          <p:cNvPr id="14" name="Picture 13">
            <a:extLst>
              <a:ext uri="{FF2B5EF4-FFF2-40B4-BE49-F238E27FC236}">
                <a16:creationId xmlns:a16="http://schemas.microsoft.com/office/drawing/2014/main" id="{6B731210-D027-D75B-594B-463203262927}"/>
              </a:ext>
            </a:extLst>
          </p:cNvPr>
          <p:cNvPicPr>
            <a:picLocks noChangeAspect="1"/>
          </p:cNvPicPr>
          <p:nvPr/>
        </p:nvPicPr>
        <p:blipFill>
          <a:blip r:embed="rId4"/>
          <a:stretch>
            <a:fillRect/>
          </a:stretch>
        </p:blipFill>
        <p:spPr>
          <a:xfrm>
            <a:off x="4643539" y="2656097"/>
            <a:ext cx="2597071" cy="1980816"/>
          </a:xfrm>
          <a:prstGeom prst="rect">
            <a:avLst/>
          </a:prstGeom>
        </p:spPr>
      </p:pic>
      <p:sp>
        <p:nvSpPr>
          <p:cNvPr id="15" name="TextBox 14">
            <a:extLst>
              <a:ext uri="{FF2B5EF4-FFF2-40B4-BE49-F238E27FC236}">
                <a16:creationId xmlns:a16="http://schemas.microsoft.com/office/drawing/2014/main" id="{7D4102CB-89A8-57C7-F9C2-0F303F69E217}"/>
              </a:ext>
            </a:extLst>
          </p:cNvPr>
          <p:cNvSpPr txBox="1"/>
          <p:nvPr/>
        </p:nvSpPr>
        <p:spPr>
          <a:xfrm>
            <a:off x="1732120" y="1926840"/>
            <a:ext cx="5679760" cy="400110"/>
          </a:xfrm>
          <a:prstGeom prst="rect">
            <a:avLst/>
          </a:prstGeom>
          <a:noFill/>
        </p:spPr>
        <p:txBody>
          <a:bodyPr wrap="none" rtlCol="0">
            <a:spAutoFit/>
          </a:bodyPr>
          <a:lstStyle/>
          <a:p>
            <a:r>
              <a:rPr lang="en-US" sz="2000" b="1" dirty="0">
                <a:solidFill>
                  <a:srgbClr val="132D50"/>
                </a:solidFill>
                <a:latin typeface="Lato Light" panose="020F0302020204030203" pitchFamily="34" charset="0"/>
              </a:rPr>
              <a:t>Would you want to know how to use AI in school?</a:t>
            </a:r>
            <a:endParaRPr lang="en-GB" sz="2000" b="1" dirty="0">
              <a:solidFill>
                <a:srgbClr val="132D50"/>
              </a:solidFill>
              <a:latin typeface="Lato Light" panose="020F0302020204030203" pitchFamily="34" charset="0"/>
            </a:endParaRPr>
          </a:p>
        </p:txBody>
      </p:sp>
      <p:sp>
        <p:nvSpPr>
          <p:cNvPr id="16" name="TextBox 15">
            <a:extLst>
              <a:ext uri="{FF2B5EF4-FFF2-40B4-BE49-F238E27FC236}">
                <a16:creationId xmlns:a16="http://schemas.microsoft.com/office/drawing/2014/main" id="{868E2635-B55E-124B-7D5A-4D6089DE1544}"/>
              </a:ext>
            </a:extLst>
          </p:cNvPr>
          <p:cNvSpPr txBox="1"/>
          <p:nvPr/>
        </p:nvSpPr>
        <p:spPr>
          <a:xfrm>
            <a:off x="2256262" y="3364207"/>
            <a:ext cx="1025199" cy="461665"/>
          </a:xfrm>
          <a:prstGeom prst="rect">
            <a:avLst/>
          </a:prstGeom>
          <a:noFill/>
        </p:spPr>
        <p:txBody>
          <a:bodyPr wrap="square" rtlCol="0">
            <a:spAutoFit/>
          </a:bodyPr>
          <a:lstStyle/>
          <a:p>
            <a:pPr algn="ctr"/>
            <a:r>
              <a:rPr lang="en-US" sz="2400" b="1">
                <a:solidFill>
                  <a:srgbClr val="C00000"/>
                </a:solidFill>
              </a:rPr>
              <a:t>2024</a:t>
            </a:r>
            <a:endParaRPr lang="en-GB" sz="2400" b="1">
              <a:solidFill>
                <a:srgbClr val="C00000"/>
              </a:solidFill>
            </a:endParaRPr>
          </a:p>
        </p:txBody>
      </p:sp>
      <p:sp>
        <p:nvSpPr>
          <p:cNvPr id="17" name="TextBox 16">
            <a:extLst>
              <a:ext uri="{FF2B5EF4-FFF2-40B4-BE49-F238E27FC236}">
                <a16:creationId xmlns:a16="http://schemas.microsoft.com/office/drawing/2014/main" id="{82E78933-3EA9-616E-2C76-2C67E5270EC7}"/>
              </a:ext>
            </a:extLst>
          </p:cNvPr>
          <p:cNvSpPr txBox="1"/>
          <p:nvPr/>
        </p:nvSpPr>
        <p:spPr>
          <a:xfrm>
            <a:off x="5429476" y="3397448"/>
            <a:ext cx="1025199" cy="461665"/>
          </a:xfrm>
          <a:prstGeom prst="rect">
            <a:avLst/>
          </a:prstGeom>
          <a:noFill/>
        </p:spPr>
        <p:txBody>
          <a:bodyPr wrap="square" rtlCol="0">
            <a:spAutoFit/>
          </a:bodyPr>
          <a:lstStyle/>
          <a:p>
            <a:pPr algn="ctr"/>
            <a:r>
              <a:rPr lang="en-US" sz="2400" b="1">
                <a:solidFill>
                  <a:srgbClr val="C00000"/>
                </a:solidFill>
              </a:rPr>
              <a:t>2026</a:t>
            </a:r>
            <a:endParaRPr lang="en-GB" sz="2400" b="1">
              <a:solidFill>
                <a:srgbClr val="C00000"/>
              </a:solidFill>
            </a:endParaRPr>
          </a:p>
        </p:txBody>
      </p:sp>
      <p:graphicFrame>
        <p:nvGraphicFramePr>
          <p:cNvPr id="18" name="Table 17">
            <a:extLst>
              <a:ext uri="{FF2B5EF4-FFF2-40B4-BE49-F238E27FC236}">
                <a16:creationId xmlns:a16="http://schemas.microsoft.com/office/drawing/2014/main" id="{AB88E863-0EBF-EF76-FF4F-55C9A8FB6013}"/>
              </a:ext>
            </a:extLst>
          </p:cNvPr>
          <p:cNvGraphicFramePr>
            <a:graphicFrameLocks noGrp="1"/>
          </p:cNvGraphicFramePr>
          <p:nvPr>
            <p:extLst>
              <p:ext uri="{D42A27DB-BD31-4B8C-83A1-F6EECF244321}">
                <p14:modId xmlns:p14="http://schemas.microsoft.com/office/powerpoint/2010/main" val="2108999341"/>
              </p:ext>
            </p:extLst>
          </p:nvPr>
        </p:nvGraphicFramePr>
        <p:xfrm>
          <a:off x="7265145" y="2681225"/>
          <a:ext cx="1522804" cy="741680"/>
        </p:xfrm>
        <a:graphic>
          <a:graphicData uri="http://schemas.openxmlformats.org/drawingml/2006/table">
            <a:tbl>
              <a:tblPr firstRow="1" bandRow="1">
                <a:tableStyleId>{5C22544A-7EE6-4342-B048-85BDC9FD1C3A}</a:tableStyleId>
              </a:tblPr>
              <a:tblGrid>
                <a:gridCol w="467360">
                  <a:extLst>
                    <a:ext uri="{9D8B030D-6E8A-4147-A177-3AD203B41FA5}">
                      <a16:colId xmlns:a16="http://schemas.microsoft.com/office/drawing/2014/main" val="4281128349"/>
                    </a:ext>
                  </a:extLst>
                </a:gridCol>
                <a:gridCol w="1055444">
                  <a:extLst>
                    <a:ext uri="{9D8B030D-6E8A-4147-A177-3AD203B41FA5}">
                      <a16:colId xmlns:a16="http://schemas.microsoft.com/office/drawing/2014/main" val="1456091061"/>
                    </a:ext>
                  </a:extLst>
                </a:gridCol>
              </a:tblGrid>
              <a:tr h="370840">
                <a:tc>
                  <a:txBody>
                    <a:bodyPr/>
                    <a:lstStyle/>
                    <a:p>
                      <a:endParaRPr lang="en-GB" b="1">
                        <a:solidFill>
                          <a:schemeClr val="tx1"/>
                        </a:solidFill>
                      </a:endParaRPr>
                    </a:p>
                  </a:txBody>
                  <a:tcPr>
                    <a:solidFill>
                      <a:srgbClr val="637CEF"/>
                    </a:solidFill>
                  </a:tcPr>
                </a:tc>
                <a:tc>
                  <a:txBody>
                    <a:bodyPr/>
                    <a:lstStyle/>
                    <a:p>
                      <a:r>
                        <a:rPr lang="en-GB" b="1">
                          <a:solidFill>
                            <a:schemeClr val="tx1"/>
                          </a:solidFill>
                        </a:rPr>
                        <a:t>Yes</a:t>
                      </a:r>
                    </a:p>
                  </a:txBody>
                  <a:tcPr>
                    <a:noFill/>
                  </a:tcPr>
                </a:tc>
                <a:extLst>
                  <a:ext uri="{0D108BD9-81ED-4DB2-BD59-A6C34878D82A}">
                    <a16:rowId xmlns:a16="http://schemas.microsoft.com/office/drawing/2014/main" val="460549155"/>
                  </a:ext>
                </a:extLst>
              </a:tr>
              <a:tr h="370840">
                <a:tc>
                  <a:txBody>
                    <a:bodyPr/>
                    <a:lstStyle/>
                    <a:p>
                      <a:endParaRPr lang="en-GB" b="1">
                        <a:solidFill>
                          <a:schemeClr val="tx1"/>
                        </a:solidFill>
                      </a:endParaRPr>
                    </a:p>
                  </a:txBody>
                  <a:tcPr>
                    <a:solidFill>
                      <a:srgbClr val="E3008C"/>
                    </a:solidFill>
                  </a:tcPr>
                </a:tc>
                <a:tc>
                  <a:txBody>
                    <a:bodyPr/>
                    <a:lstStyle/>
                    <a:p>
                      <a:r>
                        <a:rPr lang="en-GB" b="1">
                          <a:solidFill>
                            <a:schemeClr val="tx1"/>
                          </a:solidFill>
                        </a:rPr>
                        <a:t>No</a:t>
                      </a:r>
                    </a:p>
                  </a:txBody>
                  <a:tcPr>
                    <a:noFill/>
                  </a:tcPr>
                </a:tc>
                <a:extLst>
                  <a:ext uri="{0D108BD9-81ED-4DB2-BD59-A6C34878D82A}">
                    <a16:rowId xmlns:a16="http://schemas.microsoft.com/office/drawing/2014/main" val="2769131048"/>
                  </a:ext>
                </a:extLst>
              </a:tr>
            </a:tbl>
          </a:graphicData>
        </a:graphic>
      </p:graphicFrame>
    </p:spTree>
    <p:extLst>
      <p:ext uri="{BB962C8B-B14F-4D97-AF65-F5344CB8AC3E}">
        <p14:creationId xmlns:p14="http://schemas.microsoft.com/office/powerpoint/2010/main" val="35634862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32B9572-F8E6-75D1-2C30-B7BCC5B3E685}"/>
              </a:ext>
            </a:extLst>
          </p:cNvPr>
          <p:cNvSpPr>
            <a:spLocks noGrp="1"/>
          </p:cNvSpPr>
          <p:nvPr>
            <p:ph idx="1"/>
          </p:nvPr>
        </p:nvSpPr>
        <p:spPr/>
        <p:txBody>
          <a:bodyPr>
            <a:normAutofit/>
          </a:bodyPr>
          <a:lstStyle/>
          <a:p>
            <a:pPr marL="0" indent="0">
              <a:buNone/>
            </a:pPr>
            <a:r>
              <a:rPr lang="en-US" sz="2000" b="1" dirty="0"/>
              <a:t>Survey Findings:</a:t>
            </a:r>
          </a:p>
          <a:p>
            <a:pPr marL="685775" lvl="1" indent="-342900"/>
            <a:r>
              <a:rPr lang="en-GB" sz="1900" dirty="0"/>
              <a:t>Awareness of AI tools has increased significantly</a:t>
            </a:r>
          </a:p>
          <a:p>
            <a:pPr marL="685775" lvl="1" indent="-342900"/>
            <a:r>
              <a:rPr lang="en-GB" sz="1900" dirty="0"/>
              <a:t>Student use of AI has broadened</a:t>
            </a:r>
          </a:p>
          <a:p>
            <a:pPr marL="685775" lvl="1" indent="-342900"/>
            <a:r>
              <a:rPr lang="en-GB" sz="1900" dirty="0"/>
              <a:t>Barriers to AI use have reduced, but misconceptions remain</a:t>
            </a:r>
          </a:p>
          <a:p>
            <a:pPr marL="685775" lvl="1" indent="-342900"/>
            <a:r>
              <a:rPr lang="en-GB" sz="1900" dirty="0"/>
              <a:t>Strong need for guidance on using AI in school</a:t>
            </a:r>
          </a:p>
          <a:p>
            <a:pPr marL="685775" lvl="1" indent="-342900"/>
            <a:r>
              <a:rPr lang="en-GB" sz="1900" dirty="0"/>
              <a:t>Students are already using external learning and revision apps</a:t>
            </a:r>
          </a:p>
          <a:p>
            <a:pPr marL="342900" indent="-342900"/>
            <a:endParaRPr lang="en-GB" sz="2400" dirty="0"/>
          </a:p>
          <a:p>
            <a:pPr marL="0" indent="0">
              <a:buNone/>
            </a:pPr>
            <a:r>
              <a:rPr lang="en-US" sz="2000" b="1" dirty="0"/>
              <a:t>Suggested Actions:</a:t>
            </a:r>
          </a:p>
          <a:p>
            <a:pPr marL="685775" lvl="1" indent="-342900"/>
            <a:r>
              <a:rPr lang="en-GB" sz="1900" dirty="0"/>
              <a:t>Rollout a clear, student-friendly AI use policy</a:t>
            </a:r>
          </a:p>
          <a:p>
            <a:pPr marL="685775" lvl="1" indent="-342900"/>
            <a:r>
              <a:rPr lang="en-GB" sz="1900" dirty="0"/>
              <a:t>Support staff with students’ expectations on the use of AI</a:t>
            </a:r>
          </a:p>
          <a:p>
            <a:pPr marL="685775" lvl="1" indent="-342900"/>
            <a:r>
              <a:rPr lang="en-GB" sz="1900" dirty="0"/>
              <a:t>Align recommended revision tools</a:t>
            </a:r>
          </a:p>
          <a:p>
            <a:pPr marL="685775" lvl="1" indent="-342900"/>
            <a:r>
              <a:rPr lang="en-GB" sz="1900" dirty="0"/>
              <a:t>Position AI as a learning aid, not a shortcut</a:t>
            </a:r>
            <a:endParaRPr lang="en-US" sz="1900" b="1" dirty="0"/>
          </a:p>
        </p:txBody>
      </p:sp>
      <p:sp>
        <p:nvSpPr>
          <p:cNvPr id="3" name="Title 2">
            <a:extLst>
              <a:ext uri="{FF2B5EF4-FFF2-40B4-BE49-F238E27FC236}">
                <a16:creationId xmlns:a16="http://schemas.microsoft.com/office/drawing/2014/main" id="{CFC52786-5CF1-42CE-7FD2-44C3889DF868}"/>
              </a:ext>
            </a:extLst>
          </p:cNvPr>
          <p:cNvSpPr>
            <a:spLocks noGrp="1"/>
          </p:cNvSpPr>
          <p:nvPr>
            <p:ph type="ctrTitle"/>
          </p:nvPr>
        </p:nvSpPr>
        <p:spPr/>
        <p:txBody>
          <a:bodyPr/>
          <a:lstStyle/>
          <a:p>
            <a:r>
              <a:rPr lang="en-GB" dirty="0"/>
              <a:t>AI Use by Staff &amp; Students</a:t>
            </a:r>
          </a:p>
        </p:txBody>
      </p:sp>
    </p:spTree>
    <p:extLst>
      <p:ext uri="{BB962C8B-B14F-4D97-AF65-F5344CB8AC3E}">
        <p14:creationId xmlns:p14="http://schemas.microsoft.com/office/powerpoint/2010/main" val="18460486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0BDCDA0-FCB1-054E-17FC-544E90253001}"/>
              </a:ext>
            </a:extLst>
          </p:cNvPr>
          <p:cNvSpPr>
            <a:spLocks noGrp="1"/>
          </p:cNvSpPr>
          <p:nvPr>
            <p:ph idx="1"/>
          </p:nvPr>
        </p:nvSpPr>
        <p:spPr/>
        <p:txBody>
          <a:bodyPr>
            <a:normAutofit/>
          </a:bodyPr>
          <a:lstStyle/>
          <a:p>
            <a:pPr marL="0" indent="0">
              <a:buNone/>
            </a:pPr>
            <a:r>
              <a:rPr lang="en-US" b="1" dirty="0"/>
              <a:t>Aim of the Policy Training for the Trust</a:t>
            </a:r>
          </a:p>
          <a:p>
            <a:r>
              <a:rPr lang="en-US" dirty="0"/>
              <a:t>With the new AI policy, we identified a need for clarity and guidance against policies and regulations.</a:t>
            </a:r>
          </a:p>
          <a:p>
            <a:endParaRPr lang="en-US" dirty="0">
              <a:solidFill>
                <a:srgbClr val="000000"/>
              </a:solidFill>
            </a:endParaRPr>
          </a:p>
          <a:p>
            <a:pPr marL="0" indent="0">
              <a:buNone/>
            </a:pPr>
            <a:r>
              <a:rPr lang="en-US" dirty="0"/>
              <a:t>Following policies and regulations were identified:</a:t>
            </a:r>
          </a:p>
          <a:p>
            <a:pPr lvl="1"/>
            <a:r>
              <a:rPr lang="en-US" dirty="0"/>
              <a:t>DfE AI Guidance</a:t>
            </a:r>
          </a:p>
          <a:p>
            <a:pPr lvl="1"/>
            <a:r>
              <a:rPr lang="en-US" dirty="0"/>
              <a:t>JCQ AI Use in Assessments 2025</a:t>
            </a:r>
          </a:p>
          <a:p>
            <a:pPr lvl="1"/>
            <a:r>
              <a:rPr lang="en-US" dirty="0"/>
              <a:t>BBCET Generative AI Policy</a:t>
            </a:r>
          </a:p>
          <a:p>
            <a:pPr lvl="1"/>
            <a:r>
              <a:rPr lang="en-US" dirty="0"/>
              <a:t>Safeguarding Policy</a:t>
            </a:r>
          </a:p>
          <a:p>
            <a:pPr lvl="1"/>
            <a:r>
              <a:rPr lang="en-US" dirty="0"/>
              <a:t>Online Safety Policy</a:t>
            </a:r>
          </a:p>
          <a:p>
            <a:pPr lvl="1"/>
            <a:r>
              <a:rPr lang="en-US" dirty="0"/>
              <a:t>Acceptable Use Policy</a:t>
            </a:r>
          </a:p>
          <a:p>
            <a:pPr lvl="1"/>
            <a:r>
              <a:rPr lang="en-US" dirty="0"/>
              <a:t>Data Protection Policy</a:t>
            </a:r>
          </a:p>
          <a:p>
            <a:pPr lvl="1"/>
            <a:r>
              <a:rPr lang="en-US" dirty="0" err="1"/>
              <a:t>Behaviour</a:t>
            </a:r>
            <a:r>
              <a:rPr lang="en-US" dirty="0"/>
              <a:t> Policy</a:t>
            </a:r>
          </a:p>
          <a:p>
            <a:endParaRPr lang="en-GB" dirty="0"/>
          </a:p>
        </p:txBody>
      </p:sp>
      <p:sp>
        <p:nvSpPr>
          <p:cNvPr id="3" name="Title 2">
            <a:extLst>
              <a:ext uri="{FF2B5EF4-FFF2-40B4-BE49-F238E27FC236}">
                <a16:creationId xmlns:a16="http://schemas.microsoft.com/office/drawing/2014/main" id="{BD157A14-FDC6-152A-E676-64C8AFA399BC}"/>
              </a:ext>
            </a:extLst>
          </p:cNvPr>
          <p:cNvSpPr>
            <a:spLocks noGrp="1"/>
          </p:cNvSpPr>
          <p:nvPr>
            <p:ph type="ctrTitle"/>
          </p:nvPr>
        </p:nvSpPr>
        <p:spPr/>
        <p:txBody>
          <a:bodyPr>
            <a:normAutofit/>
          </a:bodyPr>
          <a:lstStyle/>
          <a:p>
            <a:r>
              <a:rPr lang="en-GB" dirty="0"/>
              <a:t>Relevant Policies &amp; Guidance</a:t>
            </a:r>
          </a:p>
        </p:txBody>
      </p:sp>
      <p:pic>
        <p:nvPicPr>
          <p:cNvPr id="4" name="Picture 2" descr="DfE Character Education Framework Guidance | School Wellbeing">
            <a:extLst>
              <a:ext uri="{FF2B5EF4-FFF2-40B4-BE49-F238E27FC236}">
                <a16:creationId xmlns:a16="http://schemas.microsoft.com/office/drawing/2014/main" id="{4297D3A8-976A-4139-9B8F-50B49863C5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93437" y="5048694"/>
            <a:ext cx="2952750" cy="15525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entre FAQs - JCQ Joint Council for Qualifications">
            <a:extLst>
              <a:ext uri="{FF2B5EF4-FFF2-40B4-BE49-F238E27FC236}">
                <a16:creationId xmlns:a16="http://schemas.microsoft.com/office/drawing/2014/main" id="{C5F819B1-A5CB-3BCE-84BA-0DC06C5B65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74952" y="4329557"/>
            <a:ext cx="1514475" cy="14382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WELCOME | Bishop Bewick Catholic Education Trust | Newcastle">
            <a:extLst>
              <a:ext uri="{FF2B5EF4-FFF2-40B4-BE49-F238E27FC236}">
                <a16:creationId xmlns:a16="http://schemas.microsoft.com/office/drawing/2014/main" id="{8A7B235B-17E0-D472-299C-281239590C7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80071" y="3593438"/>
            <a:ext cx="970507" cy="1455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89032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0DCFCE-2C48-39D9-9078-D2F9DB746123}"/>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EA04BA8-FE73-9FC2-D184-EC55D672FBEA}"/>
              </a:ext>
            </a:extLst>
          </p:cNvPr>
          <p:cNvSpPr>
            <a:spLocks noGrp="1"/>
          </p:cNvSpPr>
          <p:nvPr>
            <p:ph idx="1"/>
          </p:nvPr>
        </p:nvSpPr>
        <p:spPr/>
        <p:txBody>
          <a:bodyPr>
            <a:normAutofit/>
          </a:bodyPr>
          <a:lstStyle/>
          <a:p>
            <a:r>
              <a:rPr lang="en-US" dirty="0"/>
              <a:t>Creating resources (worksheets, quizzes, images)</a:t>
            </a:r>
          </a:p>
          <a:p>
            <a:r>
              <a:rPr lang="en-US" dirty="0"/>
              <a:t>Adapting texts for reading ages</a:t>
            </a:r>
          </a:p>
          <a:p>
            <a:r>
              <a:rPr lang="en-US" dirty="0"/>
              <a:t>Generating exemplars / model answers (when not used for assessed work)</a:t>
            </a:r>
          </a:p>
          <a:p>
            <a:r>
              <a:rPr lang="en-US" dirty="0"/>
              <a:t>Improving admin efficiency (emails, scheduling)</a:t>
            </a:r>
          </a:p>
          <a:p>
            <a:r>
              <a:rPr lang="en-US" dirty="0"/>
              <a:t>Supporting differentiation</a:t>
            </a:r>
          </a:p>
          <a:p>
            <a:r>
              <a:rPr lang="en-US" dirty="0" err="1"/>
              <a:t>Analysing</a:t>
            </a:r>
            <a:r>
              <a:rPr lang="en-US" dirty="0"/>
              <a:t> large bodies of curriculum content</a:t>
            </a:r>
          </a:p>
        </p:txBody>
      </p:sp>
      <p:sp>
        <p:nvSpPr>
          <p:cNvPr id="3" name="Title 2">
            <a:extLst>
              <a:ext uri="{FF2B5EF4-FFF2-40B4-BE49-F238E27FC236}">
                <a16:creationId xmlns:a16="http://schemas.microsoft.com/office/drawing/2014/main" id="{34B0C72B-E445-94C1-12F5-AAE07BADFC01}"/>
              </a:ext>
            </a:extLst>
          </p:cNvPr>
          <p:cNvSpPr>
            <a:spLocks noGrp="1"/>
          </p:cNvSpPr>
          <p:nvPr>
            <p:ph type="ctrTitle"/>
          </p:nvPr>
        </p:nvSpPr>
        <p:spPr/>
        <p:txBody>
          <a:bodyPr>
            <a:noAutofit/>
          </a:bodyPr>
          <a:lstStyle/>
          <a:p>
            <a:r>
              <a:rPr lang="en-US" sz="2800" dirty="0"/>
              <a:t>What AI Can Do in Teaching (Allowed Uses)</a:t>
            </a:r>
          </a:p>
        </p:txBody>
      </p:sp>
      <p:sp>
        <p:nvSpPr>
          <p:cNvPr id="7" name="TextBox 6">
            <a:extLst>
              <a:ext uri="{FF2B5EF4-FFF2-40B4-BE49-F238E27FC236}">
                <a16:creationId xmlns:a16="http://schemas.microsoft.com/office/drawing/2014/main" id="{99861C27-0D45-3FF1-6F5A-C30DE8048A54}"/>
              </a:ext>
            </a:extLst>
          </p:cNvPr>
          <p:cNvSpPr txBox="1"/>
          <p:nvPr/>
        </p:nvSpPr>
        <p:spPr>
          <a:xfrm>
            <a:off x="381000" y="5087916"/>
            <a:ext cx="8382000" cy="707886"/>
          </a:xfrm>
          <a:prstGeom prst="rect">
            <a:avLst/>
          </a:prstGeom>
          <a:noFill/>
        </p:spPr>
        <p:txBody>
          <a:bodyPr wrap="square">
            <a:spAutoFit/>
          </a:bodyPr>
          <a:lstStyle/>
          <a:p>
            <a:r>
              <a:rPr lang="en-US" sz="2000" i="1" dirty="0">
                <a:solidFill>
                  <a:srgbClr val="C00000"/>
                </a:solidFill>
              </a:rPr>
              <a:t>DfE notes that AI can improve workload and support teachers, but teachers remain accountable for accuracy and appropriateness.</a:t>
            </a:r>
            <a:endParaRPr lang="en-GB" sz="2000" i="1" dirty="0">
              <a:solidFill>
                <a:srgbClr val="C00000"/>
              </a:solidFill>
            </a:endParaRPr>
          </a:p>
        </p:txBody>
      </p:sp>
    </p:spTree>
    <p:extLst>
      <p:ext uri="{BB962C8B-B14F-4D97-AF65-F5344CB8AC3E}">
        <p14:creationId xmlns:p14="http://schemas.microsoft.com/office/powerpoint/2010/main" val="31172239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99EEE-3C42-031D-1AA3-0AAB816D82CC}"/>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B957AEA-07A1-88BF-F606-20DBFD1A8C44}"/>
              </a:ext>
            </a:extLst>
          </p:cNvPr>
          <p:cNvSpPr>
            <a:spLocks noGrp="1"/>
          </p:cNvSpPr>
          <p:nvPr>
            <p:ph idx="1"/>
          </p:nvPr>
        </p:nvSpPr>
        <p:spPr/>
        <p:txBody>
          <a:bodyPr>
            <a:normAutofit/>
          </a:bodyPr>
          <a:lstStyle/>
          <a:p>
            <a:pPr marL="0" indent="0">
              <a:buNone/>
            </a:pPr>
            <a:r>
              <a:rPr lang="en-US" sz="1900" b="1" dirty="0"/>
              <a:t>Internal School Policies  (BBCET Acceptable Use &amp; Data Protection)</a:t>
            </a:r>
          </a:p>
          <a:p>
            <a:r>
              <a:rPr lang="en-US" sz="2000" dirty="0"/>
              <a:t>Must not upload personal data, including:</a:t>
            </a:r>
          </a:p>
          <a:p>
            <a:pPr lvl="1"/>
            <a:r>
              <a:rPr lang="en-US" sz="1600" dirty="0"/>
              <a:t>Names</a:t>
            </a:r>
          </a:p>
          <a:p>
            <a:pPr lvl="1"/>
            <a:r>
              <a:rPr lang="en-US" sz="1600" dirty="0"/>
              <a:t>Contact details</a:t>
            </a:r>
          </a:p>
          <a:p>
            <a:pPr lvl="1"/>
            <a:r>
              <a:rPr lang="en-US" sz="1600" dirty="0"/>
              <a:t>Assessment records</a:t>
            </a:r>
          </a:p>
          <a:p>
            <a:pPr lvl="1">
              <a:lnSpc>
                <a:spcPct val="120000"/>
              </a:lnSpc>
            </a:pPr>
            <a:r>
              <a:rPr lang="en-US" sz="1600" dirty="0" err="1"/>
              <a:t>Behavioural</a:t>
            </a:r>
            <a:r>
              <a:rPr lang="en-US" sz="1600" dirty="0"/>
              <a:t>/safeguarding information</a:t>
            </a:r>
          </a:p>
          <a:p>
            <a:pPr marL="342875" lvl="1" indent="0">
              <a:lnSpc>
                <a:spcPct val="120000"/>
              </a:lnSpc>
              <a:buNone/>
            </a:pPr>
            <a:endParaRPr lang="en-US" sz="1600" dirty="0"/>
          </a:p>
          <a:p>
            <a:pPr>
              <a:lnSpc>
                <a:spcPct val="120000"/>
              </a:lnSpc>
            </a:pPr>
            <a:r>
              <a:rPr lang="en-US" sz="2000" dirty="0"/>
              <a:t>Must not use AI to generate or store sensitive information on external platforms (GDPR/data security requirement)</a:t>
            </a:r>
          </a:p>
          <a:p>
            <a:endParaRPr lang="en-US" sz="2000" dirty="0"/>
          </a:p>
          <a:p>
            <a:r>
              <a:rPr lang="en-US" sz="2000" dirty="0"/>
              <a:t>Must ensure any AI output is checked for accuracy, bias, or harmful content.</a:t>
            </a:r>
          </a:p>
        </p:txBody>
      </p:sp>
      <p:sp>
        <p:nvSpPr>
          <p:cNvPr id="3" name="Title 2">
            <a:extLst>
              <a:ext uri="{FF2B5EF4-FFF2-40B4-BE49-F238E27FC236}">
                <a16:creationId xmlns:a16="http://schemas.microsoft.com/office/drawing/2014/main" id="{6F38311B-CCEB-C6BB-B5BF-D9AA18C9C61A}"/>
              </a:ext>
            </a:extLst>
          </p:cNvPr>
          <p:cNvSpPr>
            <a:spLocks noGrp="1"/>
          </p:cNvSpPr>
          <p:nvPr>
            <p:ph type="ctrTitle"/>
          </p:nvPr>
        </p:nvSpPr>
        <p:spPr/>
        <p:txBody>
          <a:bodyPr>
            <a:noAutofit/>
          </a:bodyPr>
          <a:lstStyle/>
          <a:p>
            <a:r>
              <a:rPr lang="en-US" sz="2400" dirty="0"/>
              <a:t>What AI Cannot Do (Trust, DfE &amp; JCQ Restrictions)</a:t>
            </a:r>
          </a:p>
        </p:txBody>
      </p:sp>
    </p:spTree>
    <p:extLst>
      <p:ext uri="{BB962C8B-B14F-4D97-AF65-F5344CB8AC3E}">
        <p14:creationId xmlns:p14="http://schemas.microsoft.com/office/powerpoint/2010/main" val="1965211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2DCF1C-FDDE-590A-D8AE-1969EEF22943}"/>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2968185-6E3A-0F0C-5754-0557EC03660E}"/>
              </a:ext>
            </a:extLst>
          </p:cNvPr>
          <p:cNvSpPr>
            <a:spLocks noGrp="1"/>
          </p:cNvSpPr>
          <p:nvPr>
            <p:ph idx="1"/>
          </p:nvPr>
        </p:nvSpPr>
        <p:spPr/>
        <p:txBody>
          <a:bodyPr>
            <a:normAutofit/>
          </a:bodyPr>
          <a:lstStyle/>
          <a:p>
            <a:pPr marL="0" indent="0">
              <a:buNone/>
            </a:pPr>
            <a:r>
              <a:rPr lang="en-US" sz="1900" b="1" dirty="0"/>
              <a:t>Safeguarding Requirements</a:t>
            </a:r>
          </a:p>
          <a:p>
            <a:r>
              <a:rPr lang="en-US" sz="2000" dirty="0"/>
              <a:t>Staff must not create or share AI content that could expose pupils to harmful content, contact, or conduct (Online Safety Policy categories).</a:t>
            </a:r>
          </a:p>
          <a:p>
            <a:pPr lvl="1"/>
            <a:r>
              <a:rPr lang="en-US" sz="2000" dirty="0"/>
              <a:t>e.g., inappropriate images, harmful stereotypes, deepfakes, unsafe scenarios</a:t>
            </a:r>
          </a:p>
          <a:p>
            <a:pPr lvl="1"/>
            <a:endParaRPr lang="en-US" sz="2000" dirty="0"/>
          </a:p>
          <a:p>
            <a:r>
              <a:rPr lang="en-US" sz="2000" dirty="0"/>
              <a:t>Staff must supervise any AI use by pupils to prevent exposure to harmful material.</a:t>
            </a:r>
          </a:p>
          <a:p>
            <a:endParaRPr lang="en-US" sz="2000" dirty="0"/>
          </a:p>
          <a:p>
            <a:r>
              <a:rPr lang="en-US" sz="2000" dirty="0"/>
              <a:t>Staff must ensure AI outputs do not reveal sensitive pupil characteristics (SEND, health, safeguarding info).</a:t>
            </a:r>
          </a:p>
        </p:txBody>
      </p:sp>
      <p:sp>
        <p:nvSpPr>
          <p:cNvPr id="3" name="Title 2">
            <a:extLst>
              <a:ext uri="{FF2B5EF4-FFF2-40B4-BE49-F238E27FC236}">
                <a16:creationId xmlns:a16="http://schemas.microsoft.com/office/drawing/2014/main" id="{931BAF95-19BF-B869-9F96-0E25B6D56658}"/>
              </a:ext>
            </a:extLst>
          </p:cNvPr>
          <p:cNvSpPr>
            <a:spLocks noGrp="1"/>
          </p:cNvSpPr>
          <p:nvPr>
            <p:ph type="ctrTitle"/>
          </p:nvPr>
        </p:nvSpPr>
        <p:spPr/>
        <p:txBody>
          <a:bodyPr>
            <a:noAutofit/>
          </a:bodyPr>
          <a:lstStyle/>
          <a:p>
            <a:r>
              <a:rPr lang="en-US" sz="2400" dirty="0"/>
              <a:t>What AI Cannot Do (Trust, DfE &amp; JCQ Restrictions)</a:t>
            </a:r>
          </a:p>
        </p:txBody>
      </p:sp>
    </p:spTree>
    <p:extLst>
      <p:ext uri="{BB962C8B-B14F-4D97-AF65-F5344CB8AC3E}">
        <p14:creationId xmlns:p14="http://schemas.microsoft.com/office/powerpoint/2010/main" val="22610904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9A1E6-0B59-5488-425F-13F732A28E1F}"/>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8A68893-9F9D-E4E9-0677-E17936D5DD5F}"/>
              </a:ext>
            </a:extLst>
          </p:cNvPr>
          <p:cNvSpPr>
            <a:spLocks noGrp="1"/>
          </p:cNvSpPr>
          <p:nvPr>
            <p:ph idx="1"/>
          </p:nvPr>
        </p:nvSpPr>
        <p:spPr/>
        <p:txBody>
          <a:bodyPr>
            <a:normAutofit/>
          </a:bodyPr>
          <a:lstStyle/>
          <a:p>
            <a:pPr marL="0" indent="0">
              <a:buNone/>
            </a:pPr>
            <a:r>
              <a:rPr lang="en-US" sz="1900" b="1" dirty="0"/>
              <a:t>JCQ Assessment Rules</a:t>
            </a:r>
          </a:p>
          <a:p>
            <a:r>
              <a:rPr lang="en-US" sz="2000" dirty="0"/>
              <a:t>Students may not use AI to generate work for non-examined assessments, coursework or any marked component unless explicitly permitted.</a:t>
            </a:r>
          </a:p>
          <a:p>
            <a:endParaRPr lang="en-US" sz="2000" dirty="0"/>
          </a:p>
          <a:p>
            <a:r>
              <a:rPr lang="en-US" sz="2000" dirty="0"/>
              <a:t>Students must acknowledge any AI support used in allowed contexts.</a:t>
            </a:r>
          </a:p>
          <a:p>
            <a:endParaRPr lang="en-US" sz="2000" dirty="0"/>
          </a:p>
          <a:p>
            <a:r>
              <a:rPr lang="en-US" sz="2000" dirty="0"/>
              <a:t>Teachers must:</a:t>
            </a:r>
          </a:p>
          <a:p>
            <a:pPr lvl="1"/>
            <a:r>
              <a:rPr lang="en-US" dirty="0"/>
              <a:t>Teach students how to use AI ethically</a:t>
            </a:r>
          </a:p>
          <a:p>
            <a:pPr lvl="1"/>
            <a:r>
              <a:rPr lang="en-US" dirty="0"/>
              <a:t>Identify AI misuse</a:t>
            </a:r>
          </a:p>
          <a:p>
            <a:pPr lvl="1"/>
            <a:r>
              <a:rPr lang="en-US" dirty="0"/>
              <a:t>Ensure submitted work is the student’s own</a:t>
            </a:r>
          </a:p>
        </p:txBody>
      </p:sp>
      <p:sp>
        <p:nvSpPr>
          <p:cNvPr id="3" name="Title 2">
            <a:extLst>
              <a:ext uri="{FF2B5EF4-FFF2-40B4-BE49-F238E27FC236}">
                <a16:creationId xmlns:a16="http://schemas.microsoft.com/office/drawing/2014/main" id="{2CEA8F2E-EF89-85DC-4396-2F84AD93132B}"/>
              </a:ext>
            </a:extLst>
          </p:cNvPr>
          <p:cNvSpPr>
            <a:spLocks noGrp="1"/>
          </p:cNvSpPr>
          <p:nvPr>
            <p:ph type="ctrTitle"/>
          </p:nvPr>
        </p:nvSpPr>
        <p:spPr/>
        <p:txBody>
          <a:bodyPr>
            <a:noAutofit/>
          </a:bodyPr>
          <a:lstStyle/>
          <a:p>
            <a:r>
              <a:rPr lang="en-US" sz="2400" dirty="0"/>
              <a:t>What AI Cannot Do (Trust, DfE &amp; JCQ Restrictions)</a:t>
            </a:r>
          </a:p>
        </p:txBody>
      </p:sp>
      <p:pic>
        <p:nvPicPr>
          <p:cNvPr id="4" name="Picture 4" descr="Centre FAQs - JCQ Joint Council for Qualifications">
            <a:extLst>
              <a:ext uri="{FF2B5EF4-FFF2-40B4-BE49-F238E27FC236}">
                <a16:creationId xmlns:a16="http://schemas.microsoft.com/office/drawing/2014/main" id="{71564EE4-7DE2-00EC-D807-8DB8F37D6C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28840" y="5031712"/>
            <a:ext cx="1051135" cy="9982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24748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B061BF-4337-FA9C-20DD-3D469B96A7F9}"/>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FA81BBA-0859-EECD-281C-744A138B7912}"/>
              </a:ext>
            </a:extLst>
          </p:cNvPr>
          <p:cNvSpPr>
            <a:spLocks noGrp="1"/>
          </p:cNvSpPr>
          <p:nvPr>
            <p:ph idx="1"/>
          </p:nvPr>
        </p:nvSpPr>
        <p:spPr/>
        <p:txBody>
          <a:bodyPr>
            <a:normAutofit/>
          </a:bodyPr>
          <a:lstStyle/>
          <a:p>
            <a:pPr marL="0" indent="0">
              <a:buNone/>
            </a:pPr>
            <a:r>
              <a:rPr lang="en-US" b="1" dirty="0">
                <a:solidFill>
                  <a:srgbClr val="000000"/>
                </a:solidFill>
              </a:rPr>
              <a:t>JCQ Assessment Rules</a:t>
            </a:r>
            <a:endParaRPr lang="en-US" dirty="0"/>
          </a:p>
          <a:p>
            <a:pPr marL="0" indent="0">
              <a:buNone/>
            </a:pPr>
            <a:r>
              <a:rPr lang="en-US" dirty="0"/>
              <a:t>AI may not be used to:</a:t>
            </a:r>
          </a:p>
          <a:p>
            <a:pPr lvl="1"/>
            <a:r>
              <a:rPr lang="en-US" dirty="0"/>
              <a:t>Paraphrase or rewrite assessed work</a:t>
            </a:r>
          </a:p>
          <a:p>
            <a:pPr lvl="1"/>
            <a:r>
              <a:rPr lang="en-US" dirty="0"/>
              <a:t>Generate ideas for assessed work</a:t>
            </a:r>
          </a:p>
          <a:p>
            <a:pPr lvl="1"/>
            <a:r>
              <a:rPr lang="en-US" dirty="0" err="1"/>
              <a:t>Analyse</a:t>
            </a:r>
            <a:r>
              <a:rPr lang="en-US" dirty="0"/>
              <a:t> data on behalf of a student</a:t>
            </a:r>
          </a:p>
          <a:p>
            <a:pPr lvl="1"/>
            <a:r>
              <a:rPr lang="en-US" dirty="0"/>
              <a:t>Produce images or artefacts used directly in assessment</a:t>
            </a:r>
          </a:p>
          <a:p>
            <a:pPr lvl="1"/>
            <a:r>
              <a:rPr lang="en-US" dirty="0"/>
              <a:t>Correct grammar or restructure text (counted as an unfair advantage)</a:t>
            </a:r>
          </a:p>
        </p:txBody>
      </p:sp>
      <p:sp>
        <p:nvSpPr>
          <p:cNvPr id="3" name="Title 2">
            <a:extLst>
              <a:ext uri="{FF2B5EF4-FFF2-40B4-BE49-F238E27FC236}">
                <a16:creationId xmlns:a16="http://schemas.microsoft.com/office/drawing/2014/main" id="{E13F4F8C-4D83-51A8-1013-DFF0DA564EE9}"/>
              </a:ext>
            </a:extLst>
          </p:cNvPr>
          <p:cNvSpPr>
            <a:spLocks noGrp="1"/>
          </p:cNvSpPr>
          <p:nvPr>
            <p:ph type="ctrTitle"/>
          </p:nvPr>
        </p:nvSpPr>
        <p:spPr/>
        <p:txBody>
          <a:bodyPr>
            <a:noAutofit/>
          </a:bodyPr>
          <a:lstStyle/>
          <a:p>
            <a:r>
              <a:rPr lang="en-US" sz="2400" dirty="0"/>
              <a:t>What AI Cannot Do (Trust, DfE &amp; JCQ Restrictions)</a:t>
            </a:r>
          </a:p>
        </p:txBody>
      </p:sp>
      <p:pic>
        <p:nvPicPr>
          <p:cNvPr id="4" name="Picture 4" descr="Centre FAQs - JCQ Joint Council for Qualifications">
            <a:extLst>
              <a:ext uri="{FF2B5EF4-FFF2-40B4-BE49-F238E27FC236}">
                <a16:creationId xmlns:a16="http://schemas.microsoft.com/office/drawing/2014/main" id="{16A4538C-E20F-CD31-2E07-DE9F9F9882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28840" y="5031712"/>
            <a:ext cx="1051135" cy="9982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78614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E0063-F403-CD1A-03FD-BFE43AE40CE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3C003FD-087E-F1EC-89E0-BE62AB2CBC04}"/>
              </a:ext>
            </a:extLst>
          </p:cNvPr>
          <p:cNvSpPr>
            <a:spLocks noGrp="1"/>
          </p:cNvSpPr>
          <p:nvPr>
            <p:ph idx="1"/>
          </p:nvPr>
        </p:nvSpPr>
        <p:spPr>
          <a:xfrm>
            <a:off x="628650" y="1825625"/>
            <a:ext cx="2992374" cy="4351338"/>
          </a:xfrm>
        </p:spPr>
        <p:txBody>
          <a:bodyPr>
            <a:normAutofit/>
          </a:bodyPr>
          <a:lstStyle/>
          <a:p>
            <a:pPr>
              <a:lnSpc>
                <a:spcPct val="100000"/>
              </a:lnSpc>
            </a:pPr>
            <a:r>
              <a:rPr lang="en-GB" sz="2000" dirty="0"/>
              <a:t>Know what AI is and how it can be used </a:t>
            </a:r>
          </a:p>
          <a:p>
            <a:pPr>
              <a:lnSpc>
                <a:spcPct val="100000"/>
              </a:lnSpc>
            </a:pPr>
            <a:r>
              <a:rPr lang="en-GB" sz="2000" dirty="0"/>
              <a:t>Familiarise yourself with the JCQ </a:t>
            </a:r>
            <a:r>
              <a:rPr lang="en-GB" sz="2000" i="1" dirty="0"/>
              <a:t>AI Use in Assessments</a:t>
            </a:r>
            <a:r>
              <a:rPr lang="en-GB" sz="2000" dirty="0"/>
              <a:t> guidance </a:t>
            </a:r>
          </a:p>
          <a:p>
            <a:pPr>
              <a:lnSpc>
                <a:spcPct val="100000"/>
              </a:lnSpc>
            </a:pPr>
            <a:r>
              <a:rPr lang="en-GB" sz="2000" dirty="0"/>
              <a:t>Know what the risks are and how your school or college is managing them </a:t>
            </a:r>
          </a:p>
          <a:p>
            <a:pPr>
              <a:lnSpc>
                <a:spcPct val="100000"/>
              </a:lnSpc>
            </a:pPr>
            <a:r>
              <a:rPr lang="en-GB" sz="2000" dirty="0"/>
              <a:t>Understand how the approach applies to your subject</a:t>
            </a:r>
          </a:p>
        </p:txBody>
      </p:sp>
      <p:sp>
        <p:nvSpPr>
          <p:cNvPr id="3" name="Title 2">
            <a:extLst>
              <a:ext uri="{FF2B5EF4-FFF2-40B4-BE49-F238E27FC236}">
                <a16:creationId xmlns:a16="http://schemas.microsoft.com/office/drawing/2014/main" id="{84F0EFCB-9B4C-9312-5111-DB89CCD41603}"/>
              </a:ext>
            </a:extLst>
          </p:cNvPr>
          <p:cNvSpPr>
            <a:spLocks noGrp="1"/>
          </p:cNvSpPr>
          <p:nvPr>
            <p:ph type="ctrTitle"/>
          </p:nvPr>
        </p:nvSpPr>
        <p:spPr/>
        <p:txBody>
          <a:bodyPr>
            <a:noAutofit/>
          </a:bodyPr>
          <a:lstStyle/>
          <a:p>
            <a:r>
              <a:rPr lang="en-US" sz="2400" dirty="0"/>
              <a:t>Know your school or college’s approach to managing AI in assessments</a:t>
            </a:r>
          </a:p>
        </p:txBody>
      </p:sp>
      <p:grpSp>
        <p:nvGrpSpPr>
          <p:cNvPr id="5" name="Group 4" descr="A circle containing the following text: Remember - Your malpractice policy must include the use of AI: What AI is, the risks of using AI, what AI misuse is, how AI misuse will be treated as malpractice, when AI may be used, how AI should be acknowledged">
            <a:extLst>
              <a:ext uri="{FF2B5EF4-FFF2-40B4-BE49-F238E27FC236}">
                <a16:creationId xmlns:a16="http://schemas.microsoft.com/office/drawing/2014/main" id="{4E8C4330-824C-D877-8450-21B86D35AB5C}"/>
              </a:ext>
              <a:ext uri="{C183D7F6-B498-43B3-948B-1728B52AA6E4}">
                <adec:decorative xmlns:adec="http://schemas.microsoft.com/office/drawing/2017/decorative" val="0"/>
              </a:ext>
            </a:extLst>
          </p:cNvPr>
          <p:cNvGrpSpPr/>
          <p:nvPr/>
        </p:nvGrpSpPr>
        <p:grpSpPr>
          <a:xfrm>
            <a:off x="5273118" y="1756074"/>
            <a:ext cx="3760190" cy="3760190"/>
            <a:chOff x="7172194" y="1101012"/>
            <a:chExt cx="5013586" cy="5013586"/>
          </a:xfrm>
        </p:grpSpPr>
        <p:sp>
          <p:nvSpPr>
            <p:cNvPr id="6" name="Oval 5">
              <a:extLst>
                <a:ext uri="{FF2B5EF4-FFF2-40B4-BE49-F238E27FC236}">
                  <a16:creationId xmlns:a16="http://schemas.microsoft.com/office/drawing/2014/main" id="{2DDEC707-FB3C-76CF-F38C-816089421880}"/>
                </a:ext>
              </a:extLst>
            </p:cNvPr>
            <p:cNvSpPr/>
            <p:nvPr/>
          </p:nvSpPr>
          <p:spPr>
            <a:xfrm>
              <a:off x="7172194" y="1101012"/>
              <a:ext cx="5013586" cy="5013586"/>
            </a:xfrm>
            <a:prstGeom prst="ellipse">
              <a:avLst/>
            </a:prstGeom>
            <a:gradFill flip="none" rotWithShape="1">
              <a:gsLst>
                <a:gs pos="0">
                  <a:srgbClr val="FFD203"/>
                </a:gs>
                <a:gs pos="100000">
                  <a:srgbClr val="F39200"/>
                </a:gs>
              </a:gsLst>
              <a:lin ang="0" scaled="1"/>
              <a:tileRect/>
            </a:gradFill>
            <a:ln w="209550">
              <a:solidFill>
                <a:srgbClr val="2E1A46"/>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t"/>
            <a:lstStyle/>
            <a:p>
              <a:pPr algn="ctr"/>
              <a:r>
                <a:rPr lang="en-GB" sz="2700" b="1" dirty="0">
                  <a:solidFill>
                    <a:srgbClr val="2E1A46"/>
                  </a:solidFill>
                  <a:effectLst/>
                  <a:latin typeface="Montserrat" pitchFamily="2" charset="77"/>
                </a:rPr>
                <a:t>REMEMBER</a:t>
              </a:r>
              <a:endParaRPr lang="en-GB" sz="2700" dirty="0">
                <a:solidFill>
                  <a:srgbClr val="2E1A46"/>
                </a:solidFill>
                <a:effectLst/>
                <a:latin typeface="Montserrat" pitchFamily="2" charset="77"/>
              </a:endParaRPr>
            </a:p>
            <a:p>
              <a:pPr algn="ctr"/>
              <a:r>
                <a:rPr lang="en-GB" sz="1500" b="1" dirty="0">
                  <a:solidFill>
                    <a:srgbClr val="2E1A46"/>
                  </a:solidFill>
                  <a:effectLst/>
                  <a:latin typeface="Montserrat" pitchFamily="2" charset="77"/>
                </a:rPr>
                <a:t>Your malpractice policy </a:t>
              </a:r>
              <a:br>
                <a:rPr lang="en-GB" sz="1500" b="1" dirty="0">
                  <a:solidFill>
                    <a:srgbClr val="2E1A46"/>
                  </a:solidFill>
                  <a:effectLst/>
                  <a:latin typeface="Montserrat" pitchFamily="2" charset="77"/>
                </a:rPr>
              </a:br>
              <a:r>
                <a:rPr lang="en-GB" sz="1500" b="1" dirty="0">
                  <a:solidFill>
                    <a:srgbClr val="2E1A46"/>
                  </a:solidFill>
                  <a:effectLst/>
                  <a:latin typeface="Montserrat" pitchFamily="2" charset="77"/>
                </a:rPr>
                <a:t>MUST include the use of AI</a:t>
              </a:r>
            </a:p>
          </p:txBody>
        </p:sp>
        <p:sp>
          <p:nvSpPr>
            <p:cNvPr id="7" name="TextBox 6">
              <a:extLst>
                <a:ext uri="{FF2B5EF4-FFF2-40B4-BE49-F238E27FC236}">
                  <a16:creationId xmlns:a16="http://schemas.microsoft.com/office/drawing/2014/main" id="{6E5EE7DF-E326-AA38-7B7F-B4A7054A82C9}"/>
                </a:ext>
              </a:extLst>
            </p:cNvPr>
            <p:cNvSpPr txBox="1"/>
            <p:nvPr/>
          </p:nvSpPr>
          <p:spPr>
            <a:xfrm>
              <a:off x="7372865" y="3193742"/>
              <a:ext cx="2326369" cy="1785104"/>
            </a:xfrm>
            <a:prstGeom prst="rect">
              <a:avLst/>
            </a:prstGeom>
            <a:noFill/>
          </p:spPr>
          <p:txBody>
            <a:bodyPr wrap="square" rtlCol="0">
              <a:spAutoFit/>
            </a:bodyPr>
            <a:lstStyle/>
            <a:p>
              <a:pPr algn="ctr">
                <a:spcAft>
                  <a:spcPts val="900"/>
                </a:spcAft>
              </a:pPr>
              <a:r>
                <a:rPr lang="en-GB" sz="1350" b="1" dirty="0">
                  <a:solidFill>
                    <a:srgbClr val="2E1A46"/>
                  </a:solidFill>
                  <a:effectLst/>
                  <a:latin typeface="Montserrat SemiBold" pitchFamily="2" charset="77"/>
                </a:rPr>
                <a:t>What AI is</a:t>
              </a:r>
            </a:p>
            <a:p>
              <a:pPr algn="ctr">
                <a:spcAft>
                  <a:spcPts val="900"/>
                </a:spcAft>
              </a:pPr>
              <a:r>
                <a:rPr lang="en-GB" sz="1350" b="1" dirty="0">
                  <a:solidFill>
                    <a:srgbClr val="2E1A46"/>
                  </a:solidFill>
                  <a:effectLst/>
                  <a:latin typeface="Montserrat SemiBold" pitchFamily="2" charset="77"/>
                </a:rPr>
                <a:t>The risks of </a:t>
              </a:r>
              <a:br>
                <a:rPr lang="en-GB" sz="1350" b="1" dirty="0">
                  <a:solidFill>
                    <a:srgbClr val="2E1A46"/>
                  </a:solidFill>
                  <a:effectLst/>
                  <a:latin typeface="Montserrat SemiBold" pitchFamily="2" charset="77"/>
                </a:rPr>
              </a:br>
              <a:r>
                <a:rPr lang="en-GB" sz="1350" b="1" dirty="0">
                  <a:solidFill>
                    <a:srgbClr val="2E1A46"/>
                  </a:solidFill>
                  <a:effectLst/>
                  <a:latin typeface="Montserrat SemiBold" pitchFamily="2" charset="77"/>
                </a:rPr>
                <a:t>using </a:t>
              </a:r>
              <a:r>
                <a:rPr lang="en-GB" sz="1350" b="1" dirty="0">
                  <a:solidFill>
                    <a:srgbClr val="2E1A46"/>
                  </a:solidFill>
                  <a:latin typeface="Montserrat SemiBold" pitchFamily="2" charset="77"/>
                </a:rPr>
                <a:t>AI</a:t>
              </a:r>
              <a:endParaRPr lang="en-GB" sz="1350" b="1" dirty="0">
                <a:solidFill>
                  <a:srgbClr val="2E1A46"/>
                </a:solidFill>
                <a:effectLst/>
                <a:latin typeface="Montserrat SemiBold" pitchFamily="2" charset="77"/>
              </a:endParaRPr>
            </a:p>
            <a:p>
              <a:pPr algn="ctr">
                <a:spcAft>
                  <a:spcPts val="900"/>
                </a:spcAft>
              </a:pPr>
              <a:r>
                <a:rPr lang="en-GB" sz="1350" b="1" dirty="0">
                  <a:solidFill>
                    <a:srgbClr val="2E1A46"/>
                  </a:solidFill>
                  <a:effectLst/>
                  <a:latin typeface="Montserrat SemiBold" pitchFamily="2" charset="77"/>
                </a:rPr>
                <a:t>What AI </a:t>
              </a:r>
              <a:br>
                <a:rPr lang="en-GB" sz="1350" b="1" dirty="0">
                  <a:solidFill>
                    <a:srgbClr val="2E1A46"/>
                  </a:solidFill>
                  <a:effectLst/>
                  <a:latin typeface="Montserrat SemiBold" pitchFamily="2" charset="77"/>
                </a:rPr>
              </a:br>
              <a:r>
                <a:rPr lang="en-GB" sz="1350" b="1" dirty="0">
                  <a:solidFill>
                    <a:srgbClr val="2E1A46"/>
                  </a:solidFill>
                  <a:effectLst/>
                  <a:latin typeface="Montserrat SemiBold" pitchFamily="2" charset="77"/>
                </a:rPr>
                <a:t>misuse is</a:t>
              </a:r>
            </a:p>
          </p:txBody>
        </p:sp>
        <p:sp>
          <p:nvSpPr>
            <p:cNvPr id="8" name="TextBox 7">
              <a:extLst>
                <a:ext uri="{FF2B5EF4-FFF2-40B4-BE49-F238E27FC236}">
                  <a16:creationId xmlns:a16="http://schemas.microsoft.com/office/drawing/2014/main" id="{A1E8DA02-037B-1C02-8105-A77B2FA21BD1}"/>
                </a:ext>
              </a:extLst>
            </p:cNvPr>
            <p:cNvSpPr txBox="1"/>
            <p:nvPr/>
          </p:nvSpPr>
          <p:spPr>
            <a:xfrm>
              <a:off x="9568669" y="3270686"/>
              <a:ext cx="2326369" cy="1631216"/>
            </a:xfrm>
            <a:prstGeom prst="rect">
              <a:avLst/>
            </a:prstGeom>
            <a:noFill/>
          </p:spPr>
          <p:txBody>
            <a:bodyPr wrap="square" rtlCol="0">
              <a:spAutoFit/>
            </a:bodyPr>
            <a:lstStyle/>
            <a:p>
              <a:pPr algn="ctr">
                <a:spcAft>
                  <a:spcPts val="900"/>
                </a:spcAft>
              </a:pPr>
              <a:r>
                <a:rPr lang="en-GB" sz="1350" b="1">
                  <a:solidFill>
                    <a:srgbClr val="2E1A46"/>
                  </a:solidFill>
                  <a:effectLst/>
                  <a:latin typeface="Montserrat SemiBold" pitchFamily="2" charset="77"/>
                </a:rPr>
                <a:t>How AI misuse will be treated </a:t>
              </a:r>
              <a:br>
                <a:rPr lang="en-GB" sz="1350" b="1">
                  <a:solidFill>
                    <a:srgbClr val="2E1A46"/>
                  </a:solidFill>
                  <a:effectLst/>
                  <a:latin typeface="Montserrat SemiBold" pitchFamily="2" charset="77"/>
                </a:rPr>
              </a:br>
              <a:r>
                <a:rPr lang="en-GB" sz="1350" b="1">
                  <a:solidFill>
                    <a:srgbClr val="2E1A46"/>
                  </a:solidFill>
                  <a:effectLst/>
                  <a:latin typeface="Montserrat SemiBold" pitchFamily="2" charset="77"/>
                </a:rPr>
                <a:t>as malpractice</a:t>
              </a:r>
            </a:p>
            <a:p>
              <a:pPr algn="ctr">
                <a:spcAft>
                  <a:spcPts val="900"/>
                </a:spcAft>
              </a:pPr>
              <a:r>
                <a:rPr lang="en-GB" sz="1350" b="1">
                  <a:solidFill>
                    <a:srgbClr val="2E1A46"/>
                  </a:solidFill>
                  <a:effectLst/>
                  <a:latin typeface="Montserrat SemiBold" pitchFamily="2" charset="77"/>
                </a:rPr>
                <a:t>When </a:t>
              </a:r>
              <a:r>
                <a:rPr lang="en-GB" sz="1350" b="1">
                  <a:solidFill>
                    <a:srgbClr val="2E1A46"/>
                  </a:solidFill>
                  <a:latin typeface="Montserrat SemiBold" pitchFamily="2" charset="77"/>
                </a:rPr>
                <a:t>AI</a:t>
              </a:r>
              <a:r>
                <a:rPr lang="en-GB" sz="1350" b="1">
                  <a:solidFill>
                    <a:srgbClr val="2E1A46"/>
                  </a:solidFill>
                  <a:effectLst/>
                  <a:latin typeface="Montserrat SemiBold" pitchFamily="2" charset="77"/>
                </a:rPr>
                <a:t> may </a:t>
              </a:r>
              <a:br>
                <a:rPr lang="en-GB" sz="1350" b="1">
                  <a:solidFill>
                    <a:srgbClr val="2E1A46"/>
                  </a:solidFill>
                  <a:effectLst/>
                  <a:latin typeface="Montserrat SemiBold" pitchFamily="2" charset="77"/>
                </a:rPr>
              </a:br>
              <a:r>
                <a:rPr lang="en-GB" sz="1350" b="1">
                  <a:solidFill>
                    <a:srgbClr val="2E1A46"/>
                  </a:solidFill>
                  <a:effectLst/>
                  <a:latin typeface="Montserrat SemiBold" pitchFamily="2" charset="77"/>
                </a:rPr>
                <a:t>be used </a:t>
              </a:r>
            </a:p>
          </p:txBody>
        </p:sp>
        <p:sp>
          <p:nvSpPr>
            <p:cNvPr id="9" name="TextBox 8">
              <a:extLst>
                <a:ext uri="{FF2B5EF4-FFF2-40B4-BE49-F238E27FC236}">
                  <a16:creationId xmlns:a16="http://schemas.microsoft.com/office/drawing/2014/main" id="{BDB48A13-F64F-AB99-5B64-3830C03370E2}"/>
                </a:ext>
              </a:extLst>
            </p:cNvPr>
            <p:cNvSpPr txBox="1"/>
            <p:nvPr/>
          </p:nvSpPr>
          <p:spPr>
            <a:xfrm>
              <a:off x="8515802" y="5122855"/>
              <a:ext cx="2326369" cy="646331"/>
            </a:xfrm>
            <a:prstGeom prst="rect">
              <a:avLst/>
            </a:prstGeom>
            <a:noFill/>
          </p:spPr>
          <p:txBody>
            <a:bodyPr wrap="square">
              <a:spAutoFit/>
            </a:bodyPr>
            <a:lstStyle/>
            <a:p>
              <a:pPr algn="ctr"/>
              <a:r>
                <a:rPr lang="en-GB" sz="1350" b="1">
                  <a:solidFill>
                    <a:srgbClr val="2E1A46"/>
                  </a:solidFill>
                  <a:effectLst/>
                  <a:latin typeface="Montserrat SemiBold" pitchFamily="2" charset="77"/>
                </a:rPr>
                <a:t>How </a:t>
              </a:r>
              <a:r>
                <a:rPr lang="en-GB" sz="1350" b="1">
                  <a:solidFill>
                    <a:srgbClr val="2E1A46"/>
                  </a:solidFill>
                  <a:latin typeface="Montserrat SemiBold" pitchFamily="2" charset="77"/>
                </a:rPr>
                <a:t>AI</a:t>
              </a:r>
              <a:r>
                <a:rPr lang="en-GB" sz="1350" b="1">
                  <a:solidFill>
                    <a:srgbClr val="2E1A46"/>
                  </a:solidFill>
                  <a:effectLst/>
                  <a:latin typeface="Montserrat SemiBold" pitchFamily="2" charset="77"/>
                </a:rPr>
                <a:t> should be acknowledged</a:t>
              </a:r>
              <a:endParaRPr lang="en-GB" sz="1350"/>
            </a:p>
          </p:txBody>
        </p:sp>
      </p:grpSp>
      <p:sp>
        <p:nvSpPr>
          <p:cNvPr id="10" name="Oval 9">
            <a:extLst>
              <a:ext uri="{FF2B5EF4-FFF2-40B4-BE49-F238E27FC236}">
                <a16:creationId xmlns:a16="http://schemas.microsoft.com/office/drawing/2014/main" id="{DF80E782-3A8D-48E7-45C0-E61581C4F52D}"/>
              </a:ext>
              <a:ext uri="{C183D7F6-B498-43B3-948B-1728B52AA6E4}">
                <adec:decorative xmlns:adec="http://schemas.microsoft.com/office/drawing/2017/decorative" val="1"/>
              </a:ext>
            </a:extLst>
          </p:cNvPr>
          <p:cNvSpPr/>
          <p:nvPr/>
        </p:nvSpPr>
        <p:spPr>
          <a:xfrm>
            <a:off x="4751794" y="3076179"/>
            <a:ext cx="367584" cy="367584"/>
          </a:xfrm>
          <a:prstGeom prst="ellipse">
            <a:avLst/>
          </a:prstGeom>
          <a:gradFill flip="none" rotWithShape="1">
            <a:gsLst>
              <a:gs pos="0">
                <a:srgbClr val="FFD203"/>
              </a:gs>
              <a:gs pos="100000">
                <a:srgbClr val="F39200"/>
              </a:gs>
            </a:gsLst>
            <a:lin ang="0" scaled="1"/>
            <a:tileRect/>
          </a:gradFill>
          <a:ln w="171450">
            <a:solidFill>
              <a:srgbClr val="2E1A46"/>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t"/>
          <a:lstStyle/>
          <a:p>
            <a:pPr algn="ctr"/>
            <a:endParaRPr lang="en-GB" sz="1500" b="1">
              <a:solidFill>
                <a:srgbClr val="2E1A46"/>
              </a:solidFill>
              <a:effectLst/>
              <a:latin typeface="Montserrat" pitchFamily="2" charset="77"/>
            </a:endParaRPr>
          </a:p>
        </p:txBody>
      </p:sp>
      <p:pic>
        <p:nvPicPr>
          <p:cNvPr id="11" name="Picture 10">
            <a:extLst>
              <a:ext uri="{FF2B5EF4-FFF2-40B4-BE49-F238E27FC236}">
                <a16:creationId xmlns:a16="http://schemas.microsoft.com/office/drawing/2014/main" id="{4802C0AD-D3ED-758D-8D07-0811512FA69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503332" y="3688317"/>
            <a:ext cx="1157552" cy="3027443"/>
          </a:xfrm>
          <a:prstGeom prst="rect">
            <a:avLst/>
          </a:prstGeom>
        </p:spPr>
      </p:pic>
      <p:sp>
        <p:nvSpPr>
          <p:cNvPr id="12" name="Oval 11">
            <a:extLst>
              <a:ext uri="{FF2B5EF4-FFF2-40B4-BE49-F238E27FC236}">
                <a16:creationId xmlns:a16="http://schemas.microsoft.com/office/drawing/2014/main" id="{421E6069-E02D-25D3-6607-3D35A98F5ECB}"/>
              </a:ext>
              <a:ext uri="{C183D7F6-B498-43B3-948B-1728B52AA6E4}">
                <adec:decorative xmlns:adec="http://schemas.microsoft.com/office/drawing/2017/decorative" val="1"/>
              </a:ext>
            </a:extLst>
          </p:cNvPr>
          <p:cNvSpPr/>
          <p:nvPr/>
        </p:nvSpPr>
        <p:spPr>
          <a:xfrm>
            <a:off x="4359383" y="3485260"/>
            <a:ext cx="180616" cy="180616"/>
          </a:xfrm>
          <a:prstGeom prst="ellipse">
            <a:avLst/>
          </a:prstGeom>
          <a:gradFill flip="none" rotWithShape="1">
            <a:gsLst>
              <a:gs pos="0">
                <a:srgbClr val="FFD203"/>
              </a:gs>
              <a:gs pos="100000">
                <a:srgbClr val="F39200"/>
              </a:gs>
            </a:gsLst>
            <a:lin ang="0" scaled="1"/>
            <a:tileRect/>
          </a:gradFill>
          <a:ln w="120650">
            <a:solidFill>
              <a:srgbClr val="2E1A46"/>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t"/>
          <a:lstStyle/>
          <a:p>
            <a:pPr algn="ctr"/>
            <a:endParaRPr lang="en-GB" sz="1500" b="1">
              <a:solidFill>
                <a:srgbClr val="2E1A46"/>
              </a:solidFill>
              <a:effectLst/>
              <a:latin typeface="Montserrat" pitchFamily="2" charset="77"/>
            </a:endParaRPr>
          </a:p>
        </p:txBody>
      </p:sp>
      <p:sp>
        <p:nvSpPr>
          <p:cNvPr id="13" name="Oval 12">
            <a:extLst>
              <a:ext uri="{FF2B5EF4-FFF2-40B4-BE49-F238E27FC236}">
                <a16:creationId xmlns:a16="http://schemas.microsoft.com/office/drawing/2014/main" id="{45D599C7-8AD1-19E5-064D-358F8A409911}"/>
              </a:ext>
              <a:ext uri="{C183D7F6-B498-43B3-948B-1728B52AA6E4}">
                <adec:decorative xmlns:adec="http://schemas.microsoft.com/office/drawing/2017/decorative" val="1"/>
              </a:ext>
            </a:extLst>
          </p:cNvPr>
          <p:cNvSpPr/>
          <p:nvPr/>
        </p:nvSpPr>
        <p:spPr>
          <a:xfrm>
            <a:off x="8115735" y="460116"/>
            <a:ext cx="699516" cy="699516"/>
          </a:xfrm>
          <a:prstGeom prst="ellipse">
            <a:avLst/>
          </a:prstGeom>
          <a:solidFill>
            <a:srgbClr val="FFD20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700" b="1" dirty="0">
                <a:solidFill>
                  <a:srgbClr val="2E1A46"/>
                </a:solidFill>
                <a:latin typeface="Montserrat" pitchFamily="2" charset="77"/>
              </a:rPr>
              <a:t>1</a:t>
            </a:r>
          </a:p>
        </p:txBody>
      </p:sp>
    </p:spTree>
    <p:extLst>
      <p:ext uri="{BB962C8B-B14F-4D97-AF65-F5344CB8AC3E}">
        <p14:creationId xmlns:p14="http://schemas.microsoft.com/office/powerpoint/2010/main" val="40602667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4E76E1-7DEF-76E2-F094-3E09D670333B}"/>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3E9B695-A4FC-1ABF-2B7C-28D9BE5B540B}"/>
              </a:ext>
            </a:extLst>
          </p:cNvPr>
          <p:cNvSpPr>
            <a:spLocks noGrp="1"/>
          </p:cNvSpPr>
          <p:nvPr>
            <p:ph idx="1"/>
          </p:nvPr>
        </p:nvSpPr>
        <p:spPr>
          <a:xfrm>
            <a:off x="628650" y="1825625"/>
            <a:ext cx="2992374" cy="4351338"/>
          </a:xfrm>
        </p:spPr>
        <p:txBody>
          <a:bodyPr>
            <a:normAutofit/>
          </a:bodyPr>
          <a:lstStyle/>
          <a:p>
            <a:pPr>
              <a:lnSpc>
                <a:spcPct val="100000"/>
              </a:lnSpc>
            </a:pPr>
            <a:r>
              <a:rPr lang="en-GB" sz="2000" dirty="0"/>
              <a:t>If possible, find time for students to complete work under exam-like conditions/in class to help you understand the standard they are currently working at</a:t>
            </a:r>
          </a:p>
          <a:p>
            <a:pPr>
              <a:lnSpc>
                <a:spcPct val="100000"/>
              </a:lnSpc>
            </a:pPr>
            <a:r>
              <a:rPr lang="en-GB" sz="2000" dirty="0"/>
              <a:t>Talk to students about their work to check their understanding on an ongoing basis – before you start marking</a:t>
            </a:r>
          </a:p>
          <a:p>
            <a:pPr marL="0" indent="0">
              <a:lnSpc>
                <a:spcPct val="100000"/>
              </a:lnSpc>
              <a:buNone/>
            </a:pPr>
            <a:endParaRPr lang="en-GB" sz="2000" dirty="0"/>
          </a:p>
        </p:txBody>
      </p:sp>
      <p:sp>
        <p:nvSpPr>
          <p:cNvPr id="3" name="Title 2">
            <a:extLst>
              <a:ext uri="{FF2B5EF4-FFF2-40B4-BE49-F238E27FC236}">
                <a16:creationId xmlns:a16="http://schemas.microsoft.com/office/drawing/2014/main" id="{3E94DDDE-675E-8FCE-DE3D-C41E017789BE}"/>
              </a:ext>
            </a:extLst>
          </p:cNvPr>
          <p:cNvSpPr>
            <a:spLocks noGrp="1"/>
          </p:cNvSpPr>
          <p:nvPr>
            <p:ph type="ctrTitle"/>
          </p:nvPr>
        </p:nvSpPr>
        <p:spPr/>
        <p:txBody>
          <a:bodyPr>
            <a:noAutofit/>
          </a:bodyPr>
          <a:lstStyle/>
          <a:p>
            <a:r>
              <a:rPr lang="en-US" sz="2400" dirty="0"/>
              <a:t>Plan how to prevent AI misuse in assessments</a:t>
            </a:r>
          </a:p>
        </p:txBody>
      </p:sp>
      <p:sp>
        <p:nvSpPr>
          <p:cNvPr id="13" name="Oval 12">
            <a:extLst>
              <a:ext uri="{FF2B5EF4-FFF2-40B4-BE49-F238E27FC236}">
                <a16:creationId xmlns:a16="http://schemas.microsoft.com/office/drawing/2014/main" id="{F5FE8B31-F8CB-081D-69C4-5149B269ADD8}"/>
              </a:ext>
              <a:ext uri="{C183D7F6-B498-43B3-948B-1728B52AA6E4}">
                <adec:decorative xmlns:adec="http://schemas.microsoft.com/office/drawing/2017/decorative" val="1"/>
              </a:ext>
            </a:extLst>
          </p:cNvPr>
          <p:cNvSpPr/>
          <p:nvPr/>
        </p:nvSpPr>
        <p:spPr>
          <a:xfrm>
            <a:off x="8115735" y="460116"/>
            <a:ext cx="699516" cy="699516"/>
          </a:xfrm>
          <a:prstGeom prst="ellipse">
            <a:avLst/>
          </a:prstGeom>
          <a:solidFill>
            <a:srgbClr val="FFD20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700" b="1" dirty="0">
                <a:solidFill>
                  <a:srgbClr val="2E1A46"/>
                </a:solidFill>
                <a:latin typeface="Montserrat" pitchFamily="2" charset="77"/>
              </a:rPr>
              <a:t>2</a:t>
            </a:r>
          </a:p>
        </p:txBody>
      </p:sp>
      <p:grpSp>
        <p:nvGrpSpPr>
          <p:cNvPr id="4" name="Group 3" descr="A picture of a person holding a magnifying glass which includes the following words: You're responsible for confirming the authenticity of students' work!">
            <a:extLst>
              <a:ext uri="{FF2B5EF4-FFF2-40B4-BE49-F238E27FC236}">
                <a16:creationId xmlns:a16="http://schemas.microsoft.com/office/drawing/2014/main" id="{E8257F74-D19B-AA6A-96C7-AA653761D32B}"/>
              </a:ext>
            </a:extLst>
          </p:cNvPr>
          <p:cNvGrpSpPr/>
          <p:nvPr/>
        </p:nvGrpSpPr>
        <p:grpSpPr>
          <a:xfrm>
            <a:off x="3802513" y="1802133"/>
            <a:ext cx="4537709" cy="5055867"/>
            <a:chOff x="174039" y="1122363"/>
            <a:chExt cx="5136038" cy="5722518"/>
          </a:xfrm>
        </p:grpSpPr>
        <p:pic>
          <p:nvPicPr>
            <p:cNvPr id="14" name="Picture 13" descr="A person holding a magnifying glass&#10;&#10;Description automatically generated">
              <a:extLst>
                <a:ext uri="{FF2B5EF4-FFF2-40B4-BE49-F238E27FC236}">
                  <a16:creationId xmlns:a16="http://schemas.microsoft.com/office/drawing/2014/main" id="{E331B4EE-258A-45F4-44C3-BAC75A368A19}"/>
                </a:ext>
              </a:extLst>
            </p:cNvPr>
            <p:cNvPicPr>
              <a:picLocks noChangeAspect="1"/>
            </p:cNvPicPr>
            <p:nvPr/>
          </p:nvPicPr>
          <p:blipFill rotWithShape="1">
            <a:blip r:embed="rId3"/>
            <a:srcRect b="27774"/>
            <a:stretch/>
          </p:blipFill>
          <p:spPr>
            <a:xfrm>
              <a:off x="174039" y="1122363"/>
              <a:ext cx="5136038" cy="5722518"/>
            </a:xfrm>
            <a:prstGeom prst="rect">
              <a:avLst/>
            </a:prstGeom>
          </p:spPr>
        </p:pic>
        <p:sp>
          <p:nvSpPr>
            <p:cNvPr id="15" name="TextBox 14">
              <a:extLst>
                <a:ext uri="{FF2B5EF4-FFF2-40B4-BE49-F238E27FC236}">
                  <a16:creationId xmlns:a16="http://schemas.microsoft.com/office/drawing/2014/main" id="{AA732AE2-733E-496F-F9C0-22468215B5EF}"/>
                </a:ext>
              </a:extLst>
            </p:cNvPr>
            <p:cNvSpPr txBox="1"/>
            <p:nvPr/>
          </p:nvSpPr>
          <p:spPr>
            <a:xfrm>
              <a:off x="2346766" y="2069981"/>
              <a:ext cx="2289404" cy="1644142"/>
            </a:xfrm>
            <a:prstGeom prst="rect">
              <a:avLst/>
            </a:prstGeom>
            <a:noFill/>
          </p:spPr>
          <p:txBody>
            <a:bodyPr wrap="square" anchor="ctr">
              <a:spAutoFit/>
            </a:bodyPr>
            <a:lstStyle/>
            <a:p>
              <a:pPr marL="0" indent="0" algn="ctr">
                <a:lnSpc>
                  <a:spcPct val="100000"/>
                </a:lnSpc>
                <a:buNone/>
              </a:pPr>
              <a:r>
                <a:rPr lang="en-GB" sz="1650" b="1" dirty="0">
                  <a:latin typeface="Montserrat" pitchFamily="2" charset="77"/>
                </a:rPr>
                <a:t>You’re </a:t>
              </a:r>
              <a:br>
                <a:rPr lang="en-GB" sz="1650" b="1" dirty="0">
                  <a:latin typeface="Montserrat" pitchFamily="2" charset="77"/>
                </a:rPr>
              </a:br>
              <a:r>
                <a:rPr lang="en-GB" sz="1650" b="1" dirty="0">
                  <a:latin typeface="Montserrat" pitchFamily="2" charset="77"/>
                </a:rPr>
                <a:t>responsible for confirming the authenticity of students’ </a:t>
              </a:r>
              <a:br>
                <a:rPr lang="en-GB" sz="1650" b="1" dirty="0">
                  <a:latin typeface="Montserrat" pitchFamily="2" charset="77"/>
                </a:rPr>
              </a:br>
              <a:r>
                <a:rPr lang="en-GB" sz="1650" b="1" dirty="0">
                  <a:latin typeface="Montserrat" pitchFamily="2" charset="77"/>
                </a:rPr>
                <a:t>work!</a:t>
              </a:r>
            </a:p>
          </p:txBody>
        </p:sp>
      </p:grpSp>
      <p:pic>
        <p:nvPicPr>
          <p:cNvPr id="16" name="Picture 15">
            <a:extLst>
              <a:ext uri="{FF2B5EF4-FFF2-40B4-BE49-F238E27FC236}">
                <a16:creationId xmlns:a16="http://schemas.microsoft.com/office/drawing/2014/main" id="{2BF213C8-31C5-5D3C-FCBE-78EAD09BFF26}"/>
              </a:ext>
              <a:ext uri="{C183D7F6-B498-43B3-948B-1728B52AA6E4}">
                <adec:decorative xmlns:adec="http://schemas.microsoft.com/office/drawing/2017/decorative" val="1"/>
              </a:ext>
            </a:extLst>
          </p:cNvPr>
          <p:cNvPicPr>
            <a:picLocks noChangeAspect="1"/>
          </p:cNvPicPr>
          <p:nvPr/>
        </p:nvPicPr>
        <p:blipFill>
          <a:blip r:embed="rId4"/>
          <a:srcRect/>
          <a:stretch/>
        </p:blipFill>
        <p:spPr>
          <a:xfrm>
            <a:off x="7622688" y="4805148"/>
            <a:ext cx="986093" cy="1205225"/>
          </a:xfrm>
          <a:prstGeom prst="rect">
            <a:avLst/>
          </a:prstGeom>
        </p:spPr>
      </p:pic>
    </p:spTree>
    <p:extLst>
      <p:ext uri="{BB962C8B-B14F-4D97-AF65-F5344CB8AC3E}">
        <p14:creationId xmlns:p14="http://schemas.microsoft.com/office/powerpoint/2010/main" val="19606163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2374E3-05A1-287A-0B16-50C63FD5B9B4}"/>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330BF89-A86C-0FEB-F0F1-593E3DCA3433}"/>
              </a:ext>
            </a:extLst>
          </p:cNvPr>
          <p:cNvSpPr>
            <a:spLocks noGrp="1"/>
          </p:cNvSpPr>
          <p:nvPr>
            <p:ph idx="1"/>
          </p:nvPr>
        </p:nvSpPr>
        <p:spPr>
          <a:xfrm>
            <a:off x="628650" y="1825625"/>
            <a:ext cx="4336542" cy="4351338"/>
          </a:xfrm>
        </p:spPr>
        <p:txBody>
          <a:bodyPr>
            <a:normAutofit fontScale="92500" lnSpcReduction="10000"/>
          </a:bodyPr>
          <a:lstStyle/>
          <a:p>
            <a:pPr>
              <a:lnSpc>
                <a:spcPct val="100000"/>
              </a:lnSpc>
            </a:pPr>
            <a:r>
              <a:rPr lang="en-GB" sz="1600" dirty="0"/>
              <a:t>Be clear about when and if students can use AI tools</a:t>
            </a:r>
          </a:p>
          <a:p>
            <a:pPr>
              <a:lnSpc>
                <a:spcPct val="100000"/>
              </a:lnSpc>
            </a:pPr>
            <a:r>
              <a:rPr lang="en-GB" sz="1600" dirty="0"/>
              <a:t>If the qualification rules allow the use of AI tools, make sure students know how to reference clearly</a:t>
            </a:r>
          </a:p>
          <a:p>
            <a:pPr>
              <a:lnSpc>
                <a:spcPct val="100000"/>
              </a:lnSpc>
            </a:pPr>
            <a:r>
              <a:rPr lang="en-GB" sz="1600" dirty="0"/>
              <a:t>Remind students that any content produced using AI must be referenced and cannot be given marks – and a failure to reference use of AI is malpractice </a:t>
            </a:r>
          </a:p>
          <a:p>
            <a:pPr>
              <a:lnSpc>
                <a:spcPct val="100000"/>
              </a:lnSpc>
            </a:pPr>
            <a:r>
              <a:rPr lang="en-GB" sz="1600" dirty="0"/>
              <a:t>Make sure students and parents know that misusing AI is </a:t>
            </a:r>
            <a:r>
              <a:rPr lang="en-GB" sz="1600" b="1" dirty="0"/>
              <a:t>cheating</a:t>
            </a:r>
            <a:r>
              <a:rPr lang="en-GB" sz="1600" dirty="0"/>
              <a:t> and a form of malpractice. The consequences are severe – they could lose the marks for the assessment or even be disqualified from the subject</a:t>
            </a:r>
          </a:p>
          <a:p>
            <a:pPr>
              <a:lnSpc>
                <a:spcPct val="100000"/>
              </a:lnSpc>
            </a:pPr>
            <a:r>
              <a:rPr lang="en-GB" sz="1600" dirty="0"/>
              <a:t>Stress the importance of the candidate declaration (which references AI use) when they submit their work for assessment</a:t>
            </a:r>
          </a:p>
        </p:txBody>
      </p:sp>
      <p:sp>
        <p:nvSpPr>
          <p:cNvPr id="3" name="Title 2">
            <a:extLst>
              <a:ext uri="{FF2B5EF4-FFF2-40B4-BE49-F238E27FC236}">
                <a16:creationId xmlns:a16="http://schemas.microsoft.com/office/drawing/2014/main" id="{68667C6C-8EFE-A254-3AFE-7C556D9B678E}"/>
              </a:ext>
            </a:extLst>
          </p:cNvPr>
          <p:cNvSpPr>
            <a:spLocks noGrp="1"/>
          </p:cNvSpPr>
          <p:nvPr>
            <p:ph type="ctrTitle"/>
          </p:nvPr>
        </p:nvSpPr>
        <p:spPr/>
        <p:txBody>
          <a:bodyPr>
            <a:noAutofit/>
          </a:bodyPr>
          <a:lstStyle/>
          <a:p>
            <a:r>
              <a:rPr lang="en-US" sz="2400" dirty="0"/>
              <a:t>Communicate the approach to students and parents/carers</a:t>
            </a:r>
          </a:p>
        </p:txBody>
      </p:sp>
      <p:sp>
        <p:nvSpPr>
          <p:cNvPr id="13" name="Oval 12">
            <a:extLst>
              <a:ext uri="{FF2B5EF4-FFF2-40B4-BE49-F238E27FC236}">
                <a16:creationId xmlns:a16="http://schemas.microsoft.com/office/drawing/2014/main" id="{456FFB1B-28CF-A7AA-D2A0-86CC94BBD7C2}"/>
              </a:ext>
              <a:ext uri="{C183D7F6-B498-43B3-948B-1728B52AA6E4}">
                <adec:decorative xmlns:adec="http://schemas.microsoft.com/office/drawing/2017/decorative" val="1"/>
              </a:ext>
            </a:extLst>
          </p:cNvPr>
          <p:cNvSpPr/>
          <p:nvPr/>
        </p:nvSpPr>
        <p:spPr>
          <a:xfrm>
            <a:off x="8115735" y="460116"/>
            <a:ext cx="699516" cy="699516"/>
          </a:xfrm>
          <a:prstGeom prst="ellipse">
            <a:avLst/>
          </a:prstGeom>
          <a:solidFill>
            <a:srgbClr val="FFD20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700" b="1" dirty="0">
                <a:solidFill>
                  <a:srgbClr val="2E1A46"/>
                </a:solidFill>
                <a:latin typeface="Montserrat" pitchFamily="2" charset="77"/>
              </a:rPr>
              <a:t>3</a:t>
            </a:r>
          </a:p>
        </p:txBody>
      </p:sp>
      <p:pic>
        <p:nvPicPr>
          <p:cNvPr id="5" name="Picture 4">
            <a:extLst>
              <a:ext uri="{FF2B5EF4-FFF2-40B4-BE49-F238E27FC236}">
                <a16:creationId xmlns:a16="http://schemas.microsoft.com/office/drawing/2014/main" id="{EA364BE9-FAE1-8705-F06A-E0DD9A478698}"/>
              </a:ext>
              <a:ext uri="{C183D7F6-B498-43B3-948B-1728B52AA6E4}">
                <adec:decorative xmlns:adec="http://schemas.microsoft.com/office/drawing/2017/decorative" val="1"/>
              </a:ext>
            </a:extLst>
          </p:cNvPr>
          <p:cNvPicPr>
            <a:picLocks noChangeAspect="1"/>
          </p:cNvPicPr>
          <p:nvPr/>
        </p:nvPicPr>
        <p:blipFill rotWithShape="1">
          <a:blip r:embed="rId3"/>
          <a:srcRect b="29378"/>
          <a:stretch/>
        </p:blipFill>
        <p:spPr>
          <a:xfrm>
            <a:off x="5522978" y="2568009"/>
            <a:ext cx="2658583" cy="4289991"/>
          </a:xfrm>
          <a:prstGeom prst="rect">
            <a:avLst/>
          </a:prstGeom>
        </p:spPr>
      </p:pic>
    </p:spTree>
    <p:extLst>
      <p:ext uri="{BB962C8B-B14F-4D97-AF65-F5344CB8AC3E}">
        <p14:creationId xmlns:p14="http://schemas.microsoft.com/office/powerpoint/2010/main" val="20838802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742A1-63BF-9262-90DC-F1690D872343}"/>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17B345B-10E2-E7B2-82E4-10CDAFBFB732}"/>
              </a:ext>
            </a:extLst>
          </p:cNvPr>
          <p:cNvSpPr>
            <a:spLocks noGrp="1"/>
          </p:cNvSpPr>
          <p:nvPr>
            <p:ph idx="1"/>
          </p:nvPr>
        </p:nvSpPr>
        <p:spPr>
          <a:xfrm>
            <a:off x="628650" y="1825625"/>
            <a:ext cx="3760190" cy="4351338"/>
          </a:xfrm>
        </p:spPr>
        <p:txBody>
          <a:bodyPr>
            <a:normAutofit fontScale="92500" lnSpcReduction="20000"/>
          </a:bodyPr>
          <a:lstStyle/>
          <a:p>
            <a:pPr marL="0" indent="0">
              <a:lnSpc>
                <a:spcPct val="100000"/>
              </a:lnSpc>
              <a:buNone/>
            </a:pPr>
            <a:r>
              <a:rPr lang="en-GB" sz="2000" b="1" dirty="0"/>
              <a:t>Only accept work for assessment you consider to be the student’s own:</a:t>
            </a:r>
          </a:p>
          <a:p>
            <a:pPr>
              <a:lnSpc>
                <a:spcPct val="100000"/>
              </a:lnSpc>
            </a:pPr>
            <a:r>
              <a:rPr lang="en-GB" sz="2000" dirty="0"/>
              <a:t>Compare with previous work for differences in quality, formatting, spelling, punctuation, grammar, vocabulary and tone</a:t>
            </a:r>
          </a:p>
          <a:p>
            <a:pPr>
              <a:lnSpc>
                <a:spcPct val="100000"/>
              </a:lnSpc>
            </a:pPr>
            <a:r>
              <a:rPr lang="en-GB" sz="2000" dirty="0"/>
              <a:t>Look out for AI indicators, for example, language style, lack of local knowledge, confidently wrong statements</a:t>
            </a:r>
          </a:p>
          <a:p>
            <a:pPr>
              <a:lnSpc>
                <a:spcPct val="100000"/>
              </a:lnSpc>
            </a:pPr>
            <a:r>
              <a:rPr lang="en-GB" sz="2000" dirty="0"/>
              <a:t>Consider the use of AI detection tools and discussing the work with the student as part of a holistic approach</a:t>
            </a:r>
          </a:p>
        </p:txBody>
      </p:sp>
      <p:sp>
        <p:nvSpPr>
          <p:cNvPr id="3" name="Title 2">
            <a:extLst>
              <a:ext uri="{FF2B5EF4-FFF2-40B4-BE49-F238E27FC236}">
                <a16:creationId xmlns:a16="http://schemas.microsoft.com/office/drawing/2014/main" id="{AC0D4D93-3E29-C952-4348-861D0417DFCA}"/>
              </a:ext>
            </a:extLst>
          </p:cNvPr>
          <p:cNvSpPr>
            <a:spLocks noGrp="1"/>
          </p:cNvSpPr>
          <p:nvPr>
            <p:ph type="ctrTitle"/>
          </p:nvPr>
        </p:nvSpPr>
        <p:spPr/>
        <p:txBody>
          <a:bodyPr>
            <a:noAutofit/>
          </a:bodyPr>
          <a:lstStyle/>
          <a:p>
            <a:r>
              <a:rPr lang="en-US" sz="2400" dirty="0"/>
              <a:t>If you suspect AI misuse…</a:t>
            </a:r>
          </a:p>
        </p:txBody>
      </p:sp>
      <p:sp>
        <p:nvSpPr>
          <p:cNvPr id="13" name="Oval 12">
            <a:extLst>
              <a:ext uri="{FF2B5EF4-FFF2-40B4-BE49-F238E27FC236}">
                <a16:creationId xmlns:a16="http://schemas.microsoft.com/office/drawing/2014/main" id="{DC53941B-8B29-94CF-4E37-F42137CEE360}"/>
              </a:ext>
              <a:ext uri="{C183D7F6-B498-43B3-948B-1728B52AA6E4}">
                <adec:decorative xmlns:adec="http://schemas.microsoft.com/office/drawing/2017/decorative" val="1"/>
              </a:ext>
            </a:extLst>
          </p:cNvPr>
          <p:cNvSpPr/>
          <p:nvPr/>
        </p:nvSpPr>
        <p:spPr>
          <a:xfrm>
            <a:off x="8115735" y="460116"/>
            <a:ext cx="699516" cy="699516"/>
          </a:xfrm>
          <a:prstGeom prst="ellipse">
            <a:avLst/>
          </a:prstGeom>
          <a:solidFill>
            <a:srgbClr val="FFD20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700" b="1" dirty="0">
                <a:solidFill>
                  <a:srgbClr val="2E1A46"/>
                </a:solidFill>
                <a:latin typeface="Montserrat" pitchFamily="2" charset="77"/>
              </a:rPr>
              <a:t>4</a:t>
            </a:r>
          </a:p>
        </p:txBody>
      </p:sp>
      <p:sp>
        <p:nvSpPr>
          <p:cNvPr id="4" name="Oval 3" descr="A circle containing the words: If you find AI misuse. If the student hasn't signed the declaration form, follow your school or college's malpractice policy. If the declaration form has already been signed, report to the awarding body.">
            <a:extLst>
              <a:ext uri="{FF2B5EF4-FFF2-40B4-BE49-F238E27FC236}">
                <a16:creationId xmlns:a16="http://schemas.microsoft.com/office/drawing/2014/main" id="{16AF03AF-089E-F63B-4880-6F3CB397911F}"/>
              </a:ext>
            </a:extLst>
          </p:cNvPr>
          <p:cNvSpPr/>
          <p:nvPr/>
        </p:nvSpPr>
        <p:spPr>
          <a:xfrm>
            <a:off x="5031287" y="1892786"/>
            <a:ext cx="3760190" cy="3760190"/>
          </a:xfrm>
          <a:prstGeom prst="ellipse">
            <a:avLst/>
          </a:prstGeom>
          <a:gradFill flip="none" rotWithShape="1">
            <a:gsLst>
              <a:gs pos="0">
                <a:srgbClr val="FFD203"/>
              </a:gs>
              <a:gs pos="100000">
                <a:srgbClr val="F39200"/>
              </a:gs>
            </a:gsLst>
            <a:lin ang="0" scaled="1"/>
            <a:tileRect/>
          </a:gradFill>
          <a:ln w="209550">
            <a:solidFill>
              <a:srgbClr val="2E1A46"/>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t"/>
          <a:lstStyle/>
          <a:p>
            <a:pPr algn="ctr"/>
            <a:r>
              <a:rPr lang="en-GB" sz="2700" b="1" dirty="0">
                <a:solidFill>
                  <a:srgbClr val="2E1A46"/>
                </a:solidFill>
                <a:effectLst/>
                <a:latin typeface="Montserrat" pitchFamily="2" charset="77"/>
              </a:rPr>
              <a:t>IF YOU </a:t>
            </a:r>
            <a:br>
              <a:rPr lang="en-GB" sz="2700" b="1" dirty="0">
                <a:solidFill>
                  <a:srgbClr val="2E1A46"/>
                </a:solidFill>
                <a:effectLst/>
                <a:latin typeface="Montserrat" pitchFamily="2" charset="77"/>
              </a:rPr>
            </a:br>
            <a:r>
              <a:rPr lang="en-GB" sz="2700" b="1" dirty="0">
                <a:solidFill>
                  <a:srgbClr val="2E1A46"/>
                </a:solidFill>
                <a:effectLst/>
                <a:latin typeface="Montserrat" pitchFamily="2" charset="77"/>
              </a:rPr>
              <a:t>FIND AI MISUSE</a:t>
            </a:r>
          </a:p>
          <a:p>
            <a:pPr algn="ctr"/>
            <a:endParaRPr lang="en-GB" sz="1350" dirty="0">
              <a:solidFill>
                <a:srgbClr val="2E1A46"/>
              </a:solidFill>
              <a:latin typeface="Montserrat Medium" pitchFamily="2" charset="77"/>
            </a:endParaRPr>
          </a:p>
          <a:p>
            <a:pPr algn="ctr">
              <a:lnSpc>
                <a:spcPct val="100000"/>
              </a:lnSpc>
            </a:pPr>
            <a:r>
              <a:rPr lang="en-GB" sz="1350" dirty="0">
                <a:solidFill>
                  <a:srgbClr val="2E1A46"/>
                </a:solidFill>
                <a:latin typeface="Montserrat Medium" pitchFamily="2" charset="77"/>
              </a:rPr>
              <a:t>If the student hasn’t signed the </a:t>
            </a:r>
            <a:br>
              <a:rPr lang="en-GB" sz="1350" dirty="0">
                <a:solidFill>
                  <a:srgbClr val="2E1A46"/>
                </a:solidFill>
                <a:latin typeface="Montserrat Medium" pitchFamily="2" charset="77"/>
              </a:rPr>
            </a:br>
            <a:r>
              <a:rPr lang="en-GB" sz="1350" dirty="0">
                <a:solidFill>
                  <a:srgbClr val="2E1A46"/>
                </a:solidFill>
                <a:latin typeface="Montserrat Medium" pitchFamily="2" charset="77"/>
              </a:rPr>
              <a:t>declaration form, follow your school </a:t>
            </a:r>
            <a:br>
              <a:rPr lang="en-GB" sz="1350" dirty="0">
                <a:solidFill>
                  <a:srgbClr val="2E1A46"/>
                </a:solidFill>
                <a:latin typeface="Montserrat Medium" pitchFamily="2" charset="77"/>
              </a:rPr>
            </a:br>
            <a:r>
              <a:rPr lang="en-GB" sz="1350" dirty="0">
                <a:solidFill>
                  <a:srgbClr val="2E1A46"/>
                </a:solidFill>
                <a:latin typeface="Montserrat Medium" pitchFamily="2" charset="77"/>
              </a:rPr>
              <a:t>or college’s malpractice policy</a:t>
            </a:r>
          </a:p>
          <a:p>
            <a:pPr algn="ctr">
              <a:lnSpc>
                <a:spcPct val="100000"/>
              </a:lnSpc>
            </a:pPr>
            <a:br>
              <a:rPr lang="en-GB" sz="1350" dirty="0">
                <a:solidFill>
                  <a:srgbClr val="2E1A46"/>
                </a:solidFill>
                <a:latin typeface="Montserrat Medium" pitchFamily="2" charset="77"/>
              </a:rPr>
            </a:br>
            <a:r>
              <a:rPr lang="en-GB" sz="1350" dirty="0">
                <a:solidFill>
                  <a:srgbClr val="2E1A46"/>
                </a:solidFill>
                <a:latin typeface="Montserrat Medium" pitchFamily="2" charset="77"/>
              </a:rPr>
              <a:t>If the declaration form has </a:t>
            </a:r>
            <a:br>
              <a:rPr lang="en-GB" sz="1350" dirty="0">
                <a:solidFill>
                  <a:srgbClr val="2E1A46"/>
                </a:solidFill>
                <a:latin typeface="Montserrat Medium" pitchFamily="2" charset="77"/>
              </a:rPr>
            </a:br>
            <a:r>
              <a:rPr lang="en-GB" sz="1350" dirty="0">
                <a:solidFill>
                  <a:srgbClr val="2E1A46"/>
                </a:solidFill>
                <a:latin typeface="Montserrat Medium" pitchFamily="2" charset="77"/>
              </a:rPr>
              <a:t>already been signed, report </a:t>
            </a:r>
            <a:br>
              <a:rPr lang="en-GB" sz="1350" dirty="0">
                <a:solidFill>
                  <a:srgbClr val="2E1A46"/>
                </a:solidFill>
                <a:latin typeface="Montserrat Medium" pitchFamily="2" charset="77"/>
              </a:rPr>
            </a:br>
            <a:r>
              <a:rPr lang="en-GB" sz="1350" dirty="0">
                <a:solidFill>
                  <a:srgbClr val="2E1A46"/>
                </a:solidFill>
                <a:latin typeface="Montserrat Medium" pitchFamily="2" charset="77"/>
              </a:rPr>
              <a:t>to the awarding </a:t>
            </a:r>
            <a:r>
              <a:rPr lang="en-GB" sz="1500" dirty="0">
                <a:solidFill>
                  <a:srgbClr val="2E1A46"/>
                </a:solidFill>
                <a:latin typeface="Montserrat Medium" pitchFamily="2" charset="77"/>
              </a:rPr>
              <a:t>body</a:t>
            </a:r>
          </a:p>
        </p:txBody>
      </p:sp>
      <p:grpSp>
        <p:nvGrpSpPr>
          <p:cNvPr id="6" name="Group 5">
            <a:extLst>
              <a:ext uri="{FF2B5EF4-FFF2-40B4-BE49-F238E27FC236}">
                <a16:creationId xmlns:a16="http://schemas.microsoft.com/office/drawing/2014/main" id="{20FF2A4F-F113-F2CF-D3A4-515B90533FB4}"/>
              </a:ext>
              <a:ext uri="{C183D7F6-B498-43B3-948B-1728B52AA6E4}">
                <adec:decorative xmlns:adec="http://schemas.microsoft.com/office/drawing/2017/decorative" val="1"/>
              </a:ext>
            </a:extLst>
          </p:cNvPr>
          <p:cNvGrpSpPr/>
          <p:nvPr/>
        </p:nvGrpSpPr>
        <p:grpSpPr>
          <a:xfrm>
            <a:off x="6482618" y="5132283"/>
            <a:ext cx="857528" cy="857528"/>
            <a:chOff x="5587968" y="5823823"/>
            <a:chExt cx="1812422" cy="1812422"/>
          </a:xfrm>
        </p:grpSpPr>
        <p:sp>
          <p:nvSpPr>
            <p:cNvPr id="7" name="Oval 6">
              <a:extLst>
                <a:ext uri="{FF2B5EF4-FFF2-40B4-BE49-F238E27FC236}">
                  <a16:creationId xmlns:a16="http://schemas.microsoft.com/office/drawing/2014/main" id="{CB64D3FA-7F3B-96B5-1C5D-5B8E1C057905}"/>
                </a:ext>
              </a:extLst>
            </p:cNvPr>
            <p:cNvSpPr/>
            <p:nvPr/>
          </p:nvSpPr>
          <p:spPr>
            <a:xfrm>
              <a:off x="5587968" y="5823823"/>
              <a:ext cx="1812422" cy="1812422"/>
            </a:xfrm>
            <a:prstGeom prst="ellipse">
              <a:avLst/>
            </a:prstGeom>
            <a:solidFill>
              <a:srgbClr val="FFD203"/>
            </a:solidFill>
            <a:ln w="158750">
              <a:solidFill>
                <a:srgbClr val="2E1A46"/>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t"/>
            <a:lstStyle/>
            <a:p>
              <a:pPr algn="ctr"/>
              <a:endParaRPr lang="en-GB" sz="1500">
                <a:solidFill>
                  <a:srgbClr val="2E1A46"/>
                </a:solidFill>
                <a:latin typeface="Montserrat Medium" pitchFamily="2" charset="77"/>
              </a:endParaRPr>
            </a:p>
          </p:txBody>
        </p:sp>
        <p:pic>
          <p:nvPicPr>
            <p:cNvPr id="8" name="Picture 7">
              <a:extLst>
                <a:ext uri="{FF2B5EF4-FFF2-40B4-BE49-F238E27FC236}">
                  <a16:creationId xmlns:a16="http://schemas.microsoft.com/office/drawing/2014/main" id="{69F5406B-04D6-EFA7-5105-BB88D8C16C07}"/>
                </a:ext>
              </a:extLst>
            </p:cNvPr>
            <p:cNvPicPr>
              <a:picLocks noChangeAspect="1"/>
            </p:cNvPicPr>
            <p:nvPr/>
          </p:nvPicPr>
          <p:blipFill rotWithShape="1">
            <a:blip r:embed="rId3"/>
            <a:srcRect l="53177" t="39752" r="33234" b="34575"/>
            <a:stretch/>
          </p:blipFill>
          <p:spPr>
            <a:xfrm>
              <a:off x="6059075" y="6149160"/>
              <a:ext cx="870208" cy="1161749"/>
            </a:xfrm>
            <a:prstGeom prst="rect">
              <a:avLst/>
            </a:prstGeom>
          </p:spPr>
        </p:pic>
        <p:cxnSp>
          <p:nvCxnSpPr>
            <p:cNvPr id="9" name="Straight Connector 8">
              <a:extLst>
                <a:ext uri="{FF2B5EF4-FFF2-40B4-BE49-F238E27FC236}">
                  <a16:creationId xmlns:a16="http://schemas.microsoft.com/office/drawing/2014/main" id="{C532DE6C-FD17-F6E7-6ABE-F12090E496A0}"/>
                </a:ext>
              </a:extLst>
            </p:cNvPr>
            <p:cNvCxnSpPr>
              <a:cxnSpLocks/>
            </p:cNvCxnSpPr>
            <p:nvPr/>
          </p:nvCxnSpPr>
          <p:spPr>
            <a:xfrm flipH="1">
              <a:off x="5876283" y="6112138"/>
              <a:ext cx="1235793" cy="1235793"/>
            </a:xfrm>
            <a:prstGeom prst="line">
              <a:avLst/>
            </a:prstGeom>
            <a:ln w="127000"/>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626518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A536063-5622-4FA8-F068-E0FF14BACD67}"/>
              </a:ext>
            </a:extLst>
          </p:cNvPr>
          <p:cNvSpPr/>
          <p:nvPr/>
        </p:nvSpPr>
        <p:spPr>
          <a:xfrm>
            <a:off x="501067" y="3568001"/>
            <a:ext cx="8141863" cy="2847692"/>
          </a:xfrm>
          <a:prstGeom prst="rect">
            <a:avLst/>
          </a:prstGeom>
          <a:solidFill>
            <a:srgbClr val="FFC1C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2F6BC944-A867-DC63-64D6-C2C1C861AC98}"/>
              </a:ext>
            </a:extLst>
          </p:cNvPr>
          <p:cNvSpPr/>
          <p:nvPr/>
        </p:nvSpPr>
        <p:spPr>
          <a:xfrm>
            <a:off x="501068" y="2064355"/>
            <a:ext cx="8141863" cy="1364646"/>
          </a:xfrm>
          <a:prstGeom prst="rect">
            <a:avLst/>
          </a:prstGeom>
          <a:solidFill>
            <a:schemeClr val="accent6">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Content Placeholder 1">
            <a:extLst>
              <a:ext uri="{FF2B5EF4-FFF2-40B4-BE49-F238E27FC236}">
                <a16:creationId xmlns:a16="http://schemas.microsoft.com/office/drawing/2014/main" id="{CACD8E67-5D3E-BE1D-AE64-6E25A6F29F7D}"/>
              </a:ext>
            </a:extLst>
          </p:cNvPr>
          <p:cNvSpPr>
            <a:spLocks noGrp="1"/>
          </p:cNvSpPr>
          <p:nvPr>
            <p:ph idx="1"/>
          </p:nvPr>
        </p:nvSpPr>
        <p:spPr/>
        <p:txBody>
          <a:bodyPr>
            <a:normAutofit fontScale="92500" lnSpcReduction="20000"/>
          </a:bodyPr>
          <a:lstStyle/>
          <a:p>
            <a:pPr marL="0" indent="0">
              <a:buNone/>
            </a:pPr>
            <a:r>
              <a:rPr lang="en-US" b="1" dirty="0"/>
              <a:t>Based on the Data Protection &amp; Acceptable Use policies:</a:t>
            </a:r>
          </a:p>
          <a:p>
            <a:pPr marL="0" indent="0">
              <a:buNone/>
            </a:pPr>
            <a:r>
              <a:rPr lang="en-US" b="1" dirty="0"/>
              <a:t>Allowed</a:t>
            </a:r>
          </a:p>
          <a:p>
            <a:r>
              <a:rPr lang="en-US" dirty="0"/>
              <a:t>Use AI tools without uploading personal data</a:t>
            </a:r>
          </a:p>
          <a:p>
            <a:r>
              <a:rPr lang="en-US" dirty="0"/>
              <a:t>Use school-approved platforms that meet GDPR requirements</a:t>
            </a:r>
          </a:p>
          <a:p>
            <a:r>
              <a:rPr lang="en-US" dirty="0"/>
              <a:t>Store AI-generated teaching materials on school systems (Office 365)</a:t>
            </a:r>
          </a:p>
          <a:p>
            <a:endParaRPr lang="en-US" dirty="0"/>
          </a:p>
          <a:p>
            <a:pPr marL="0" indent="0">
              <a:buNone/>
            </a:pPr>
            <a:r>
              <a:rPr lang="en-US" b="1" dirty="0"/>
              <a:t>Not Allowed</a:t>
            </a:r>
          </a:p>
          <a:p>
            <a:r>
              <a:rPr lang="en-US" dirty="0"/>
              <a:t>Uploading:</a:t>
            </a:r>
          </a:p>
          <a:p>
            <a:pPr lvl="1"/>
            <a:r>
              <a:rPr lang="en-US" dirty="0"/>
              <a:t>Pupil names</a:t>
            </a:r>
          </a:p>
          <a:p>
            <a:pPr lvl="1"/>
            <a:r>
              <a:rPr lang="en-US" dirty="0"/>
              <a:t>Grades and comments</a:t>
            </a:r>
          </a:p>
          <a:p>
            <a:pPr lvl="1"/>
            <a:r>
              <a:rPr lang="en-US" dirty="0" err="1"/>
              <a:t>Behavioural</a:t>
            </a:r>
            <a:r>
              <a:rPr lang="en-US" dirty="0"/>
              <a:t> logs</a:t>
            </a:r>
          </a:p>
          <a:p>
            <a:pPr lvl="1"/>
            <a:r>
              <a:rPr lang="en-US" dirty="0"/>
              <a:t>Safeguarding notes (</a:t>
            </a:r>
            <a:r>
              <a:rPr lang="en-US" i="1" dirty="0"/>
              <a:t>Safeguarding Policy p.24 requires secure storage and limited access</a:t>
            </a:r>
            <a:r>
              <a:rPr lang="en-US" dirty="0"/>
              <a:t>) </a:t>
            </a:r>
          </a:p>
          <a:p>
            <a:r>
              <a:rPr lang="en-US" dirty="0"/>
              <a:t>Uploading staff information</a:t>
            </a:r>
          </a:p>
          <a:p>
            <a:r>
              <a:rPr lang="en-US" dirty="0"/>
              <a:t>Using AI on personal devices containing unprotected school data (</a:t>
            </a:r>
            <a:r>
              <a:rPr lang="en-US" i="1" dirty="0"/>
              <a:t>Acceptable Use Policy</a:t>
            </a:r>
            <a:r>
              <a:rPr lang="en-US" dirty="0"/>
              <a:t>)</a:t>
            </a:r>
          </a:p>
          <a:p>
            <a:endParaRPr lang="en-GB" dirty="0"/>
          </a:p>
        </p:txBody>
      </p:sp>
      <p:sp>
        <p:nvSpPr>
          <p:cNvPr id="3" name="Title 2">
            <a:extLst>
              <a:ext uri="{FF2B5EF4-FFF2-40B4-BE49-F238E27FC236}">
                <a16:creationId xmlns:a16="http://schemas.microsoft.com/office/drawing/2014/main" id="{B806E390-4C16-4182-47E3-8E1681B334CD}"/>
              </a:ext>
            </a:extLst>
          </p:cNvPr>
          <p:cNvSpPr>
            <a:spLocks noGrp="1"/>
          </p:cNvSpPr>
          <p:nvPr>
            <p:ph type="ctrTitle"/>
          </p:nvPr>
        </p:nvSpPr>
        <p:spPr/>
        <p:txBody>
          <a:bodyPr>
            <a:noAutofit/>
          </a:bodyPr>
          <a:lstStyle/>
          <a:p>
            <a:r>
              <a:rPr lang="en-US" sz="2400" dirty="0"/>
              <a:t>Data Protection &amp; Privacy: What Staff Must Do</a:t>
            </a:r>
            <a:endParaRPr lang="en-GB" sz="2400" dirty="0"/>
          </a:p>
        </p:txBody>
      </p:sp>
    </p:spTree>
    <p:extLst>
      <p:ext uri="{BB962C8B-B14F-4D97-AF65-F5344CB8AC3E}">
        <p14:creationId xmlns:p14="http://schemas.microsoft.com/office/powerpoint/2010/main" val="36946446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53CBA11-35EA-8F95-3B55-5E4C4583E996}"/>
              </a:ext>
            </a:extLst>
          </p:cNvPr>
          <p:cNvSpPr>
            <a:spLocks noGrp="1"/>
          </p:cNvSpPr>
          <p:nvPr>
            <p:ph idx="1"/>
          </p:nvPr>
        </p:nvSpPr>
        <p:spPr/>
        <p:txBody>
          <a:bodyPr/>
          <a:lstStyle/>
          <a:p>
            <a:pPr marL="0" indent="0">
              <a:buNone/>
            </a:pPr>
            <a:r>
              <a:rPr lang="en-US" sz="2000" b="1" dirty="0"/>
              <a:t>Key Principles (from BBCET Data Protection Policy)</a:t>
            </a:r>
          </a:p>
          <a:p>
            <a:r>
              <a:rPr lang="en-US" sz="2000" dirty="0" err="1"/>
              <a:t>Minimise</a:t>
            </a:r>
            <a:r>
              <a:rPr lang="en-US" sz="2000" dirty="0"/>
              <a:t> data</a:t>
            </a:r>
          </a:p>
          <a:p>
            <a:r>
              <a:rPr lang="en-US" sz="2000" dirty="0"/>
              <a:t>Protect confidentiality</a:t>
            </a:r>
          </a:p>
          <a:p>
            <a:r>
              <a:rPr lang="en-US" sz="2000" dirty="0"/>
              <a:t>Ensure accuracy</a:t>
            </a:r>
          </a:p>
          <a:p>
            <a:r>
              <a:rPr lang="en-US" sz="2000" dirty="0"/>
              <a:t>Use secure systems only</a:t>
            </a:r>
          </a:p>
          <a:p>
            <a:r>
              <a:rPr lang="en-US" sz="2000" dirty="0"/>
              <a:t>Do not transfer data outside approved locations</a:t>
            </a:r>
          </a:p>
          <a:p>
            <a:pPr marL="0" indent="0">
              <a:buNone/>
            </a:pPr>
            <a:endParaRPr lang="en-GB" dirty="0"/>
          </a:p>
        </p:txBody>
      </p:sp>
      <p:sp>
        <p:nvSpPr>
          <p:cNvPr id="3" name="Title 2">
            <a:extLst>
              <a:ext uri="{FF2B5EF4-FFF2-40B4-BE49-F238E27FC236}">
                <a16:creationId xmlns:a16="http://schemas.microsoft.com/office/drawing/2014/main" id="{9C835B82-FB37-BFBD-D0D7-4B91525F8B1D}"/>
              </a:ext>
            </a:extLst>
          </p:cNvPr>
          <p:cNvSpPr>
            <a:spLocks noGrp="1"/>
          </p:cNvSpPr>
          <p:nvPr>
            <p:ph type="ctrTitle"/>
          </p:nvPr>
        </p:nvSpPr>
        <p:spPr/>
        <p:txBody>
          <a:bodyPr>
            <a:noAutofit/>
          </a:bodyPr>
          <a:lstStyle/>
          <a:p>
            <a:r>
              <a:rPr lang="en-US" sz="2400" dirty="0"/>
              <a:t>Data Protection &amp; Privacy: What Staff Must Do</a:t>
            </a:r>
            <a:endParaRPr lang="en-GB" sz="2400" dirty="0"/>
          </a:p>
        </p:txBody>
      </p:sp>
      <p:pic>
        <p:nvPicPr>
          <p:cNvPr id="4" name="Picture 2" descr="DfE Character Education Framework Guidance | School Wellbeing">
            <a:extLst>
              <a:ext uri="{FF2B5EF4-FFF2-40B4-BE49-F238E27FC236}">
                <a16:creationId xmlns:a16="http://schemas.microsoft.com/office/drawing/2014/main" id="{55D4C402-7586-6189-F0E6-079C5E48B5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86095" y="5048131"/>
            <a:ext cx="1863903" cy="98005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entre FAQs - JCQ Joint Council for Qualifications">
            <a:extLst>
              <a:ext uri="{FF2B5EF4-FFF2-40B4-BE49-F238E27FC236}">
                <a16:creationId xmlns:a16="http://schemas.microsoft.com/office/drawing/2014/main" id="{AD09E360-E96A-6EE7-5039-FD36E0BB593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24666" y="4594181"/>
            <a:ext cx="956002" cy="90790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WELCOME | Bishop Bewick Catholic Education Trust | Newcastle">
            <a:extLst>
              <a:ext uri="{FF2B5EF4-FFF2-40B4-BE49-F238E27FC236}">
                <a16:creationId xmlns:a16="http://schemas.microsoft.com/office/drawing/2014/main" id="{CF6C62DA-F0E4-5F83-B3CF-A87A468771C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33683" y="4228903"/>
            <a:ext cx="612626" cy="9186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04762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66E11EF-2C3C-8594-EC1C-3F6EB96AC20B}"/>
              </a:ext>
            </a:extLst>
          </p:cNvPr>
          <p:cNvSpPr>
            <a:spLocks noGrp="1"/>
          </p:cNvSpPr>
          <p:nvPr>
            <p:ph idx="1"/>
          </p:nvPr>
        </p:nvSpPr>
        <p:spPr>
          <a:xfrm>
            <a:off x="628650" y="1825625"/>
            <a:ext cx="5196078" cy="4351338"/>
          </a:xfrm>
        </p:spPr>
        <p:txBody>
          <a:bodyPr/>
          <a:lstStyle/>
          <a:p>
            <a:pPr marL="0" indent="0">
              <a:buNone/>
            </a:pPr>
            <a:r>
              <a:rPr lang="en-US" b="1" dirty="0"/>
              <a:t>Aim of the Policy Training for the Trust</a:t>
            </a:r>
          </a:p>
          <a:p>
            <a:r>
              <a:rPr lang="en-US" dirty="0"/>
              <a:t>To help guide your daily use and condense all the information out there, the Trust has created a guidance sheet.</a:t>
            </a:r>
          </a:p>
          <a:p>
            <a:endParaRPr lang="en-GB" dirty="0"/>
          </a:p>
        </p:txBody>
      </p:sp>
      <p:sp>
        <p:nvSpPr>
          <p:cNvPr id="3" name="Title 2">
            <a:extLst>
              <a:ext uri="{FF2B5EF4-FFF2-40B4-BE49-F238E27FC236}">
                <a16:creationId xmlns:a16="http://schemas.microsoft.com/office/drawing/2014/main" id="{2305524C-CE83-D104-A1C2-9CB1D3B3AC8A}"/>
              </a:ext>
            </a:extLst>
          </p:cNvPr>
          <p:cNvSpPr>
            <a:spLocks noGrp="1"/>
          </p:cNvSpPr>
          <p:nvPr>
            <p:ph type="ctrTitle"/>
          </p:nvPr>
        </p:nvSpPr>
        <p:spPr/>
        <p:txBody>
          <a:bodyPr>
            <a:normAutofit/>
          </a:bodyPr>
          <a:lstStyle/>
          <a:p>
            <a:r>
              <a:rPr lang="en-GB" dirty="0"/>
              <a:t>Staff Guidance</a:t>
            </a:r>
          </a:p>
        </p:txBody>
      </p:sp>
      <p:pic>
        <p:nvPicPr>
          <p:cNvPr id="4" name="Picture 3">
            <a:extLst>
              <a:ext uri="{FF2B5EF4-FFF2-40B4-BE49-F238E27FC236}">
                <a16:creationId xmlns:a16="http://schemas.microsoft.com/office/drawing/2014/main" id="{94C766BD-19BC-CA5B-4E42-F56B55A526DD}"/>
              </a:ext>
            </a:extLst>
          </p:cNvPr>
          <p:cNvPicPr>
            <a:picLocks noChangeAspect="1"/>
          </p:cNvPicPr>
          <p:nvPr/>
        </p:nvPicPr>
        <p:blipFill>
          <a:blip r:embed="rId3"/>
          <a:stretch>
            <a:fillRect/>
          </a:stretch>
        </p:blipFill>
        <p:spPr>
          <a:xfrm rot="661706">
            <a:off x="5819487" y="2219786"/>
            <a:ext cx="2528442" cy="3563016"/>
          </a:xfrm>
          <a:prstGeom prst="rect">
            <a:avLst/>
          </a:prstGeom>
          <a:ln w="19050">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5571535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86AC6B-1C0F-5D66-A191-C9FD195E5302}"/>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A93FD56-A595-E049-EB2A-4DFF462CAD10}"/>
              </a:ext>
            </a:extLst>
          </p:cNvPr>
          <p:cNvSpPr>
            <a:spLocks noGrp="1"/>
          </p:cNvSpPr>
          <p:nvPr>
            <p:ph idx="1"/>
          </p:nvPr>
        </p:nvSpPr>
        <p:spPr/>
        <p:txBody>
          <a:bodyPr>
            <a:normAutofit lnSpcReduction="10000"/>
          </a:bodyPr>
          <a:lstStyle/>
          <a:p>
            <a:r>
              <a:rPr lang="en-GB" sz="2400" dirty="0"/>
              <a:t>Staff clearly need guidance on how AI should be used safely and appropriately.</a:t>
            </a:r>
          </a:p>
          <a:p>
            <a:endParaRPr lang="en-GB" sz="2400" dirty="0"/>
          </a:p>
          <a:p>
            <a:r>
              <a:rPr lang="en-GB" sz="2400" dirty="0"/>
              <a:t>However, our surveys show that students are also becoming increasingly confident and familiar with AI tools. Many are already using AI in their everyday lives, learning apps and revision platforms.</a:t>
            </a:r>
          </a:p>
          <a:p>
            <a:endParaRPr lang="en-GB" sz="2400" dirty="0"/>
          </a:p>
          <a:p>
            <a:r>
              <a:rPr lang="en-GB" sz="2400" dirty="0"/>
              <a:t>This means teachers need to have open conversations with students about AI use: </a:t>
            </a:r>
          </a:p>
          <a:p>
            <a:pPr lvl="1"/>
            <a:r>
              <a:rPr lang="en-GB" sz="2000" dirty="0"/>
              <a:t>What is helpful,</a:t>
            </a:r>
          </a:p>
          <a:p>
            <a:pPr lvl="1"/>
            <a:r>
              <a:rPr lang="en-GB" sz="2000" dirty="0"/>
              <a:t>What is risky</a:t>
            </a:r>
          </a:p>
          <a:p>
            <a:pPr lvl="1"/>
            <a:r>
              <a:rPr lang="en-GB" sz="2000" dirty="0"/>
              <a:t>Where the line is between support and academic dishonesty</a:t>
            </a:r>
          </a:p>
        </p:txBody>
      </p:sp>
      <p:sp>
        <p:nvSpPr>
          <p:cNvPr id="3" name="Title 2">
            <a:extLst>
              <a:ext uri="{FF2B5EF4-FFF2-40B4-BE49-F238E27FC236}">
                <a16:creationId xmlns:a16="http://schemas.microsoft.com/office/drawing/2014/main" id="{0ED18A26-24D7-E483-48C0-4322B2D57151}"/>
              </a:ext>
            </a:extLst>
          </p:cNvPr>
          <p:cNvSpPr>
            <a:spLocks noGrp="1"/>
          </p:cNvSpPr>
          <p:nvPr>
            <p:ph type="ctrTitle"/>
          </p:nvPr>
        </p:nvSpPr>
        <p:spPr/>
        <p:txBody>
          <a:bodyPr>
            <a:noAutofit/>
          </a:bodyPr>
          <a:lstStyle/>
          <a:p>
            <a:r>
              <a:rPr lang="en-US" sz="2400" dirty="0"/>
              <a:t>Student Guidance</a:t>
            </a:r>
          </a:p>
        </p:txBody>
      </p:sp>
    </p:spTree>
    <p:extLst>
      <p:ext uri="{BB962C8B-B14F-4D97-AF65-F5344CB8AC3E}">
        <p14:creationId xmlns:p14="http://schemas.microsoft.com/office/powerpoint/2010/main" val="22302265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DE2A2-A43A-9B79-731C-19EAAB9F86E0}"/>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5FE29A9-80EB-4289-0ED7-6DE6DC9A5576}"/>
              </a:ext>
            </a:extLst>
          </p:cNvPr>
          <p:cNvSpPr>
            <a:spLocks noGrp="1"/>
          </p:cNvSpPr>
          <p:nvPr>
            <p:ph idx="1"/>
          </p:nvPr>
        </p:nvSpPr>
        <p:spPr>
          <a:xfrm>
            <a:off x="628650" y="1825625"/>
            <a:ext cx="7079742" cy="4351338"/>
          </a:xfrm>
        </p:spPr>
        <p:txBody>
          <a:bodyPr>
            <a:normAutofit/>
          </a:bodyPr>
          <a:lstStyle/>
          <a:p>
            <a:pPr marL="0" indent="0">
              <a:buNone/>
            </a:pPr>
            <a:r>
              <a:rPr lang="en-US" sz="1800" dirty="0"/>
              <a:t>To help with this conversation, a Student Guidance sheet has been created to how the correct ways to use AI, and what may constitute plagiarism.</a:t>
            </a:r>
          </a:p>
          <a:p>
            <a:pPr marL="0" indent="0">
              <a:buNone/>
            </a:pPr>
            <a:endParaRPr lang="en-US" sz="1800" dirty="0"/>
          </a:p>
          <a:p>
            <a:pPr marL="0" indent="0">
              <a:buNone/>
            </a:pPr>
            <a:endParaRPr lang="en-US" sz="1800" dirty="0"/>
          </a:p>
          <a:p>
            <a:pPr marL="0" indent="0">
              <a:buNone/>
            </a:pPr>
            <a:endParaRPr lang="en-US" sz="1800" dirty="0"/>
          </a:p>
          <a:p>
            <a:pPr marL="0" indent="0">
              <a:buNone/>
            </a:pPr>
            <a:r>
              <a:rPr lang="en-US" sz="1800" b="1" dirty="0"/>
              <a:t>Key message:</a:t>
            </a:r>
          </a:p>
          <a:p>
            <a:r>
              <a:rPr lang="en-US" sz="1800" dirty="0"/>
              <a:t>AI is a tool, not a replacement</a:t>
            </a:r>
          </a:p>
          <a:p>
            <a:r>
              <a:rPr lang="en-US" sz="1800" dirty="0"/>
              <a:t>AI use must be cited in work</a:t>
            </a:r>
          </a:p>
          <a:p>
            <a:r>
              <a:rPr lang="en-US" sz="1800" dirty="0"/>
              <a:t>AI cannot be used for coursework</a:t>
            </a:r>
          </a:p>
          <a:p>
            <a:r>
              <a:rPr lang="en-US" sz="1800" dirty="0"/>
              <a:t>AI outputs must be checked, never trusted blindly</a:t>
            </a:r>
          </a:p>
          <a:p>
            <a:r>
              <a:rPr lang="en-US" sz="1800" dirty="0"/>
              <a:t>Misuse falls under </a:t>
            </a:r>
            <a:r>
              <a:rPr lang="en-US" sz="1800" dirty="0" err="1"/>
              <a:t>behaviour</a:t>
            </a:r>
            <a:r>
              <a:rPr lang="en-US" sz="1800" dirty="0"/>
              <a:t>, online safety &amp; academic honesty sanctions</a:t>
            </a:r>
          </a:p>
        </p:txBody>
      </p:sp>
      <p:sp>
        <p:nvSpPr>
          <p:cNvPr id="3" name="Title 2">
            <a:extLst>
              <a:ext uri="{FF2B5EF4-FFF2-40B4-BE49-F238E27FC236}">
                <a16:creationId xmlns:a16="http://schemas.microsoft.com/office/drawing/2014/main" id="{2BC0E401-27D6-5665-674F-E873C27A4551}"/>
              </a:ext>
            </a:extLst>
          </p:cNvPr>
          <p:cNvSpPr>
            <a:spLocks noGrp="1"/>
          </p:cNvSpPr>
          <p:nvPr>
            <p:ph type="ctrTitle"/>
          </p:nvPr>
        </p:nvSpPr>
        <p:spPr/>
        <p:txBody>
          <a:bodyPr>
            <a:noAutofit/>
          </a:bodyPr>
          <a:lstStyle/>
          <a:p>
            <a:r>
              <a:rPr lang="en-US" sz="2400" dirty="0"/>
              <a:t>Student Guidance</a:t>
            </a:r>
          </a:p>
        </p:txBody>
      </p:sp>
      <p:pic>
        <p:nvPicPr>
          <p:cNvPr id="4" name="Picture 3">
            <a:extLst>
              <a:ext uri="{FF2B5EF4-FFF2-40B4-BE49-F238E27FC236}">
                <a16:creationId xmlns:a16="http://schemas.microsoft.com/office/drawing/2014/main" id="{080C3209-C6F0-CE64-0FBD-8D4193A17828}"/>
              </a:ext>
            </a:extLst>
          </p:cNvPr>
          <p:cNvPicPr>
            <a:picLocks noChangeAspect="1"/>
          </p:cNvPicPr>
          <p:nvPr/>
        </p:nvPicPr>
        <p:blipFill>
          <a:blip r:embed="rId3"/>
          <a:stretch>
            <a:fillRect/>
          </a:stretch>
        </p:blipFill>
        <p:spPr>
          <a:xfrm rot="761858">
            <a:off x="6638634" y="2716165"/>
            <a:ext cx="1935619" cy="2737930"/>
          </a:xfrm>
          <a:prstGeom prst="rect">
            <a:avLst/>
          </a:prstGeom>
          <a:ln w="19050">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1023237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AE3108-A834-07EF-48FE-119F09B7C86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EF34ACE-B096-78AE-2A06-9D1299469C47}"/>
              </a:ext>
            </a:extLst>
          </p:cNvPr>
          <p:cNvSpPr>
            <a:spLocks noGrp="1"/>
          </p:cNvSpPr>
          <p:nvPr>
            <p:ph idx="1"/>
          </p:nvPr>
        </p:nvSpPr>
        <p:spPr>
          <a:xfrm>
            <a:off x="628650" y="1825625"/>
            <a:ext cx="7079742" cy="4351338"/>
          </a:xfrm>
        </p:spPr>
        <p:txBody>
          <a:bodyPr>
            <a:normAutofit/>
          </a:bodyPr>
          <a:lstStyle/>
          <a:p>
            <a:pPr marL="0" indent="0">
              <a:buNone/>
            </a:pPr>
            <a:r>
              <a:rPr lang="en-US" sz="2400" b="1" dirty="0">
                <a:solidFill>
                  <a:srgbClr val="00B050"/>
                </a:solidFill>
              </a:rPr>
              <a:t>Acceptable Use Examples:</a:t>
            </a:r>
          </a:p>
          <a:p>
            <a:r>
              <a:rPr lang="en-US" sz="2400" dirty="0"/>
              <a:t>“Create 10 retrieval questions on photosynthesis.”</a:t>
            </a:r>
          </a:p>
          <a:p>
            <a:endParaRPr lang="en-US" sz="2400" dirty="0"/>
          </a:p>
          <a:p>
            <a:r>
              <a:rPr lang="en-US" sz="2400" dirty="0"/>
              <a:t>“Rewrite this text for a reading age of 12.”</a:t>
            </a:r>
          </a:p>
          <a:p>
            <a:endParaRPr lang="en-US" sz="2400" dirty="0"/>
          </a:p>
          <a:p>
            <a:r>
              <a:rPr lang="en-US" sz="2400" dirty="0"/>
              <a:t>“Generate ideas for a starter activity for Year 9 on Data Types.”</a:t>
            </a:r>
          </a:p>
        </p:txBody>
      </p:sp>
      <p:sp>
        <p:nvSpPr>
          <p:cNvPr id="3" name="Title 2">
            <a:extLst>
              <a:ext uri="{FF2B5EF4-FFF2-40B4-BE49-F238E27FC236}">
                <a16:creationId xmlns:a16="http://schemas.microsoft.com/office/drawing/2014/main" id="{51BFA6B6-1FEC-B127-0110-BF26C6955BC3}"/>
              </a:ext>
            </a:extLst>
          </p:cNvPr>
          <p:cNvSpPr>
            <a:spLocks noGrp="1"/>
          </p:cNvSpPr>
          <p:nvPr>
            <p:ph type="ctrTitle"/>
          </p:nvPr>
        </p:nvSpPr>
        <p:spPr/>
        <p:txBody>
          <a:bodyPr>
            <a:noAutofit/>
          </a:bodyPr>
          <a:lstStyle/>
          <a:p>
            <a:r>
              <a:rPr lang="en-US" sz="2400" dirty="0"/>
              <a:t>Practical Examples of Safe Use</a:t>
            </a:r>
          </a:p>
        </p:txBody>
      </p:sp>
    </p:spTree>
    <p:extLst>
      <p:ext uri="{BB962C8B-B14F-4D97-AF65-F5344CB8AC3E}">
        <p14:creationId xmlns:p14="http://schemas.microsoft.com/office/powerpoint/2010/main" val="10304233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8A336-767A-B7F9-181D-2AA19680D9A6}"/>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3122DBE-7433-36A0-4690-CEFDED6221D5}"/>
              </a:ext>
            </a:extLst>
          </p:cNvPr>
          <p:cNvSpPr>
            <a:spLocks noGrp="1"/>
          </p:cNvSpPr>
          <p:nvPr>
            <p:ph idx="1"/>
          </p:nvPr>
        </p:nvSpPr>
        <p:spPr>
          <a:xfrm>
            <a:off x="628650" y="1825625"/>
            <a:ext cx="7079742" cy="4351338"/>
          </a:xfrm>
        </p:spPr>
        <p:txBody>
          <a:bodyPr>
            <a:normAutofit/>
          </a:bodyPr>
          <a:lstStyle/>
          <a:p>
            <a:pPr marL="0" indent="0">
              <a:buNone/>
            </a:pPr>
            <a:r>
              <a:rPr lang="en-US" sz="2400" b="1" dirty="0">
                <a:solidFill>
                  <a:srgbClr val="FF0000"/>
                </a:solidFill>
              </a:rPr>
              <a:t>Unacceptable Use Examples:</a:t>
            </a:r>
          </a:p>
          <a:p>
            <a:r>
              <a:rPr lang="en-US" sz="2400" dirty="0"/>
              <a:t>“Write a NEA paragraph for my student.” (JCQ breach)</a:t>
            </a:r>
          </a:p>
          <a:p>
            <a:endParaRPr lang="en-US" sz="2400" dirty="0"/>
          </a:p>
          <a:p>
            <a:r>
              <a:rPr lang="en-US" sz="2400" dirty="0"/>
              <a:t>“Generate a safeguarding report.” (confidentiality breach)</a:t>
            </a:r>
          </a:p>
          <a:p>
            <a:endParaRPr lang="en-US" sz="2400" dirty="0"/>
          </a:p>
          <a:p>
            <a:r>
              <a:rPr lang="en-US" sz="2400" dirty="0"/>
              <a:t>Uploading a student’s coursework draft (privacy + JCQ breach)</a:t>
            </a:r>
          </a:p>
        </p:txBody>
      </p:sp>
      <p:sp>
        <p:nvSpPr>
          <p:cNvPr id="3" name="Title 2">
            <a:extLst>
              <a:ext uri="{FF2B5EF4-FFF2-40B4-BE49-F238E27FC236}">
                <a16:creationId xmlns:a16="http://schemas.microsoft.com/office/drawing/2014/main" id="{C5C9E162-9956-6919-5B6B-6AF9AFFCE178}"/>
              </a:ext>
            </a:extLst>
          </p:cNvPr>
          <p:cNvSpPr>
            <a:spLocks noGrp="1"/>
          </p:cNvSpPr>
          <p:nvPr>
            <p:ph type="ctrTitle"/>
          </p:nvPr>
        </p:nvSpPr>
        <p:spPr/>
        <p:txBody>
          <a:bodyPr>
            <a:noAutofit/>
          </a:bodyPr>
          <a:lstStyle/>
          <a:p>
            <a:r>
              <a:rPr lang="en-US" sz="2400" dirty="0"/>
              <a:t>Practical Examples of Safe Use</a:t>
            </a:r>
          </a:p>
        </p:txBody>
      </p:sp>
    </p:spTree>
    <p:extLst>
      <p:ext uri="{BB962C8B-B14F-4D97-AF65-F5344CB8AC3E}">
        <p14:creationId xmlns:p14="http://schemas.microsoft.com/office/powerpoint/2010/main" val="1243990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32D3D-F53C-20EE-ED90-3071D56A98B7}"/>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8F04C44-28CE-9D92-D10D-275C7BE3FCF4}"/>
              </a:ext>
            </a:extLst>
          </p:cNvPr>
          <p:cNvSpPr>
            <a:spLocks noGrp="1"/>
          </p:cNvSpPr>
          <p:nvPr>
            <p:ph idx="1"/>
          </p:nvPr>
        </p:nvSpPr>
        <p:spPr>
          <a:xfrm>
            <a:off x="628650" y="1825625"/>
            <a:ext cx="7079742" cy="4351338"/>
          </a:xfrm>
        </p:spPr>
        <p:txBody>
          <a:bodyPr>
            <a:normAutofit fontScale="92500" lnSpcReduction="10000"/>
          </a:bodyPr>
          <a:lstStyle/>
          <a:p>
            <a:pPr marL="0" indent="0">
              <a:buNone/>
            </a:pPr>
            <a:r>
              <a:rPr lang="en-US" sz="2400" dirty="0"/>
              <a:t>A Teaching Assistant uses AI to rewrite a worksheet at a lower reading age.</a:t>
            </a:r>
          </a:p>
          <a:p>
            <a:pPr marL="0" indent="0">
              <a:buNone/>
            </a:pPr>
            <a:endParaRPr lang="en-US" sz="2400" dirty="0"/>
          </a:p>
          <a:p>
            <a:pPr marL="0" indent="0">
              <a:buNone/>
            </a:pPr>
            <a:endParaRPr lang="en-US" sz="2400" dirty="0"/>
          </a:p>
          <a:p>
            <a:pPr marL="0" indent="0">
              <a:buNone/>
            </a:pPr>
            <a:endParaRPr lang="en-US" sz="2400" dirty="0"/>
          </a:p>
          <a:p>
            <a:pPr marL="0" indent="0">
              <a:buNone/>
            </a:pPr>
            <a:r>
              <a:rPr lang="en-US" sz="2400" b="1" dirty="0"/>
              <a:t>Why</a:t>
            </a:r>
          </a:p>
          <a:p>
            <a:pPr marL="342900" indent="-342900">
              <a:buFont typeface="Arial" panose="020B0604020202020204" pitchFamily="34" charset="0"/>
              <a:buChar char="•"/>
            </a:pPr>
            <a:r>
              <a:rPr lang="en-US" sz="2400" dirty="0"/>
              <a:t>Supports accessibility</a:t>
            </a:r>
          </a:p>
          <a:p>
            <a:pPr marL="342900" indent="-342900">
              <a:buFont typeface="Arial" panose="020B0604020202020204" pitchFamily="34" charset="0"/>
              <a:buChar char="•"/>
            </a:pPr>
            <a:r>
              <a:rPr lang="en-US" sz="2400" dirty="0"/>
              <a:t>No pupil data uploaded</a:t>
            </a:r>
          </a:p>
          <a:p>
            <a:pPr marL="0" indent="0">
              <a:buNone/>
            </a:pPr>
            <a:endParaRPr lang="en-US" sz="2400" b="1" dirty="0"/>
          </a:p>
          <a:p>
            <a:pPr marL="0" indent="0">
              <a:buNone/>
            </a:pPr>
            <a:r>
              <a:rPr lang="en-US" sz="2400" b="1" dirty="0"/>
              <a:t>Policies involved</a:t>
            </a:r>
          </a:p>
          <a:p>
            <a:pPr marL="342900" indent="-342900">
              <a:buFont typeface="Arial" panose="020B0604020202020204" pitchFamily="34" charset="0"/>
              <a:buChar char="•"/>
            </a:pPr>
            <a:r>
              <a:rPr lang="en-US" sz="2400" dirty="0"/>
              <a:t>SEND support</a:t>
            </a:r>
          </a:p>
          <a:p>
            <a:pPr marL="342900" indent="-342900">
              <a:buFont typeface="Arial" panose="020B0604020202020204" pitchFamily="34" charset="0"/>
              <a:buChar char="•"/>
            </a:pPr>
            <a:r>
              <a:rPr lang="en-US" sz="2400" dirty="0"/>
              <a:t>Data </a:t>
            </a:r>
            <a:r>
              <a:rPr lang="en-US" sz="2400" dirty="0" err="1"/>
              <a:t>minimisation</a:t>
            </a:r>
            <a:r>
              <a:rPr lang="en-US" sz="2400" dirty="0"/>
              <a:t> (GDPR)</a:t>
            </a:r>
          </a:p>
          <a:p>
            <a:pPr marL="0" indent="0">
              <a:buNone/>
            </a:pPr>
            <a:endParaRPr lang="en-US" sz="2400" dirty="0"/>
          </a:p>
          <a:p>
            <a:pPr marL="0" indent="0">
              <a:buNone/>
            </a:pPr>
            <a:endParaRPr lang="en-US" sz="2400" b="1" dirty="0"/>
          </a:p>
          <a:p>
            <a:pPr marL="0" indent="0">
              <a:buNone/>
            </a:pPr>
            <a:endParaRPr lang="en-US" sz="2400" b="1" dirty="0"/>
          </a:p>
          <a:p>
            <a:endParaRPr lang="en-US" sz="2400" dirty="0"/>
          </a:p>
        </p:txBody>
      </p:sp>
      <p:sp>
        <p:nvSpPr>
          <p:cNvPr id="3" name="Title 2">
            <a:extLst>
              <a:ext uri="{FF2B5EF4-FFF2-40B4-BE49-F238E27FC236}">
                <a16:creationId xmlns:a16="http://schemas.microsoft.com/office/drawing/2014/main" id="{26B16FCB-411A-7925-87F0-590B982F43DC}"/>
              </a:ext>
            </a:extLst>
          </p:cNvPr>
          <p:cNvSpPr>
            <a:spLocks noGrp="1"/>
          </p:cNvSpPr>
          <p:nvPr>
            <p:ph type="ctrTitle"/>
          </p:nvPr>
        </p:nvSpPr>
        <p:spPr/>
        <p:txBody>
          <a:bodyPr>
            <a:noAutofit/>
          </a:bodyPr>
          <a:lstStyle/>
          <a:p>
            <a:r>
              <a:rPr lang="en-US" sz="2400" dirty="0"/>
              <a:t>Scenario Training (5 mins)</a:t>
            </a:r>
          </a:p>
        </p:txBody>
      </p:sp>
      <p:pic>
        <p:nvPicPr>
          <p:cNvPr id="4" name="Picture 3">
            <a:extLst>
              <a:ext uri="{FF2B5EF4-FFF2-40B4-BE49-F238E27FC236}">
                <a16:creationId xmlns:a16="http://schemas.microsoft.com/office/drawing/2014/main" id="{C14DA27A-BABB-737A-6A74-37B2FDFD1916}"/>
              </a:ext>
            </a:extLst>
          </p:cNvPr>
          <p:cNvPicPr>
            <a:picLocks noChangeAspect="1"/>
          </p:cNvPicPr>
          <p:nvPr/>
        </p:nvPicPr>
        <p:blipFill>
          <a:blip r:embed="rId3"/>
          <a:stretch>
            <a:fillRect/>
          </a:stretch>
        </p:blipFill>
        <p:spPr>
          <a:xfrm>
            <a:off x="314325" y="2495720"/>
            <a:ext cx="8515350" cy="926987"/>
          </a:xfrm>
          <a:prstGeom prst="rect">
            <a:avLst/>
          </a:prstGeom>
        </p:spPr>
      </p:pic>
      <p:pic>
        <p:nvPicPr>
          <p:cNvPr id="7" name="Picture 2" descr="100,000+ Free Green Tick &amp; Tick Images - Pixabay">
            <a:extLst>
              <a:ext uri="{FF2B5EF4-FFF2-40B4-BE49-F238E27FC236}">
                <a16:creationId xmlns:a16="http://schemas.microsoft.com/office/drawing/2014/main" id="{4E4A4F28-D95B-D6A0-BD6B-94EEDAED837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03648" y="4167660"/>
            <a:ext cx="2582518" cy="19350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6519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158084-4DAA-3EDC-925B-9BE08506C90F}"/>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B0AE1CA-04C1-129A-A07A-09A779E22C4A}"/>
              </a:ext>
            </a:extLst>
          </p:cNvPr>
          <p:cNvSpPr>
            <a:spLocks noGrp="1"/>
          </p:cNvSpPr>
          <p:nvPr>
            <p:ph idx="1"/>
          </p:nvPr>
        </p:nvSpPr>
        <p:spPr>
          <a:xfrm>
            <a:off x="628650" y="1825625"/>
            <a:ext cx="7079742" cy="4351338"/>
          </a:xfrm>
        </p:spPr>
        <p:txBody>
          <a:bodyPr>
            <a:normAutofit fontScale="85000" lnSpcReduction="20000"/>
          </a:bodyPr>
          <a:lstStyle/>
          <a:p>
            <a:pPr marL="0" indent="0">
              <a:buNone/>
            </a:pPr>
            <a:r>
              <a:rPr lang="en-US" sz="2400" dirty="0"/>
              <a:t>A student submits coursework that includes AI-generated paragraphs.</a:t>
            </a:r>
          </a:p>
          <a:p>
            <a:pPr marL="0" indent="0">
              <a:buNone/>
            </a:pPr>
            <a:endParaRPr lang="en-US" sz="2400" dirty="0"/>
          </a:p>
          <a:p>
            <a:r>
              <a:rPr lang="en-US" sz="2400" b="1" dirty="0"/>
              <a:t>Why</a:t>
            </a:r>
          </a:p>
          <a:p>
            <a:pPr marL="342900" indent="-342900">
              <a:buFont typeface="Arial" panose="020B0604020202020204" pitchFamily="34" charset="0"/>
              <a:buChar char="•"/>
            </a:pPr>
            <a:r>
              <a:rPr lang="en-US" sz="2400" dirty="0"/>
              <a:t>AI-generated content in assessed work</a:t>
            </a:r>
          </a:p>
          <a:p>
            <a:pPr marL="342900" indent="-342900">
              <a:buFont typeface="Arial" panose="020B0604020202020204" pitchFamily="34" charset="0"/>
              <a:buChar char="•"/>
            </a:pPr>
            <a:r>
              <a:rPr lang="en-US" sz="2400" dirty="0"/>
              <a:t>Malpractice under JCQ rules</a:t>
            </a:r>
          </a:p>
          <a:p>
            <a:endParaRPr lang="en-US" sz="2400" b="1" dirty="0"/>
          </a:p>
          <a:p>
            <a:r>
              <a:rPr lang="en-US" sz="2400" b="1" dirty="0"/>
              <a:t>Correct action</a:t>
            </a:r>
          </a:p>
          <a:p>
            <a:pPr marL="342900" indent="-342900">
              <a:buFont typeface="Arial" panose="020B0604020202020204" pitchFamily="34" charset="0"/>
              <a:buChar char="•"/>
            </a:pPr>
            <a:r>
              <a:rPr lang="en-US" sz="2400" dirty="0"/>
              <a:t>Investigate as potential malpractice</a:t>
            </a:r>
          </a:p>
          <a:p>
            <a:pPr marL="342900" indent="-342900">
              <a:buFont typeface="Arial" panose="020B0604020202020204" pitchFamily="34" charset="0"/>
              <a:buChar char="•"/>
            </a:pPr>
            <a:r>
              <a:rPr lang="en-US" sz="2400" dirty="0"/>
              <a:t>Follow exams officer guidance</a:t>
            </a:r>
          </a:p>
          <a:p>
            <a:endParaRPr lang="en-US" sz="2400" b="1" dirty="0"/>
          </a:p>
          <a:p>
            <a:r>
              <a:rPr lang="en-US" sz="2400" b="1" dirty="0"/>
              <a:t>Policies involved</a:t>
            </a:r>
          </a:p>
          <a:p>
            <a:pPr marL="342900" indent="-342900">
              <a:buFont typeface="Arial" panose="020B0604020202020204" pitchFamily="34" charset="0"/>
              <a:buChar char="•"/>
            </a:pPr>
            <a:r>
              <a:rPr lang="en-US" sz="2400" dirty="0"/>
              <a:t>JCQ AI Use in Assessments</a:t>
            </a:r>
          </a:p>
          <a:p>
            <a:pPr marL="342900" indent="-342900">
              <a:buFont typeface="Arial" panose="020B0604020202020204" pitchFamily="34" charset="0"/>
              <a:buChar char="•"/>
            </a:pPr>
            <a:r>
              <a:rPr lang="en-US" sz="2400" dirty="0" err="1"/>
              <a:t>Behaviour</a:t>
            </a:r>
            <a:r>
              <a:rPr lang="en-US" sz="2400" dirty="0"/>
              <a:t> Policy</a:t>
            </a:r>
          </a:p>
          <a:p>
            <a:pPr marL="0" indent="0">
              <a:buNone/>
            </a:pPr>
            <a:endParaRPr lang="en-US" sz="2400" dirty="0"/>
          </a:p>
          <a:p>
            <a:pPr marL="0" indent="0">
              <a:buNone/>
            </a:pPr>
            <a:endParaRPr lang="en-US" sz="2400" b="1" dirty="0"/>
          </a:p>
          <a:p>
            <a:pPr marL="0" indent="0">
              <a:buNone/>
            </a:pPr>
            <a:endParaRPr lang="en-US" sz="2400" b="1" dirty="0"/>
          </a:p>
          <a:p>
            <a:endParaRPr lang="en-US" sz="2400" dirty="0"/>
          </a:p>
        </p:txBody>
      </p:sp>
      <p:sp>
        <p:nvSpPr>
          <p:cNvPr id="3" name="Title 2">
            <a:extLst>
              <a:ext uri="{FF2B5EF4-FFF2-40B4-BE49-F238E27FC236}">
                <a16:creationId xmlns:a16="http://schemas.microsoft.com/office/drawing/2014/main" id="{2AC35B79-C597-277B-979C-A9E7AACB8BEF}"/>
              </a:ext>
            </a:extLst>
          </p:cNvPr>
          <p:cNvSpPr>
            <a:spLocks noGrp="1"/>
          </p:cNvSpPr>
          <p:nvPr>
            <p:ph type="ctrTitle"/>
          </p:nvPr>
        </p:nvSpPr>
        <p:spPr/>
        <p:txBody>
          <a:bodyPr>
            <a:noAutofit/>
          </a:bodyPr>
          <a:lstStyle/>
          <a:p>
            <a:r>
              <a:rPr lang="en-US" sz="2400" dirty="0"/>
              <a:t>Scenario Training (5 mins)</a:t>
            </a:r>
          </a:p>
        </p:txBody>
      </p:sp>
      <p:pic>
        <p:nvPicPr>
          <p:cNvPr id="5" name="Picture 2" descr="Red Cross PNG Images Transparent Free Download | PNGMart.com">
            <a:extLst>
              <a:ext uri="{FF2B5EF4-FFF2-40B4-BE49-F238E27FC236}">
                <a16:creationId xmlns:a16="http://schemas.microsoft.com/office/drawing/2014/main" id="{0DB79E2D-FFE5-5AE8-99BC-5436FB6BA5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20381" y="3097497"/>
            <a:ext cx="2965187" cy="2925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6731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7C5B9B-3F0D-A7EF-01B8-406D3E6C843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338BA0C-9E69-DE62-810C-FA73679D6404}"/>
              </a:ext>
            </a:extLst>
          </p:cNvPr>
          <p:cNvSpPr>
            <a:spLocks noGrp="1"/>
          </p:cNvSpPr>
          <p:nvPr>
            <p:ph idx="1"/>
          </p:nvPr>
        </p:nvSpPr>
        <p:spPr>
          <a:xfrm>
            <a:off x="628650" y="1825625"/>
            <a:ext cx="7079742" cy="4351338"/>
          </a:xfrm>
        </p:spPr>
        <p:txBody>
          <a:bodyPr>
            <a:normAutofit fontScale="85000" lnSpcReduction="20000"/>
          </a:bodyPr>
          <a:lstStyle/>
          <a:p>
            <a:pPr marL="0" indent="0">
              <a:buNone/>
            </a:pPr>
            <a:r>
              <a:rPr lang="en-US" sz="2400" dirty="0"/>
              <a:t>A teacher allows students to use AI to generate ideas during a lesson.</a:t>
            </a:r>
          </a:p>
          <a:p>
            <a:pPr marL="0" indent="0">
              <a:buNone/>
            </a:pPr>
            <a:endParaRPr lang="en-US" sz="2400" dirty="0"/>
          </a:p>
          <a:p>
            <a:r>
              <a:rPr lang="en-US" sz="2400" b="1" dirty="0"/>
              <a:t>Allowed if</a:t>
            </a:r>
          </a:p>
          <a:p>
            <a:pPr marL="342900" indent="-342900">
              <a:buFont typeface="Arial" panose="020B0604020202020204" pitchFamily="34" charset="0"/>
              <a:buChar char="•"/>
            </a:pPr>
            <a:r>
              <a:rPr lang="en-US" sz="2400" dirty="0"/>
              <a:t>Task is not assessed</a:t>
            </a:r>
          </a:p>
          <a:p>
            <a:pPr marL="342900" indent="-342900">
              <a:buFont typeface="Arial" panose="020B0604020202020204" pitchFamily="34" charset="0"/>
              <a:buChar char="•"/>
            </a:pPr>
            <a:r>
              <a:rPr lang="en-US" sz="2400" dirty="0"/>
              <a:t>Clear guidance is given</a:t>
            </a:r>
          </a:p>
          <a:p>
            <a:pPr marL="342900" indent="-342900">
              <a:buFont typeface="Arial" panose="020B0604020202020204" pitchFamily="34" charset="0"/>
              <a:buChar char="•"/>
            </a:pPr>
            <a:r>
              <a:rPr lang="en-US" sz="2400" dirty="0"/>
              <a:t>AI output is critiqued, not copied</a:t>
            </a:r>
          </a:p>
          <a:p>
            <a:r>
              <a:rPr lang="en-US" sz="2400" b="1" dirty="0"/>
              <a:t>Not allowed if</a:t>
            </a:r>
          </a:p>
          <a:p>
            <a:pPr marL="342900" indent="-342900">
              <a:buFont typeface="Arial" panose="020B0604020202020204" pitchFamily="34" charset="0"/>
              <a:buChar char="•"/>
            </a:pPr>
            <a:r>
              <a:rPr lang="en-US" sz="2400" dirty="0"/>
              <a:t>Used for homework or coursework</a:t>
            </a:r>
          </a:p>
          <a:p>
            <a:pPr marL="342900" indent="-342900">
              <a:buFont typeface="Arial" panose="020B0604020202020204" pitchFamily="34" charset="0"/>
              <a:buChar char="•"/>
            </a:pPr>
            <a:r>
              <a:rPr lang="en-US" sz="2400" dirty="0"/>
              <a:t>Used without supervision</a:t>
            </a:r>
          </a:p>
          <a:p>
            <a:r>
              <a:rPr lang="en-US" sz="2400" b="1" dirty="0"/>
              <a:t>Policies involved</a:t>
            </a:r>
          </a:p>
          <a:p>
            <a:pPr marL="342900" indent="-342900">
              <a:buFont typeface="Arial" panose="020B0604020202020204" pitchFamily="34" charset="0"/>
              <a:buChar char="•"/>
            </a:pPr>
            <a:r>
              <a:rPr lang="en-US" sz="2400" dirty="0"/>
              <a:t>JCQ rules</a:t>
            </a:r>
          </a:p>
          <a:p>
            <a:pPr marL="342900" indent="-342900">
              <a:buFont typeface="Arial" panose="020B0604020202020204" pitchFamily="34" charset="0"/>
              <a:buChar char="•"/>
            </a:pPr>
            <a:r>
              <a:rPr lang="en-US" sz="2400" dirty="0" err="1"/>
              <a:t>Behaviour</a:t>
            </a:r>
            <a:r>
              <a:rPr lang="en-US" sz="2400" dirty="0"/>
              <a:t> Policy</a:t>
            </a:r>
          </a:p>
          <a:p>
            <a:pPr marL="342900" indent="-342900">
              <a:buFont typeface="Arial" panose="020B0604020202020204" pitchFamily="34" charset="0"/>
              <a:buChar char="•"/>
            </a:pPr>
            <a:r>
              <a:rPr lang="en-US" sz="2400" dirty="0"/>
              <a:t>Online Safety Policy</a:t>
            </a:r>
          </a:p>
        </p:txBody>
      </p:sp>
      <p:sp>
        <p:nvSpPr>
          <p:cNvPr id="3" name="Title 2">
            <a:extLst>
              <a:ext uri="{FF2B5EF4-FFF2-40B4-BE49-F238E27FC236}">
                <a16:creationId xmlns:a16="http://schemas.microsoft.com/office/drawing/2014/main" id="{89B54281-BB2A-E225-9438-D8D9864FC10A}"/>
              </a:ext>
            </a:extLst>
          </p:cNvPr>
          <p:cNvSpPr>
            <a:spLocks noGrp="1"/>
          </p:cNvSpPr>
          <p:nvPr>
            <p:ph type="ctrTitle"/>
          </p:nvPr>
        </p:nvSpPr>
        <p:spPr/>
        <p:txBody>
          <a:bodyPr>
            <a:noAutofit/>
          </a:bodyPr>
          <a:lstStyle/>
          <a:p>
            <a:r>
              <a:rPr lang="en-US" sz="2400" dirty="0"/>
              <a:t>Scenario Training (5 mins)</a:t>
            </a:r>
          </a:p>
        </p:txBody>
      </p:sp>
      <p:sp>
        <p:nvSpPr>
          <p:cNvPr id="4" name="TextBox 3">
            <a:extLst>
              <a:ext uri="{FF2B5EF4-FFF2-40B4-BE49-F238E27FC236}">
                <a16:creationId xmlns:a16="http://schemas.microsoft.com/office/drawing/2014/main" id="{C24F004C-531C-88C6-332E-A31FA922CD14}"/>
              </a:ext>
            </a:extLst>
          </p:cNvPr>
          <p:cNvSpPr txBox="1"/>
          <p:nvPr/>
        </p:nvSpPr>
        <p:spPr>
          <a:xfrm rot="1082986">
            <a:off x="4571324" y="2946185"/>
            <a:ext cx="4237612" cy="1107996"/>
          </a:xfrm>
          <a:prstGeom prst="rect">
            <a:avLst/>
          </a:prstGeom>
          <a:noFill/>
        </p:spPr>
        <p:txBody>
          <a:bodyPr wrap="square" rtlCol="0">
            <a:spAutoFit/>
          </a:bodyPr>
          <a:lstStyle/>
          <a:p>
            <a:pPr algn="ctr"/>
            <a:r>
              <a:rPr lang="en-US" sz="6600" b="1" dirty="0">
                <a:solidFill>
                  <a:srgbClr val="FF0000"/>
                </a:solidFill>
              </a:rPr>
              <a:t>DEPENDS</a:t>
            </a:r>
            <a:endParaRPr lang="en-GB" sz="6600" b="1" dirty="0">
              <a:solidFill>
                <a:srgbClr val="FF0000"/>
              </a:solidFill>
            </a:endParaRPr>
          </a:p>
        </p:txBody>
      </p:sp>
    </p:spTree>
    <p:extLst>
      <p:ext uri="{BB962C8B-B14F-4D97-AF65-F5344CB8AC3E}">
        <p14:creationId xmlns:p14="http://schemas.microsoft.com/office/powerpoint/2010/main" val="1681992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59DDB1-CD3C-2A87-A9CA-63CC7ADF3E43}"/>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0D4C7D7-80D8-9DAA-F781-8FFB962D5EDE}"/>
              </a:ext>
            </a:extLst>
          </p:cNvPr>
          <p:cNvSpPr>
            <a:spLocks noGrp="1"/>
          </p:cNvSpPr>
          <p:nvPr>
            <p:ph idx="1"/>
          </p:nvPr>
        </p:nvSpPr>
        <p:spPr>
          <a:xfrm>
            <a:off x="628650" y="1825625"/>
            <a:ext cx="7079742" cy="4351338"/>
          </a:xfrm>
        </p:spPr>
        <p:txBody>
          <a:bodyPr>
            <a:normAutofit/>
          </a:bodyPr>
          <a:lstStyle/>
          <a:p>
            <a:pPr marL="0" indent="0">
              <a:buNone/>
            </a:pPr>
            <a:r>
              <a:rPr lang="en-US" sz="2400" dirty="0"/>
              <a:t>A member of support staff uses AI to improve the wording of a generic letter to parents.</a:t>
            </a:r>
          </a:p>
          <a:p>
            <a:pPr marL="0" indent="0">
              <a:buNone/>
            </a:pPr>
            <a:endParaRPr lang="en-US" sz="2400" dirty="0"/>
          </a:p>
          <a:p>
            <a:r>
              <a:rPr lang="en-US" sz="2400" b="1" dirty="0"/>
              <a:t>Why</a:t>
            </a:r>
          </a:p>
          <a:p>
            <a:pPr marL="457200" indent="-457200">
              <a:buFont typeface="Arial" panose="020B0604020202020204" pitchFamily="34" charset="0"/>
              <a:buChar char="•"/>
            </a:pPr>
            <a:r>
              <a:rPr lang="en-US" sz="2400" dirty="0"/>
              <a:t>No pupil names or details included</a:t>
            </a:r>
          </a:p>
          <a:p>
            <a:pPr marL="457200" indent="-457200">
              <a:buFont typeface="Arial" panose="020B0604020202020204" pitchFamily="34" charset="0"/>
              <a:buChar char="•"/>
            </a:pPr>
            <a:r>
              <a:rPr lang="en-US" sz="2400" dirty="0"/>
              <a:t>Final version checked by staff</a:t>
            </a:r>
          </a:p>
          <a:p>
            <a:endParaRPr lang="en-US" sz="2400" b="1" dirty="0"/>
          </a:p>
          <a:p>
            <a:r>
              <a:rPr lang="en-US" sz="2400" b="1" dirty="0"/>
              <a:t>Policies involved</a:t>
            </a:r>
          </a:p>
          <a:p>
            <a:pPr marL="457200" indent="-457200">
              <a:buFont typeface="Arial" panose="020B0604020202020204" pitchFamily="34" charset="0"/>
              <a:buChar char="•"/>
            </a:pPr>
            <a:r>
              <a:rPr lang="en-US" sz="2400" dirty="0"/>
              <a:t>Acceptable Use Policy</a:t>
            </a:r>
          </a:p>
          <a:p>
            <a:pPr marL="457200" indent="-457200">
              <a:buFont typeface="Arial" panose="020B0604020202020204" pitchFamily="34" charset="0"/>
              <a:buChar char="•"/>
            </a:pPr>
            <a:r>
              <a:rPr lang="en-US" sz="2400" dirty="0"/>
              <a:t>Data Protection Policy</a:t>
            </a:r>
            <a:endParaRPr lang="en-US" sz="2400" b="1" dirty="0"/>
          </a:p>
          <a:p>
            <a:pPr marL="0" indent="0">
              <a:buNone/>
            </a:pPr>
            <a:endParaRPr lang="en-US" sz="2400" b="1" dirty="0"/>
          </a:p>
          <a:p>
            <a:endParaRPr lang="en-US" sz="2400" dirty="0"/>
          </a:p>
        </p:txBody>
      </p:sp>
      <p:sp>
        <p:nvSpPr>
          <p:cNvPr id="3" name="Title 2">
            <a:extLst>
              <a:ext uri="{FF2B5EF4-FFF2-40B4-BE49-F238E27FC236}">
                <a16:creationId xmlns:a16="http://schemas.microsoft.com/office/drawing/2014/main" id="{8FD82335-4135-454F-83D7-1DC3FB090957}"/>
              </a:ext>
            </a:extLst>
          </p:cNvPr>
          <p:cNvSpPr>
            <a:spLocks noGrp="1"/>
          </p:cNvSpPr>
          <p:nvPr>
            <p:ph type="ctrTitle"/>
          </p:nvPr>
        </p:nvSpPr>
        <p:spPr/>
        <p:txBody>
          <a:bodyPr>
            <a:noAutofit/>
          </a:bodyPr>
          <a:lstStyle/>
          <a:p>
            <a:r>
              <a:rPr lang="en-US" sz="2400" dirty="0"/>
              <a:t>Scenario Training (5 mins)</a:t>
            </a:r>
          </a:p>
        </p:txBody>
      </p:sp>
      <p:pic>
        <p:nvPicPr>
          <p:cNvPr id="5" name="Picture 2" descr="100,000+ Free Green Tick &amp; Tick Images - Pixabay">
            <a:extLst>
              <a:ext uri="{FF2B5EF4-FFF2-40B4-BE49-F238E27FC236}">
                <a16:creationId xmlns:a16="http://schemas.microsoft.com/office/drawing/2014/main" id="{9C814968-2431-41F2-4171-1D2A4FF7BD1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32832" y="3880862"/>
            <a:ext cx="2582518" cy="19350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2567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B1A738-7644-1152-B008-FFF7238110FA}"/>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D8473B6-E1B4-8598-4D09-04F27BB75C09}"/>
              </a:ext>
            </a:extLst>
          </p:cNvPr>
          <p:cNvSpPr>
            <a:spLocks noGrp="1"/>
          </p:cNvSpPr>
          <p:nvPr>
            <p:ph idx="1"/>
          </p:nvPr>
        </p:nvSpPr>
        <p:spPr>
          <a:xfrm>
            <a:off x="628650" y="1917065"/>
            <a:ext cx="7079742" cy="4351338"/>
          </a:xfrm>
        </p:spPr>
        <p:txBody>
          <a:bodyPr>
            <a:normAutofit/>
          </a:bodyPr>
          <a:lstStyle/>
          <a:p>
            <a:pPr marL="457200" indent="-457200">
              <a:lnSpc>
                <a:spcPct val="100000"/>
              </a:lnSpc>
            </a:pPr>
            <a:r>
              <a:rPr lang="en-US" sz="2000" dirty="0"/>
              <a:t>AI is powerful and useful</a:t>
            </a:r>
          </a:p>
          <a:p>
            <a:pPr marL="457200" indent="-457200">
              <a:lnSpc>
                <a:spcPct val="100000"/>
              </a:lnSpc>
            </a:pPr>
            <a:r>
              <a:rPr lang="en-US" sz="2000" dirty="0"/>
              <a:t>Staff can use AI for workload reduction</a:t>
            </a:r>
          </a:p>
          <a:p>
            <a:pPr marL="457200" indent="-457200">
              <a:lnSpc>
                <a:spcPct val="100000"/>
              </a:lnSpc>
            </a:pPr>
            <a:r>
              <a:rPr lang="en-US" sz="2000" dirty="0"/>
              <a:t>Safeguarding, data protection and JCQ integrity rules are non-negotiable</a:t>
            </a:r>
          </a:p>
          <a:p>
            <a:pPr marL="457200" indent="-457200">
              <a:lnSpc>
                <a:spcPct val="100000"/>
              </a:lnSpc>
            </a:pPr>
            <a:r>
              <a:rPr lang="en-US" sz="2000" dirty="0"/>
              <a:t>Only use paid accounts for uploading work</a:t>
            </a:r>
          </a:p>
          <a:p>
            <a:pPr marL="457200" indent="-457200">
              <a:lnSpc>
                <a:spcPct val="100000"/>
              </a:lnSpc>
            </a:pPr>
            <a:r>
              <a:rPr lang="en-US" sz="2000" dirty="0"/>
              <a:t>If unsure ask Line Manager, DSL or SLT</a:t>
            </a:r>
            <a:endParaRPr lang="en-US" sz="2000" dirty="0">
              <a:ea typeface="Calibri"/>
              <a:cs typeface="Calibri"/>
            </a:endParaRPr>
          </a:p>
        </p:txBody>
      </p:sp>
      <p:sp>
        <p:nvSpPr>
          <p:cNvPr id="3" name="Title 2">
            <a:extLst>
              <a:ext uri="{FF2B5EF4-FFF2-40B4-BE49-F238E27FC236}">
                <a16:creationId xmlns:a16="http://schemas.microsoft.com/office/drawing/2014/main" id="{540DD145-D189-D3B0-58F2-73C2F153A99C}"/>
              </a:ext>
            </a:extLst>
          </p:cNvPr>
          <p:cNvSpPr>
            <a:spLocks noGrp="1"/>
          </p:cNvSpPr>
          <p:nvPr>
            <p:ph type="ctrTitle"/>
          </p:nvPr>
        </p:nvSpPr>
        <p:spPr/>
        <p:txBody>
          <a:bodyPr>
            <a:noAutofit/>
          </a:bodyPr>
          <a:lstStyle/>
          <a:p>
            <a:r>
              <a:rPr lang="en-US" sz="2400" dirty="0"/>
              <a:t>Key Messages</a:t>
            </a:r>
          </a:p>
        </p:txBody>
      </p:sp>
      <p:sp>
        <p:nvSpPr>
          <p:cNvPr id="4" name="TextBox 3">
            <a:extLst>
              <a:ext uri="{FF2B5EF4-FFF2-40B4-BE49-F238E27FC236}">
                <a16:creationId xmlns:a16="http://schemas.microsoft.com/office/drawing/2014/main" id="{AED60A30-FFFF-D5BD-75E6-3066FBE1A8AE}"/>
              </a:ext>
            </a:extLst>
          </p:cNvPr>
          <p:cNvSpPr txBox="1"/>
          <p:nvPr/>
        </p:nvSpPr>
        <p:spPr>
          <a:xfrm>
            <a:off x="628650" y="4753538"/>
            <a:ext cx="7886700" cy="1077218"/>
          </a:xfrm>
          <a:prstGeom prst="rect">
            <a:avLst/>
          </a:prstGeom>
          <a:solidFill>
            <a:srgbClr val="FFC000"/>
          </a:solidFill>
          <a:ln>
            <a:solidFill>
              <a:schemeClr val="tx1"/>
            </a:solidFill>
          </a:ln>
        </p:spPr>
        <p:txBody>
          <a:bodyPr wrap="square">
            <a:spAutoFit/>
          </a:bodyPr>
          <a:lstStyle/>
          <a:p>
            <a:pPr marL="0" indent="0">
              <a:lnSpc>
                <a:spcPct val="100000"/>
              </a:lnSpc>
              <a:buNone/>
            </a:pPr>
            <a:r>
              <a:rPr lang="en-US" sz="2400" b="1" kern="1200" dirty="0">
                <a:solidFill>
                  <a:schemeClr val="tx1"/>
                </a:solidFill>
                <a:latin typeface="+mn-lt"/>
                <a:ea typeface="+mn-ea"/>
                <a:cs typeface="+mn-cs"/>
              </a:rPr>
              <a:t>Golden Rule:</a:t>
            </a:r>
          </a:p>
          <a:p>
            <a:r>
              <a:rPr lang="en-US" sz="2000" dirty="0"/>
              <a:t>If you could not justify it to a parent, Ofsted, JCQ or the ICO — don’t do it.</a:t>
            </a:r>
          </a:p>
        </p:txBody>
      </p:sp>
    </p:spTree>
    <p:extLst>
      <p:ext uri="{BB962C8B-B14F-4D97-AF65-F5344CB8AC3E}">
        <p14:creationId xmlns:p14="http://schemas.microsoft.com/office/powerpoint/2010/main" val="2683752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ffc2120-3c93-4f9b-9569-03742073754b" xsi:nil="true"/>
    <lcf76f155ced4ddcb4097134ff3c332f xmlns="f5217c94-9075-49db-a1ce-7e3987b80c08">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BE0EC036BCC1F4DABF8219ED61D919E" ma:contentTypeVersion="10" ma:contentTypeDescription="Create a new document." ma:contentTypeScope="" ma:versionID="be3d9983dc71629363c409d744458b22">
  <xsd:schema xmlns:xsd="http://www.w3.org/2001/XMLSchema" xmlns:xs="http://www.w3.org/2001/XMLSchema" xmlns:p="http://schemas.microsoft.com/office/2006/metadata/properties" xmlns:ns2="f5217c94-9075-49db-a1ce-7e3987b80c08" xmlns:ns3="5ffc2120-3c93-4f9b-9569-03742073754b" targetNamespace="http://schemas.microsoft.com/office/2006/metadata/properties" ma:root="true" ma:fieldsID="60c726577770f42df6106b4feecc1836" ns2:_="" ns3:_="">
    <xsd:import namespace="f5217c94-9075-49db-a1ce-7e3987b80c08"/>
    <xsd:import namespace="5ffc2120-3c93-4f9b-9569-03742073754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217c94-9075-49db-a1ce-7e3987b80c0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2d594ff-12f4-4193-ba09-0b4e56d89855"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ffc2120-3c93-4f9b-9569-03742073754b"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5e99e77-b057-402d-88ae-12e9b2cd50b6}" ma:internalName="TaxCatchAll" ma:showField="CatchAllData" ma:web="5ffc2120-3c93-4f9b-9569-03742073754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94AAB15-499B-46B4-B117-75C8C0670F52}">
  <ds:schemaRefs>
    <ds:schemaRef ds:uri="http://schemas.microsoft.com/office/2006/documentManagement/types"/>
    <ds:schemaRef ds:uri="http://www.w3.org/XML/1998/namespace"/>
    <ds:schemaRef ds:uri="http://schemas.microsoft.com/office/infopath/2007/PartnerControls"/>
    <ds:schemaRef ds:uri="http://purl.org/dc/terms/"/>
    <ds:schemaRef ds:uri="http://schemas.openxmlformats.org/package/2006/metadata/core-properties"/>
    <ds:schemaRef ds:uri="http://purl.org/dc/dcmitype/"/>
    <ds:schemaRef ds:uri="http://purl.org/dc/elements/1.1/"/>
    <ds:schemaRef ds:uri="5ffc2120-3c93-4f9b-9569-03742073754b"/>
    <ds:schemaRef ds:uri="f5217c94-9075-49db-a1ce-7e3987b80c08"/>
    <ds:schemaRef ds:uri="http://schemas.microsoft.com/office/2006/metadata/properties"/>
  </ds:schemaRefs>
</ds:datastoreItem>
</file>

<file path=customXml/itemProps2.xml><?xml version="1.0" encoding="utf-8"?>
<ds:datastoreItem xmlns:ds="http://schemas.openxmlformats.org/officeDocument/2006/customXml" ds:itemID="{9303F128-F1D4-4C91-A012-573857B319EB}">
  <ds:schemaRefs>
    <ds:schemaRef ds:uri="http://schemas.microsoft.com/sharepoint/v3/contenttype/forms"/>
  </ds:schemaRefs>
</ds:datastoreItem>
</file>

<file path=customXml/itemProps3.xml><?xml version="1.0" encoding="utf-8"?>
<ds:datastoreItem xmlns:ds="http://schemas.openxmlformats.org/officeDocument/2006/customXml" ds:itemID="{7EC38C77-27B0-4671-850C-15646C93D8F5}">
  <ds:schemaRefs>
    <ds:schemaRef ds:uri="5ffc2120-3c93-4f9b-9569-03742073754b"/>
    <ds:schemaRef ds:uri="f5217c94-9075-49db-a1ce-7e3987b80c0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0</TotalTime>
  <Words>3912</Words>
  <Application>Microsoft Office PowerPoint</Application>
  <PresentationFormat>On-screen Show (4:3)</PresentationFormat>
  <Paragraphs>434</Paragraphs>
  <Slides>33</Slides>
  <Notes>27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33</vt:i4>
      </vt:variant>
    </vt:vector>
  </HeadingPairs>
  <TitlesOfParts>
    <vt:vector size="42" baseType="lpstr">
      <vt:lpstr>Aptos</vt:lpstr>
      <vt:lpstr>Arial</vt:lpstr>
      <vt:lpstr>Calibri</vt:lpstr>
      <vt:lpstr>Cardo</vt:lpstr>
      <vt:lpstr>Lato Light</vt:lpstr>
      <vt:lpstr>Montserrat</vt:lpstr>
      <vt:lpstr>Montserrat Medium</vt:lpstr>
      <vt:lpstr>Montserrat SemiBold</vt:lpstr>
      <vt:lpstr>Office Theme</vt:lpstr>
      <vt:lpstr>PowerPoint Presentation</vt:lpstr>
      <vt:lpstr>Policies, Regulations and AI</vt:lpstr>
      <vt:lpstr>Common AI Platforms</vt:lpstr>
      <vt:lpstr>Aims of the CPD</vt:lpstr>
      <vt:lpstr>AI Use by Staff &amp; Students</vt:lpstr>
      <vt:lpstr>Staff Feedback </vt:lpstr>
      <vt:lpstr>AI Use by Staff &amp; Students</vt:lpstr>
      <vt:lpstr>AI Use by Staff &amp; Students</vt:lpstr>
      <vt:lpstr>AI Use by Staff &amp; Students</vt:lpstr>
      <vt:lpstr>AI Use by Staff &amp; Students</vt:lpstr>
      <vt:lpstr>AI Use by Staff &amp; Students</vt:lpstr>
      <vt:lpstr>Relevant Policies &amp; Guidance</vt:lpstr>
      <vt:lpstr>What AI Can Do in Teaching (Allowed Uses)</vt:lpstr>
      <vt:lpstr>What AI Cannot Do (Trust, DfE &amp; JCQ Restrictions)</vt:lpstr>
      <vt:lpstr>What AI Cannot Do (Trust, DfE &amp; JCQ Restrictions)</vt:lpstr>
      <vt:lpstr>What AI Cannot Do (Trust, DfE &amp; JCQ Restrictions)</vt:lpstr>
      <vt:lpstr>What AI Cannot Do (Trust, DfE &amp; JCQ Restrictions)</vt:lpstr>
      <vt:lpstr>Know your school or college’s approach to managing AI in assessments</vt:lpstr>
      <vt:lpstr>Plan how to prevent AI misuse in assessments</vt:lpstr>
      <vt:lpstr>Communicate the approach to students and parents/carers</vt:lpstr>
      <vt:lpstr>If you suspect AI misuse…</vt:lpstr>
      <vt:lpstr>Data Protection &amp; Privacy: What Staff Must Do</vt:lpstr>
      <vt:lpstr>Data Protection &amp; Privacy: What Staff Must Do</vt:lpstr>
      <vt:lpstr>Staff Guidance</vt:lpstr>
      <vt:lpstr>Student Guidance</vt:lpstr>
      <vt:lpstr>Student Guidance</vt:lpstr>
      <vt:lpstr>Practical Examples of Safe Use</vt:lpstr>
      <vt:lpstr>Practical Examples of Safe Use</vt:lpstr>
      <vt:lpstr>Scenario Training (5 mins)</vt:lpstr>
      <vt:lpstr>Scenario Training (5 mins)</vt:lpstr>
      <vt:lpstr>Scenario Training (5 mins)</vt:lpstr>
      <vt:lpstr>Scenario Training (5 mins)</vt:lpstr>
      <vt:lpstr>Key Messages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Rachel Dawson (BBCET)</dc:creator>
  <cp:lastModifiedBy>Mr Edworthy (SHHS)</cp:lastModifiedBy>
  <cp:revision>3</cp:revision>
  <dcterms:created xsi:type="dcterms:W3CDTF">2026-05-20T10:37:02Z</dcterms:created>
  <dcterms:modified xsi:type="dcterms:W3CDTF">2026-06-30T17:33:32Z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0x0101002BE0EC036BCC1F4DABF8219ED61D919E</vt:lpwstr>
  </property>
  <property fmtid="{D5CDD505-2E9C-101B-9397-08002B2CF9AE}" pid="3" name="MediaServiceImageTags">
    <vt:lpwstr/>
  </property>
</Properties>
</file>