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78" r:id="rId6"/>
    <p:sldId id="259" r:id="rId7"/>
    <p:sldId id="279" r:id="rId8"/>
    <p:sldId id="266" r:id="rId9"/>
    <p:sldId id="267" r:id="rId10"/>
    <p:sldId id="272" r:id="rId11"/>
    <p:sldId id="280" r:id="rId12"/>
    <p:sldId id="298" r:id="rId13"/>
    <p:sldId id="299" r:id="rId14"/>
    <p:sldId id="301" r:id="rId15"/>
    <p:sldId id="305" r:id="rId16"/>
    <p:sldId id="291" r:id="rId17"/>
    <p:sldId id="292" r:id="rId18"/>
    <p:sldId id="302" r:id="rId19"/>
    <p:sldId id="281" r:id="rId20"/>
    <p:sldId id="283" r:id="rId21"/>
    <p:sldId id="284" r:id="rId22"/>
    <p:sldId id="285" r:id="rId23"/>
    <p:sldId id="282" r:id="rId24"/>
    <p:sldId id="273" r:id="rId25"/>
    <p:sldId id="274" r:id="rId26"/>
    <p:sldId id="276" r:id="rId27"/>
    <p:sldId id="303" r:id="rId28"/>
    <p:sldId id="304" r:id="rId29"/>
    <p:sldId id="275" r:id="rId30"/>
    <p:sldId id="263" r:id="rId3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053"/>
    <a:srgbClr val="FFFFA6"/>
    <a:srgbClr val="132D50"/>
    <a:srgbClr val="84AC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75696" autoAdjust="0"/>
  </p:normalViewPr>
  <p:slideViewPr>
    <p:cSldViewPr snapToGrid="0">
      <p:cViewPr>
        <p:scale>
          <a:sx n="80" d="100"/>
          <a:sy n="80" d="100"/>
        </p:scale>
        <p:origin x="1098"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7882188-0EFF-4A19-9C07-C57C85618C92}" type="datetimeFigureOut">
              <a:rPr lang="en-GB" smtClean="0"/>
              <a:t>29/06/2026</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E17A8C8-CBC7-4F37-956E-4314BA18972E}" type="slidenum">
              <a:rPr lang="en-GB" smtClean="0"/>
              <a:t>‹#›</a:t>
            </a:fld>
            <a:endParaRPr lang="en-GB"/>
          </a:p>
        </p:txBody>
      </p:sp>
    </p:spTree>
    <p:extLst>
      <p:ext uri="{BB962C8B-B14F-4D97-AF65-F5344CB8AC3E}">
        <p14:creationId xmlns:p14="http://schemas.microsoft.com/office/powerpoint/2010/main" val="1400654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7A8C8-CBC7-4F37-956E-4314BA18972E}" type="slidenum">
              <a:rPr lang="en-GB" smtClean="0"/>
              <a:t>1</a:t>
            </a:fld>
            <a:endParaRPr lang="en-GB"/>
          </a:p>
        </p:txBody>
      </p:sp>
    </p:spTree>
    <p:extLst>
      <p:ext uri="{BB962C8B-B14F-4D97-AF65-F5344CB8AC3E}">
        <p14:creationId xmlns:p14="http://schemas.microsoft.com/office/powerpoint/2010/main" val="3983515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7A8C8-CBC7-4F37-956E-4314BA18972E}" type="slidenum">
              <a:rPr lang="en-GB" smtClean="0"/>
              <a:t>2</a:t>
            </a:fld>
            <a:endParaRPr lang="en-GB"/>
          </a:p>
        </p:txBody>
      </p:sp>
    </p:spTree>
    <p:extLst>
      <p:ext uri="{BB962C8B-B14F-4D97-AF65-F5344CB8AC3E}">
        <p14:creationId xmlns:p14="http://schemas.microsoft.com/office/powerpoint/2010/main" val="409903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Trebuchet MS" panose="020B0603020202020204" pitchFamily="34" charset="0"/>
              </a:rPr>
              <a:t>The question seems obvious – we want ALL students to learn at ALL times as best as possible</a:t>
            </a:r>
          </a:p>
          <a:p>
            <a:r>
              <a:rPr lang="en-GB" dirty="0">
                <a:latin typeface="Trebuchet MS" panose="020B0603020202020204" pitchFamily="34" charset="0"/>
              </a:rPr>
              <a:t>Not only does it encourage a positive environment in the classroom but it also promotes better learning</a:t>
            </a:r>
          </a:p>
          <a:p>
            <a:r>
              <a:rPr lang="en-GB" dirty="0">
                <a:latin typeface="Trebuchet MS" panose="020B0603020202020204" pitchFamily="34" charset="0"/>
              </a:rPr>
              <a:t>So that the goal of making learning visible could be achieved and that you can see the way students process information</a:t>
            </a:r>
          </a:p>
          <a:p>
            <a:endParaRPr lang="en-GB" dirty="0"/>
          </a:p>
        </p:txBody>
      </p:sp>
      <p:sp>
        <p:nvSpPr>
          <p:cNvPr id="4" name="Slide Number Placeholder 3"/>
          <p:cNvSpPr>
            <a:spLocks noGrp="1"/>
          </p:cNvSpPr>
          <p:nvPr>
            <p:ph type="sldNum" sz="quarter" idx="5"/>
          </p:nvPr>
        </p:nvSpPr>
        <p:spPr/>
        <p:txBody>
          <a:bodyPr/>
          <a:lstStyle/>
          <a:p>
            <a:fld id="{3E17A8C8-CBC7-4F37-956E-4314BA18972E}" type="slidenum">
              <a:rPr lang="en-GB" smtClean="0"/>
              <a:t>3</a:t>
            </a:fld>
            <a:endParaRPr lang="en-GB"/>
          </a:p>
        </p:txBody>
      </p:sp>
    </p:spTree>
    <p:extLst>
      <p:ext uri="{BB962C8B-B14F-4D97-AF65-F5344CB8AC3E}">
        <p14:creationId xmlns:p14="http://schemas.microsoft.com/office/powerpoint/2010/main" val="10137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GB" sz="1200" dirty="0">
                <a:latin typeface="Trebuchet MS" panose="020B0603020202020204" pitchFamily="34" charset="0"/>
              </a:rPr>
              <a:t>Participation is the closest indicator we have for measuring thinking. </a:t>
            </a:r>
          </a:p>
          <a:p>
            <a:pPr>
              <a:buFont typeface="Arial" panose="020B0604020202020204" pitchFamily="34" charset="0"/>
              <a:buNone/>
            </a:pPr>
            <a:r>
              <a:rPr lang="en-GB" sz="1200" dirty="0">
                <a:latin typeface="Trebuchet MS" panose="020B0603020202020204" pitchFamily="34" charset="0"/>
              </a:rPr>
              <a:t>Max Part. Makes learning of all students visible</a:t>
            </a:r>
          </a:p>
          <a:p>
            <a:pPr>
              <a:buFont typeface="Arial" panose="020B0604020202020204" pitchFamily="34" charset="0"/>
              <a:buNone/>
            </a:pPr>
            <a:r>
              <a:rPr lang="en-GB" sz="1200" dirty="0">
                <a:latin typeface="Trebuchet MS" panose="020B0603020202020204" pitchFamily="34" charset="0"/>
              </a:rPr>
              <a:t>It improves the quality of formative assessment – </a:t>
            </a:r>
          </a:p>
          <a:p>
            <a:pPr>
              <a:buFont typeface="Arial" panose="020B0604020202020204" pitchFamily="34" charset="0"/>
              <a:buNone/>
            </a:pPr>
            <a:r>
              <a:rPr lang="en-GB" sz="1200" dirty="0">
                <a:latin typeface="Trebuchet MS" panose="020B0603020202020204" pitchFamily="34" charset="0"/>
              </a:rPr>
              <a:t>The more students participate / the more accurately we can identify understanding/misconceptions/next steps</a:t>
            </a:r>
          </a:p>
          <a:p>
            <a:pPr>
              <a:buFont typeface="Arial" panose="020B0604020202020204" pitchFamily="34" charset="0"/>
              <a:buNone/>
            </a:pPr>
            <a:r>
              <a:rPr lang="en-GB" sz="1200" dirty="0">
                <a:latin typeface="Trebuchet MS" panose="020B0603020202020204" pitchFamily="34" charset="0"/>
              </a:rPr>
              <a:t>Prevents lessons being driven by the confident few </a:t>
            </a:r>
          </a:p>
          <a:p>
            <a:pPr>
              <a:buFont typeface="Arial" panose="020B0604020202020204" pitchFamily="34" charset="0"/>
              <a:buNone/>
            </a:pPr>
            <a:r>
              <a:rPr lang="en-GB" sz="1200" dirty="0">
                <a:latin typeface="Trebuchet MS" panose="020B0603020202020204" pitchFamily="34" charset="0"/>
              </a:rPr>
              <a:t>We want to move away from this as it is not fair on all students to have those confident answer</a:t>
            </a:r>
          </a:p>
          <a:p>
            <a:pPr>
              <a:buFont typeface="Arial" panose="020B0604020202020204" pitchFamily="34" charset="0"/>
              <a:buNone/>
            </a:pPr>
            <a:r>
              <a:rPr lang="en-GB" sz="1200" dirty="0">
                <a:latin typeface="Trebuchet MS" panose="020B0603020202020204" pitchFamily="34" charset="0"/>
              </a:rPr>
              <a:t>By relying on this it alienates the quieter students/ gives the teacher a misconception of where the</a:t>
            </a:r>
            <a:r>
              <a:rPr lang="en-GB" dirty="0"/>
              <a:t> whole </a:t>
            </a:r>
            <a:r>
              <a:rPr lang="en-GB" sz="1200" dirty="0">
                <a:latin typeface="Trebuchet MS" panose="020B0603020202020204" pitchFamily="34" charset="0"/>
              </a:rPr>
              <a:t>class is at</a:t>
            </a:r>
          </a:p>
          <a:p>
            <a:pPr>
              <a:buFont typeface="Arial" panose="020B0604020202020204" pitchFamily="34" charset="0"/>
              <a:buNone/>
            </a:pPr>
            <a:r>
              <a:rPr lang="en-GB" sz="1200" dirty="0">
                <a:latin typeface="Trebuchet MS" panose="020B0603020202020204" pitchFamily="34" charset="0"/>
              </a:rPr>
              <a:t>We want all students to feel like their answers are valuable  - removes this ‘confidence gap’</a:t>
            </a:r>
          </a:p>
          <a:p>
            <a:pPr>
              <a:buFont typeface="Arial" panose="020B0604020202020204" pitchFamily="34" charset="0"/>
              <a:buNone/>
            </a:pPr>
            <a:r>
              <a:rPr lang="en-GB" sz="1200" dirty="0">
                <a:latin typeface="Trebuchet MS" panose="020B0603020202020204" pitchFamily="34" charset="0"/>
              </a:rPr>
              <a:t>More participation → more visible thinking → more responsive teaching → better learning</a:t>
            </a:r>
          </a:p>
          <a:p>
            <a:endParaRPr lang="en-GB" dirty="0"/>
          </a:p>
        </p:txBody>
      </p:sp>
      <p:sp>
        <p:nvSpPr>
          <p:cNvPr id="4" name="Slide Number Placeholder 3"/>
          <p:cNvSpPr>
            <a:spLocks noGrp="1"/>
          </p:cNvSpPr>
          <p:nvPr>
            <p:ph type="sldNum" sz="quarter" idx="5"/>
          </p:nvPr>
        </p:nvSpPr>
        <p:spPr/>
        <p:txBody>
          <a:bodyPr/>
          <a:lstStyle/>
          <a:p>
            <a:fld id="{3E17A8C8-CBC7-4F37-956E-4314BA18972E}" type="slidenum">
              <a:rPr lang="en-GB" smtClean="0"/>
              <a:t>4</a:t>
            </a:fld>
            <a:endParaRPr lang="en-GB"/>
          </a:p>
        </p:txBody>
      </p:sp>
    </p:spTree>
    <p:extLst>
      <p:ext uri="{BB962C8B-B14F-4D97-AF65-F5344CB8AC3E}">
        <p14:creationId xmlns:p14="http://schemas.microsoft.com/office/powerpoint/2010/main" val="454795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 the culture right – we would all love a class of self-motivated learners – accountability mechanisms help us get there. All are good for a varied diet, but particular methods have strengths in particular circumstances</a:t>
            </a:r>
          </a:p>
          <a:p>
            <a:endParaRPr lang="en-GB" dirty="0"/>
          </a:p>
          <a:p>
            <a:r>
              <a:rPr lang="en-GB" dirty="0"/>
              <a:t>MWBs – best weapon in the arsenal, whole-class </a:t>
            </a:r>
            <a:r>
              <a:rPr lang="en-GB" dirty="0" err="1"/>
              <a:t>CfU</a:t>
            </a:r>
            <a:r>
              <a:rPr lang="en-GB" dirty="0"/>
              <a:t>, ask yourself/staff “would this question be better asked using MWBs?”</a:t>
            </a:r>
          </a:p>
          <a:p>
            <a:r>
              <a:rPr lang="en-GB" dirty="0"/>
              <a:t>Turn and talk – extended reasoning, exploratory dialogue</a:t>
            </a:r>
          </a:p>
          <a:p>
            <a:r>
              <a:rPr lang="en-GB" dirty="0"/>
              <a:t>Voting signals for MCQs – checking for predicted misconceptions</a:t>
            </a:r>
          </a:p>
          <a:p>
            <a:r>
              <a:rPr lang="en-GB" dirty="0"/>
              <a:t>Voting signals for discussion – accountability during debates</a:t>
            </a:r>
          </a:p>
        </p:txBody>
      </p:sp>
      <p:sp>
        <p:nvSpPr>
          <p:cNvPr id="4" name="Slide Number Placeholder 3"/>
          <p:cNvSpPr>
            <a:spLocks noGrp="1"/>
          </p:cNvSpPr>
          <p:nvPr>
            <p:ph type="sldNum" sz="quarter" idx="5"/>
          </p:nvPr>
        </p:nvSpPr>
        <p:spPr/>
        <p:txBody>
          <a:bodyPr/>
          <a:lstStyle/>
          <a:p>
            <a:fld id="{3E17A8C8-CBC7-4F37-956E-4314BA18972E}" type="slidenum">
              <a:rPr lang="en-GB" smtClean="0"/>
              <a:t>5</a:t>
            </a:fld>
            <a:endParaRPr lang="en-GB"/>
          </a:p>
        </p:txBody>
      </p:sp>
    </p:spTree>
    <p:extLst>
      <p:ext uri="{BB962C8B-B14F-4D97-AF65-F5344CB8AC3E}">
        <p14:creationId xmlns:p14="http://schemas.microsoft.com/office/powerpoint/2010/main" val="3736109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would use MWBs – answer is short enough to work, voting signals would probably over-scaffold this, turn and talk could work but the accountability mechanism of cold-call only checks one. Here I’d want to check whole-class, so I’d use MWB</a:t>
            </a:r>
          </a:p>
        </p:txBody>
      </p:sp>
      <p:sp>
        <p:nvSpPr>
          <p:cNvPr id="4" name="Slide Number Placeholder 3"/>
          <p:cNvSpPr>
            <a:spLocks noGrp="1"/>
          </p:cNvSpPr>
          <p:nvPr>
            <p:ph type="sldNum" sz="quarter" idx="5"/>
          </p:nvPr>
        </p:nvSpPr>
        <p:spPr/>
        <p:txBody>
          <a:bodyPr/>
          <a:lstStyle/>
          <a:p>
            <a:fld id="{3E17A8C8-CBC7-4F37-956E-4314BA18972E}" type="slidenum">
              <a:rPr lang="en-GB" smtClean="0"/>
              <a:t>6</a:t>
            </a:fld>
            <a:endParaRPr lang="en-GB"/>
          </a:p>
        </p:txBody>
      </p:sp>
    </p:spTree>
    <p:extLst>
      <p:ext uri="{BB962C8B-B14F-4D97-AF65-F5344CB8AC3E}">
        <p14:creationId xmlns:p14="http://schemas.microsoft.com/office/powerpoint/2010/main" val="906853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I’d probably use </a:t>
            </a:r>
            <a:r>
              <a:rPr lang="en-GB" dirty="0" err="1"/>
              <a:t>TnT</a:t>
            </a:r>
            <a:r>
              <a:rPr lang="en-GB" dirty="0"/>
              <a:t> w CC – helps flow, means student attention doesn’t shift too far away from the text, can keep the ruler on the line they were up to without having to change the screen from the visualiser</a:t>
            </a:r>
          </a:p>
        </p:txBody>
      </p:sp>
      <p:sp>
        <p:nvSpPr>
          <p:cNvPr id="4" name="Slide Number Placeholder 3"/>
          <p:cNvSpPr>
            <a:spLocks noGrp="1"/>
          </p:cNvSpPr>
          <p:nvPr>
            <p:ph type="sldNum" sz="quarter" idx="5"/>
          </p:nvPr>
        </p:nvSpPr>
        <p:spPr/>
        <p:txBody>
          <a:bodyPr/>
          <a:lstStyle/>
          <a:p>
            <a:fld id="{3E17A8C8-CBC7-4F37-956E-4314BA18972E}" type="slidenum">
              <a:rPr lang="en-GB" smtClean="0"/>
              <a:t>7</a:t>
            </a:fld>
            <a:endParaRPr lang="en-GB"/>
          </a:p>
        </p:txBody>
      </p:sp>
    </p:spTree>
    <p:extLst>
      <p:ext uri="{BB962C8B-B14F-4D97-AF65-F5344CB8AC3E}">
        <p14:creationId xmlns:p14="http://schemas.microsoft.com/office/powerpoint/2010/main" val="801848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7A8C8-CBC7-4F37-956E-4314BA18972E}" type="slidenum">
              <a:rPr lang="en-GB" smtClean="0"/>
              <a:t>8</a:t>
            </a:fld>
            <a:endParaRPr lang="en-GB"/>
          </a:p>
        </p:txBody>
      </p:sp>
    </p:spTree>
    <p:extLst>
      <p:ext uri="{BB962C8B-B14F-4D97-AF65-F5344CB8AC3E}">
        <p14:creationId xmlns:p14="http://schemas.microsoft.com/office/powerpoint/2010/main" val="2195394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whole school policy we have implemented at St Thomas More are the use of mini whiteboards</a:t>
            </a:r>
          </a:p>
          <a:p>
            <a:r>
              <a:rPr lang="en-GB" dirty="0"/>
              <a:t>They are in my opinion the best way to not only maximise participation, but to also allow the teacher to feedback in real time</a:t>
            </a:r>
          </a:p>
          <a:p>
            <a:r>
              <a:rPr lang="en-GB" dirty="0"/>
              <a:t>Teachers are able to directly see all student learning/answers whereas with cold calling you may know that everyone is participating, but only receive a few answers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It allows you to find out about the thinking of all your students, as opposed to the only a few when you cold-call.</a:t>
            </a:r>
          </a:p>
          <a:p>
            <a:endParaRPr lang="en-GB" dirty="0"/>
          </a:p>
        </p:txBody>
      </p:sp>
      <p:sp>
        <p:nvSpPr>
          <p:cNvPr id="4" name="Slide Number Placeholder 3"/>
          <p:cNvSpPr>
            <a:spLocks noGrp="1"/>
          </p:cNvSpPr>
          <p:nvPr>
            <p:ph type="sldNum" sz="quarter" idx="5"/>
          </p:nvPr>
        </p:nvSpPr>
        <p:spPr/>
        <p:txBody>
          <a:bodyPr/>
          <a:lstStyle/>
          <a:p>
            <a:fld id="{3E17A8C8-CBC7-4F37-956E-4314BA18972E}" type="slidenum">
              <a:rPr lang="en-GB" smtClean="0"/>
              <a:t>9</a:t>
            </a:fld>
            <a:endParaRPr lang="en-GB"/>
          </a:p>
        </p:txBody>
      </p:sp>
    </p:spTree>
    <p:extLst>
      <p:ext uri="{BB962C8B-B14F-4D97-AF65-F5344CB8AC3E}">
        <p14:creationId xmlns:p14="http://schemas.microsoft.com/office/powerpoint/2010/main" val="2997009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It is really important to build whiteboards into the classroom routines from the start – students with practice will get used to them – this helps with the flow of the class/pace</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So how would it work?</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Teacher will pose a question like – what does the word mitzvot mean? Board/Verbally</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Students will then independently write down their answer</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Teacher monitors/judges the timing and when to decide when most students are ready</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Teacher counts down 3,2,1 … show – students will then hold up answers when I say show</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It is an expectation that students keep the MWB up the in air so that I can call upon multiple students to voice their answers</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It is important that all whiteboards are simultaneous – avoid copying</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From then can quickly circulate/scan answers  – praise – identify misconceptions/model – LESS IS MORE – keeps pace/not as difficult to scan for answers/ quicker</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US" altLang="en-US" sz="1200" i="0" u="none" strike="noStrike" cap="none" normalizeH="0" baseline="0" dirty="0">
                <a:ln>
                  <a:noFill/>
                </a:ln>
                <a:solidFill>
                  <a:schemeClr val="tx1"/>
                </a:solidFill>
                <a:effectLst/>
              </a:rPr>
              <a:t>I would also use a bit of cold calling after this – get students to read out their answer – ask students to build on previous answers – address a mistake someone has put on the MWB</a:t>
            </a:r>
            <a:endParaRPr lang="en-GB" sz="1200" dirty="0"/>
          </a:p>
        </p:txBody>
      </p:sp>
      <p:sp>
        <p:nvSpPr>
          <p:cNvPr id="4" name="Slide Number Placeholder 3"/>
          <p:cNvSpPr>
            <a:spLocks noGrp="1"/>
          </p:cNvSpPr>
          <p:nvPr>
            <p:ph type="sldNum" sz="quarter" idx="5"/>
          </p:nvPr>
        </p:nvSpPr>
        <p:spPr/>
        <p:txBody>
          <a:bodyPr/>
          <a:lstStyle/>
          <a:p>
            <a:fld id="{C8BDE777-C9F6-4C87-A2DD-6B70503C83CD}" type="slidenum">
              <a:rPr lang="en-GB" smtClean="0"/>
              <a:t>10</a:t>
            </a:fld>
            <a:endParaRPr lang="en-GB"/>
          </a:p>
        </p:txBody>
      </p:sp>
    </p:spTree>
    <p:extLst>
      <p:ext uri="{BB962C8B-B14F-4D97-AF65-F5344CB8AC3E}">
        <p14:creationId xmlns:p14="http://schemas.microsoft.com/office/powerpoint/2010/main" val="692055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a:t>Boosts participation ratio - </a:t>
            </a:r>
            <a:r>
              <a:rPr lang="en-GB" dirty="0"/>
              <a:t>Everyone expected to participate at once, not just one at a time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a:t>Opportunity for exploratory dialogue - </a:t>
            </a:r>
            <a:r>
              <a:rPr lang="en-GB" dirty="0"/>
              <a:t>So long as oracy is scaffolded well enough and exploratory dialogue is built on a foundation of secure substantive knowledge, peer-to-peer talk can develop reasoning and explanation.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a:t>Rehearsal of answers - </a:t>
            </a:r>
            <a:r>
              <a:rPr lang="en-GB" dirty="0"/>
              <a:t>Reduction in anxiety, increase in confidence, the anonymity of the buzz facilitates this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dirty="0"/>
              <a:t>Pace and energy - </a:t>
            </a:r>
            <a:r>
              <a:rPr lang="en-GB" dirty="0"/>
              <a:t>Interrupts the loss of attention, can employ </a:t>
            </a:r>
            <a:r>
              <a:rPr lang="en-GB" dirty="0" err="1"/>
              <a:t>TnT</a:t>
            </a:r>
            <a:r>
              <a:rPr lang="en-GB" dirty="0"/>
              <a:t> usefully in circumstances where some are getting it, and some aren’t</a:t>
            </a:r>
          </a:p>
        </p:txBody>
      </p:sp>
      <p:sp>
        <p:nvSpPr>
          <p:cNvPr id="4" name="Slide Number Placeholder 3"/>
          <p:cNvSpPr>
            <a:spLocks noGrp="1"/>
          </p:cNvSpPr>
          <p:nvPr>
            <p:ph type="sldNum" sz="quarter" idx="5"/>
          </p:nvPr>
        </p:nvSpPr>
        <p:spPr/>
        <p:txBody>
          <a:bodyPr/>
          <a:lstStyle/>
          <a:p>
            <a:fld id="{3E17A8C8-CBC7-4F37-956E-4314BA18972E}" type="slidenum">
              <a:rPr lang="en-GB" smtClean="0"/>
              <a:t>11</a:t>
            </a:fld>
            <a:endParaRPr lang="en-GB"/>
          </a:p>
        </p:txBody>
      </p:sp>
    </p:spTree>
    <p:extLst>
      <p:ext uri="{BB962C8B-B14F-4D97-AF65-F5344CB8AC3E}">
        <p14:creationId xmlns:p14="http://schemas.microsoft.com/office/powerpoint/2010/main" val="681425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t>Seating plan – supportive learning partners </a:t>
            </a:r>
          </a:p>
          <a:p>
            <a:pPr marL="285750" indent="-285750">
              <a:buFont typeface="Arial" panose="020B0604020202020204" pitchFamily="34" charset="0"/>
              <a:buChar char="•"/>
            </a:pPr>
            <a:r>
              <a:rPr lang="en-GB" sz="1200" dirty="0"/>
              <a:t>Nesting time and scaffolding – facilitate processing and a build up of tension to help with energy</a:t>
            </a:r>
          </a:p>
          <a:p>
            <a:pPr marL="285750" indent="-285750">
              <a:buFont typeface="Arial" panose="020B0604020202020204" pitchFamily="34" charset="0"/>
              <a:buChar char="•"/>
            </a:pPr>
            <a:r>
              <a:rPr lang="en-GB" sz="1200" dirty="0"/>
              <a:t>Flexible discussion times and “cresting the wave” – avoid dragging it out but give them ample time</a:t>
            </a:r>
          </a:p>
          <a:p>
            <a:pPr marL="285750" indent="-285750">
              <a:buFont typeface="Arial" panose="020B0604020202020204" pitchFamily="34" charset="0"/>
              <a:buChar char="•"/>
            </a:pPr>
            <a:r>
              <a:rPr lang="en-GB" sz="1200" dirty="0"/>
              <a:t>Always follow with some kind of check for understanding or accountability mechanism – voting is good for this</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dirty="0"/>
          </a:p>
        </p:txBody>
      </p:sp>
      <p:sp>
        <p:nvSpPr>
          <p:cNvPr id="4" name="Slide Number Placeholder 3"/>
          <p:cNvSpPr>
            <a:spLocks noGrp="1"/>
          </p:cNvSpPr>
          <p:nvPr>
            <p:ph type="sldNum" sz="quarter" idx="5"/>
          </p:nvPr>
        </p:nvSpPr>
        <p:spPr/>
        <p:txBody>
          <a:bodyPr/>
          <a:lstStyle/>
          <a:p>
            <a:fld id="{C8BDE777-C9F6-4C87-A2DD-6B70503C83CD}" type="slidenum">
              <a:rPr lang="en-GB" smtClean="0"/>
              <a:t>12</a:t>
            </a:fld>
            <a:endParaRPr lang="en-GB"/>
          </a:p>
        </p:txBody>
      </p:sp>
    </p:spTree>
    <p:extLst>
      <p:ext uri="{BB962C8B-B14F-4D97-AF65-F5344CB8AC3E}">
        <p14:creationId xmlns:p14="http://schemas.microsoft.com/office/powerpoint/2010/main" val="1026839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Direct the question back to the delegates – have you done Think Pair Share/ Any issues that have came from it?</a:t>
            </a:r>
          </a:p>
          <a:p>
            <a:endParaRPr lang="en-GB" dirty="0"/>
          </a:p>
          <a:p>
            <a:r>
              <a:rPr lang="en-GB" dirty="0"/>
              <a:t>Research suggests LT with peers and teacher-led LT are </a:t>
            </a:r>
            <a:r>
              <a:rPr lang="en-GB" b="1" dirty="0"/>
              <a:t>complementary</a:t>
            </a:r>
            <a:r>
              <a:rPr lang="en-GB" dirty="0"/>
              <a:t>, but this doesn’t mean they aren’t also </a:t>
            </a:r>
            <a:r>
              <a:rPr lang="en-GB" b="1" dirty="0"/>
              <a:t>in tension </a:t>
            </a:r>
            <a:r>
              <a:rPr lang="en-GB" dirty="0"/>
              <a:t>with each other. </a:t>
            </a:r>
          </a:p>
          <a:p>
            <a:r>
              <a:rPr lang="en-GB" dirty="0"/>
              <a:t>Finding strategies to blend the 2 effectively are what I have found pertinent with LT.</a:t>
            </a:r>
          </a:p>
        </p:txBody>
      </p:sp>
      <p:sp>
        <p:nvSpPr>
          <p:cNvPr id="4" name="Slide Number Placeholder 3"/>
          <p:cNvSpPr>
            <a:spLocks noGrp="1"/>
          </p:cNvSpPr>
          <p:nvPr>
            <p:ph type="sldNum" sz="quarter" idx="5"/>
          </p:nvPr>
        </p:nvSpPr>
        <p:spPr/>
        <p:txBody>
          <a:bodyPr/>
          <a:lstStyle/>
          <a:p>
            <a:fld id="{C8BDE777-C9F6-4C87-A2DD-6B70503C83CD}" type="slidenum">
              <a:rPr lang="en-GB" smtClean="0"/>
              <a:t>13</a:t>
            </a:fld>
            <a:endParaRPr lang="en-GB"/>
          </a:p>
        </p:txBody>
      </p:sp>
    </p:spTree>
    <p:extLst>
      <p:ext uri="{BB962C8B-B14F-4D97-AF65-F5344CB8AC3E}">
        <p14:creationId xmlns:p14="http://schemas.microsoft.com/office/powerpoint/2010/main" val="1742038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Direct the question back to the delegates – have you done Think Pair Share/ Any issues that have came from it?</a:t>
            </a:r>
          </a:p>
        </p:txBody>
      </p:sp>
      <p:sp>
        <p:nvSpPr>
          <p:cNvPr id="4" name="Slide Number Placeholder 3"/>
          <p:cNvSpPr>
            <a:spLocks noGrp="1"/>
          </p:cNvSpPr>
          <p:nvPr>
            <p:ph type="sldNum" sz="quarter" idx="5"/>
          </p:nvPr>
        </p:nvSpPr>
        <p:spPr/>
        <p:txBody>
          <a:bodyPr/>
          <a:lstStyle/>
          <a:p>
            <a:fld id="{C8BDE777-C9F6-4C87-A2DD-6B70503C83CD}" type="slidenum">
              <a:rPr lang="en-GB" smtClean="0"/>
              <a:t>14</a:t>
            </a:fld>
            <a:endParaRPr lang="en-GB"/>
          </a:p>
        </p:txBody>
      </p:sp>
    </p:spTree>
    <p:extLst>
      <p:ext uri="{BB962C8B-B14F-4D97-AF65-F5344CB8AC3E}">
        <p14:creationId xmlns:p14="http://schemas.microsoft.com/office/powerpoint/2010/main" val="2175106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7A8C8-CBC7-4F37-956E-4314BA18972E}" type="slidenum">
              <a:rPr lang="en-GB" smtClean="0"/>
              <a:t>15</a:t>
            </a:fld>
            <a:endParaRPr lang="en-GB"/>
          </a:p>
        </p:txBody>
      </p:sp>
    </p:spTree>
    <p:extLst>
      <p:ext uri="{BB962C8B-B14F-4D97-AF65-F5344CB8AC3E}">
        <p14:creationId xmlns:p14="http://schemas.microsoft.com/office/powerpoint/2010/main" val="3454556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Green X = Gold Zone top right – that is where you want all your students to be when thinking hard in lessons.</a:t>
            </a:r>
          </a:p>
          <a:p>
            <a:pPr marL="0" indent="0">
              <a:buFont typeface="Arial" panose="020B0604020202020204" pitchFamily="34" charset="0"/>
              <a:buNone/>
            </a:pPr>
            <a:r>
              <a:rPr lang="en-GB" dirty="0"/>
              <a:t>Scenario – Teacher asks the questions (cold-calls), but calls a name first</a:t>
            </a:r>
          </a:p>
          <a:p>
            <a:pPr marL="0" indent="0">
              <a:buFont typeface="Arial" panose="020B0604020202020204" pitchFamily="34" charset="0"/>
              <a:buNone/>
            </a:pPr>
            <a:r>
              <a:rPr lang="en-GB" dirty="0"/>
              <a:t>By calling a student’s name and then asking the question will automatically lower class participation.</a:t>
            </a:r>
          </a:p>
          <a:p>
            <a:pPr marL="0" indent="0">
              <a:buFont typeface="Arial" panose="020B0604020202020204" pitchFamily="34" charset="0"/>
              <a:buNone/>
            </a:pPr>
            <a:r>
              <a:rPr lang="en-GB" dirty="0"/>
              <a:t>Accountability of the students has shifted from the entire class who could be asked a question to just one student. </a:t>
            </a:r>
          </a:p>
          <a:p>
            <a:pPr marL="0" indent="0">
              <a:buFont typeface="Arial" panose="020B0604020202020204" pitchFamily="34" charset="0"/>
              <a:buNone/>
            </a:pPr>
            <a:r>
              <a:rPr lang="en-GB" dirty="0"/>
              <a:t>The rest of the class who were not named are almost guaranteed to not be thinking about the answer. </a:t>
            </a:r>
          </a:p>
        </p:txBody>
      </p:sp>
      <p:sp>
        <p:nvSpPr>
          <p:cNvPr id="4" name="Slide Number Placeholder 3"/>
          <p:cNvSpPr>
            <a:spLocks noGrp="1"/>
          </p:cNvSpPr>
          <p:nvPr>
            <p:ph type="sldNum" sz="quarter" idx="5"/>
          </p:nvPr>
        </p:nvSpPr>
        <p:spPr/>
        <p:txBody>
          <a:bodyPr/>
          <a:lstStyle/>
          <a:p>
            <a:fld id="{C8BDE777-C9F6-4C87-A2DD-6B70503C83CD}" type="slidenum">
              <a:rPr lang="en-GB" smtClean="0"/>
              <a:t>16</a:t>
            </a:fld>
            <a:endParaRPr lang="en-GB"/>
          </a:p>
        </p:txBody>
      </p:sp>
    </p:spTree>
    <p:extLst>
      <p:ext uri="{BB962C8B-B14F-4D97-AF65-F5344CB8AC3E}">
        <p14:creationId xmlns:p14="http://schemas.microsoft.com/office/powerpoint/2010/main" val="3967634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0" i="0" dirty="0">
                <a:solidFill>
                  <a:srgbClr val="444444"/>
                </a:solidFill>
                <a:effectLst/>
                <a:latin typeface="Roboto" panose="02000000000000000000" pitchFamily="2" charset="0"/>
              </a:rPr>
              <a:t>Ask the question first, </a:t>
            </a:r>
            <a:r>
              <a:rPr lang="en-GB" b="1" i="0" dirty="0">
                <a:solidFill>
                  <a:srgbClr val="444444"/>
                </a:solidFill>
                <a:effectLst/>
                <a:latin typeface="Roboto" panose="02000000000000000000" pitchFamily="2" charset="0"/>
              </a:rPr>
              <a:t>then</a:t>
            </a:r>
            <a:r>
              <a:rPr lang="en-GB" b="0" i="0" dirty="0">
                <a:solidFill>
                  <a:srgbClr val="444444"/>
                </a:solidFill>
                <a:effectLst/>
                <a:latin typeface="Roboto" panose="02000000000000000000" pitchFamily="2" charset="0"/>
              </a:rPr>
              <a:t> call a student’s name. </a:t>
            </a:r>
          </a:p>
          <a:p>
            <a:pPr marL="171450" indent="-171450">
              <a:buFont typeface="Arial" panose="020B0604020202020204" pitchFamily="34" charset="0"/>
              <a:buChar char="•"/>
            </a:pPr>
            <a:r>
              <a:rPr lang="en-GB" b="0" i="0" dirty="0">
                <a:solidFill>
                  <a:srgbClr val="444444"/>
                </a:solidFill>
                <a:effectLst/>
                <a:latin typeface="Roboto" panose="02000000000000000000" pitchFamily="2" charset="0"/>
              </a:rPr>
              <a:t>Sounds easy/obvious; yet it’s very easy to forget.</a:t>
            </a:r>
          </a:p>
          <a:p>
            <a:pPr marL="171450" indent="-171450">
              <a:buFont typeface="Arial" panose="020B0604020202020204" pitchFamily="34" charset="0"/>
              <a:buChar char="•"/>
            </a:pPr>
            <a:r>
              <a:rPr lang="en-GB" b="0" i="0" dirty="0">
                <a:solidFill>
                  <a:srgbClr val="444444"/>
                </a:solidFill>
                <a:effectLst/>
                <a:latin typeface="Roboto" panose="02000000000000000000" pitchFamily="2" charset="0"/>
              </a:rPr>
              <a:t>It holds the entire class to account as the mystery of who will be asked the question still remains. </a:t>
            </a:r>
          </a:p>
          <a:p>
            <a:pPr marL="171450" indent="-171450">
              <a:buFont typeface="Arial" panose="020B0604020202020204" pitchFamily="34" charset="0"/>
              <a:buChar char="•"/>
            </a:pPr>
            <a:r>
              <a:rPr lang="en-GB" b="0" i="0" dirty="0">
                <a:solidFill>
                  <a:srgbClr val="444444"/>
                </a:solidFill>
                <a:effectLst/>
                <a:latin typeface="Roboto" panose="02000000000000000000" pitchFamily="2" charset="0"/>
              </a:rPr>
              <a:t>This is also where you can judge all the students body language/demeanour/facial expressions</a:t>
            </a:r>
          </a:p>
          <a:p>
            <a:endParaRPr lang="en-GB" b="0" i="0" dirty="0">
              <a:solidFill>
                <a:srgbClr val="444444"/>
              </a:solidFill>
              <a:effectLst/>
              <a:latin typeface="Roboto" panose="02000000000000000000" pitchFamily="2" charset="0"/>
            </a:endParaRPr>
          </a:p>
          <a:p>
            <a:endParaRPr lang="en-GB" b="0" i="0" dirty="0">
              <a:solidFill>
                <a:srgbClr val="444444"/>
              </a:solidFill>
              <a:effectLst/>
              <a:latin typeface="Roboto" panose="02000000000000000000" pitchFamily="2" charset="0"/>
            </a:endParaRPr>
          </a:p>
          <a:p>
            <a:endParaRPr lang="en-GB" dirty="0"/>
          </a:p>
        </p:txBody>
      </p:sp>
      <p:sp>
        <p:nvSpPr>
          <p:cNvPr id="4" name="Slide Number Placeholder 3"/>
          <p:cNvSpPr>
            <a:spLocks noGrp="1"/>
          </p:cNvSpPr>
          <p:nvPr>
            <p:ph type="sldNum" sz="quarter" idx="5"/>
          </p:nvPr>
        </p:nvSpPr>
        <p:spPr/>
        <p:txBody>
          <a:bodyPr/>
          <a:lstStyle/>
          <a:p>
            <a:fld id="{C8BDE777-C9F6-4C87-A2DD-6B70503C83CD}" type="slidenum">
              <a:rPr lang="en-GB" smtClean="0"/>
              <a:t>17</a:t>
            </a:fld>
            <a:endParaRPr lang="en-GB"/>
          </a:p>
        </p:txBody>
      </p:sp>
    </p:spTree>
    <p:extLst>
      <p:ext uri="{BB962C8B-B14F-4D97-AF65-F5344CB8AC3E}">
        <p14:creationId xmlns:p14="http://schemas.microsoft.com/office/powerpoint/2010/main" val="1684967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Building on the scenario:</a:t>
            </a:r>
          </a:p>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Previously – the teacher asked question/ says name first</a:t>
            </a:r>
          </a:p>
          <a:p>
            <a:endParaRPr lang="en-GB" dirty="0"/>
          </a:p>
        </p:txBody>
      </p:sp>
      <p:sp>
        <p:nvSpPr>
          <p:cNvPr id="4" name="Slide Number Placeholder 3"/>
          <p:cNvSpPr>
            <a:spLocks noGrp="1"/>
          </p:cNvSpPr>
          <p:nvPr>
            <p:ph type="sldNum" sz="quarter" idx="5"/>
          </p:nvPr>
        </p:nvSpPr>
        <p:spPr/>
        <p:txBody>
          <a:bodyPr/>
          <a:lstStyle/>
          <a:p>
            <a:fld id="{C8BDE777-C9F6-4C87-A2DD-6B70503C83CD}" type="slidenum">
              <a:rPr lang="en-GB" smtClean="0"/>
              <a:t>18</a:t>
            </a:fld>
            <a:endParaRPr lang="en-GB"/>
          </a:p>
        </p:txBody>
      </p:sp>
    </p:spTree>
    <p:extLst>
      <p:ext uri="{BB962C8B-B14F-4D97-AF65-F5344CB8AC3E}">
        <p14:creationId xmlns:p14="http://schemas.microsoft.com/office/powerpoint/2010/main" val="2761250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A bit better than our last one, but not a lot better. Why? </a:t>
            </a:r>
          </a:p>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Because the Wait Time wasn’t long enough. </a:t>
            </a:r>
          </a:p>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They posed the question, then asked a student, who then had to pause and think for quite a while before answering. </a:t>
            </a:r>
          </a:p>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While that student was waiting and thinking, what were all the others doing? </a:t>
            </a:r>
          </a:p>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They were confident that they wouldn’t need to answer the question, they switched off and waited for the other student to answer the question. </a:t>
            </a:r>
          </a:p>
          <a:p>
            <a:pPr marL="171450" indent="-171450">
              <a:buFont typeface="Arial" panose="020B0604020202020204" pitchFamily="34" charset="0"/>
              <a:buChar char="•"/>
            </a:pPr>
            <a:r>
              <a:rPr lang="en-GB" b="0" i="0" dirty="0">
                <a:solidFill>
                  <a:srgbClr val="444444"/>
                </a:solidFill>
                <a:effectLst/>
                <a:latin typeface="Trebuchet MS" panose="020B0603020202020204" pitchFamily="34" charset="0"/>
              </a:rPr>
              <a:t>The whole point in doing the Cold Call flies out the window.</a:t>
            </a:r>
          </a:p>
          <a:p>
            <a:pPr marL="171450" indent="-171450">
              <a:buFont typeface="Arial" panose="020B0604020202020204" pitchFamily="34" charset="0"/>
              <a:buChar char="•"/>
            </a:pPr>
            <a:r>
              <a:rPr lang="en-GB" dirty="0">
                <a:latin typeface="Trebuchet MS" panose="020B0603020202020204" pitchFamily="34" charset="0"/>
              </a:rPr>
              <a:t>Ways to increase participation correctly:</a:t>
            </a:r>
          </a:p>
          <a:p>
            <a:pPr marL="171450" indent="-171450">
              <a:buFont typeface="Arial" panose="020B0604020202020204" pitchFamily="34" charset="0"/>
              <a:buChar char="•"/>
            </a:pPr>
            <a:r>
              <a:rPr lang="en-GB" dirty="0">
                <a:latin typeface="Trebuchet MS" panose="020B0603020202020204" pitchFamily="34" charset="0"/>
              </a:rPr>
              <a:t>Cold Call – Pose a question / Wait time / Call Student and Respond</a:t>
            </a:r>
          </a:p>
          <a:p>
            <a:endParaRPr lang="en-GB" dirty="0"/>
          </a:p>
        </p:txBody>
      </p:sp>
      <p:sp>
        <p:nvSpPr>
          <p:cNvPr id="4" name="Slide Number Placeholder 3"/>
          <p:cNvSpPr>
            <a:spLocks noGrp="1"/>
          </p:cNvSpPr>
          <p:nvPr>
            <p:ph type="sldNum" sz="quarter" idx="5"/>
          </p:nvPr>
        </p:nvSpPr>
        <p:spPr/>
        <p:txBody>
          <a:bodyPr/>
          <a:lstStyle/>
          <a:p>
            <a:fld id="{C8BDE777-C9F6-4C87-A2DD-6B70503C83CD}" type="slidenum">
              <a:rPr lang="en-GB" smtClean="0"/>
              <a:t>19</a:t>
            </a:fld>
            <a:endParaRPr lang="en-GB"/>
          </a:p>
        </p:txBody>
      </p:sp>
    </p:spTree>
    <p:extLst>
      <p:ext uri="{BB962C8B-B14F-4D97-AF65-F5344CB8AC3E}">
        <p14:creationId xmlns:p14="http://schemas.microsoft.com/office/powerpoint/2010/main" val="3351334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0" dirty="0">
                <a:latin typeface="Trebuchet MS" panose="020B0603020202020204" pitchFamily="34" charset="0"/>
              </a:rPr>
              <a:t>Routes are important –</a:t>
            </a:r>
          </a:p>
          <a:p>
            <a:r>
              <a:rPr lang="en-GB" sz="1000" b="0" dirty="0">
                <a:latin typeface="Trebuchet MS" panose="020B0603020202020204" pitchFamily="34" charset="0"/>
              </a:rPr>
              <a:t>isn't just selecting random students. </a:t>
            </a:r>
          </a:p>
          <a:p>
            <a:pPr>
              <a:buFont typeface="Arial" panose="020B0604020202020204" pitchFamily="34" charset="0"/>
              <a:buNone/>
            </a:pPr>
            <a:r>
              <a:rPr lang="en-GB" sz="1000" b="0" dirty="0">
                <a:latin typeface="Trebuchet MS" panose="020B0603020202020204" pitchFamily="34" charset="0"/>
              </a:rPr>
              <a:t>plan different "routes" around the room to ensure all students are included over time. </a:t>
            </a:r>
          </a:p>
          <a:p>
            <a:pPr>
              <a:buFont typeface="Arial" panose="020B0604020202020204" pitchFamily="34" charset="0"/>
              <a:buNone/>
            </a:pPr>
            <a:r>
              <a:rPr lang="en-GB" sz="1000" b="0" dirty="0">
                <a:latin typeface="Trebuchet MS" panose="020B0603020202020204" pitchFamily="34" charset="0"/>
              </a:rPr>
              <a:t>Varying who is called on prevents the same confident students from dominating discussion. </a:t>
            </a:r>
          </a:p>
          <a:p>
            <a:pPr>
              <a:buFont typeface="Arial" panose="020B0604020202020204" pitchFamily="34" charset="0"/>
              <a:buNone/>
            </a:pPr>
            <a:r>
              <a:rPr lang="en-GB" sz="1000" b="0" dirty="0">
                <a:latin typeface="Trebuchet MS" panose="020B0603020202020204" pitchFamily="34" charset="0"/>
              </a:rPr>
              <a:t>improves with deliberate practice and reflection. </a:t>
            </a:r>
          </a:p>
          <a:p>
            <a:pPr>
              <a:buFont typeface="Arial" panose="020B0604020202020204" pitchFamily="34" charset="0"/>
              <a:buNone/>
            </a:pPr>
            <a:r>
              <a:rPr lang="en-GB" sz="1000" b="0" dirty="0">
                <a:latin typeface="Trebuchet MS" panose="020B0603020202020204" pitchFamily="34" charset="0"/>
              </a:rPr>
              <a:t>Encourage teachers to track participation and notice patterns in who they tend to call on. </a:t>
            </a:r>
          </a:p>
          <a:p>
            <a:pPr>
              <a:buFont typeface="Arial" panose="020B0604020202020204" pitchFamily="34" charset="0"/>
              <a:buNone/>
            </a:pPr>
            <a:r>
              <a:rPr lang="en-GB" sz="1000" b="0" dirty="0">
                <a:latin typeface="Trebuchet MS" panose="020B0603020202020204" pitchFamily="34" charset="0"/>
              </a:rPr>
              <a:t>Creates a positive culture around errors or "giving it a go“ -</a:t>
            </a:r>
          </a:p>
          <a:p>
            <a:pPr>
              <a:buFont typeface="Arial" panose="020B0604020202020204" pitchFamily="34" charset="0"/>
              <a:buNone/>
            </a:pPr>
            <a:r>
              <a:rPr lang="en-GB" sz="1000" b="0" dirty="0">
                <a:latin typeface="Trebuchet MS" panose="020B0603020202020204" pitchFamily="34" charset="0"/>
              </a:rPr>
              <a:t>helps normalise participation from everyone, not just those who are certain of the answer. </a:t>
            </a:r>
          </a:p>
          <a:p>
            <a:pPr>
              <a:buFont typeface="Arial" panose="020B0604020202020204" pitchFamily="34" charset="0"/>
              <a:buNone/>
            </a:pPr>
            <a:r>
              <a:rPr lang="en-GB" sz="1000" b="0" dirty="0">
                <a:latin typeface="Trebuchet MS" panose="020B0603020202020204" pitchFamily="34" charset="0"/>
              </a:rPr>
              <a:t>learn that mistakes are part of learning rather than something to avoid. </a:t>
            </a:r>
          </a:p>
          <a:p>
            <a:pPr>
              <a:buFont typeface="Arial" panose="020B0604020202020204" pitchFamily="34" charset="0"/>
              <a:buNone/>
            </a:pPr>
            <a:r>
              <a:rPr lang="en-GB" sz="1000" b="0" dirty="0">
                <a:latin typeface="Trebuchet MS" panose="020B0603020202020204" pitchFamily="34" charset="0"/>
              </a:rPr>
              <a:t>response to incorrect answers is crucial: probe, scaffold, and build on contributions rather than shutting them down or rounding up. </a:t>
            </a:r>
          </a:p>
          <a:p>
            <a:pPr>
              <a:buFont typeface="Arial" panose="020B0604020202020204" pitchFamily="34" charset="0"/>
              <a:buNone/>
            </a:pPr>
            <a:r>
              <a:rPr lang="en-GB" sz="1000" b="0" dirty="0">
                <a:latin typeface="Trebuchet MS" panose="020B0603020202020204" pitchFamily="34" charset="0"/>
              </a:rPr>
              <a:t>Over time, students become more willing to take academic risks. </a:t>
            </a:r>
          </a:p>
          <a:p>
            <a:pPr marL="0" indent="0">
              <a:buFont typeface="Arial" panose="020B0604020202020204" pitchFamily="34" charset="0"/>
              <a:buNone/>
            </a:pPr>
            <a:r>
              <a:rPr lang="en-GB" sz="1000" b="0" dirty="0">
                <a:latin typeface="Trebuchet MS" panose="020B0603020202020204" pitchFamily="34" charset="0"/>
              </a:rPr>
              <a:t>Nurture academic excellence – probe, challenge, extend, link etc.</a:t>
            </a:r>
          </a:p>
          <a:p>
            <a:pPr marL="0" indent="0">
              <a:buFont typeface="Arial" panose="020B0604020202020204" pitchFamily="34" charset="0"/>
              <a:buNone/>
            </a:pPr>
            <a:r>
              <a:rPr lang="en-GB" sz="1000" b="0" dirty="0">
                <a:latin typeface="Trebuchet MS" panose="020B0603020202020204" pitchFamily="34" charset="0"/>
              </a:rPr>
              <a:t>should be the start of thinking, not the end. </a:t>
            </a:r>
          </a:p>
          <a:p>
            <a:pPr>
              <a:buFont typeface="Arial" panose="020B0604020202020204" pitchFamily="34" charset="0"/>
              <a:buNone/>
            </a:pPr>
            <a:r>
              <a:rPr lang="en-GB" sz="1000" b="0" dirty="0">
                <a:latin typeface="Trebuchet MS" panose="020B0603020202020204" pitchFamily="34" charset="0"/>
              </a:rPr>
              <a:t>Follow up answers with questions "Why do you think that?" "Can you give evidence?"</a:t>
            </a:r>
          </a:p>
          <a:p>
            <a:pPr>
              <a:buFont typeface="Arial" panose="020B0604020202020204" pitchFamily="34" charset="0"/>
              <a:buNone/>
            </a:pPr>
            <a:r>
              <a:rPr lang="en-GB" sz="1000" b="0" dirty="0">
                <a:latin typeface="Trebuchet MS" panose="020B0603020202020204" pitchFamily="34" charset="0"/>
              </a:rPr>
              <a:t>This raises the level of classroom dialogue and pushes students beyond recall. </a:t>
            </a:r>
          </a:p>
          <a:p>
            <a:pPr marL="0" indent="0">
              <a:buFont typeface="Arial" panose="020B0604020202020204" pitchFamily="34" charset="0"/>
              <a:buNone/>
            </a:pPr>
            <a:r>
              <a:rPr lang="en-GB" sz="1000" b="0" dirty="0">
                <a:latin typeface="Trebuchet MS" panose="020B0603020202020204" pitchFamily="34" charset="0"/>
              </a:rPr>
              <a:t>Cold calling becomes powerful when combined with high-quality questioning.</a:t>
            </a:r>
          </a:p>
          <a:p>
            <a:pPr marL="0" indent="0">
              <a:buFont typeface="Arial" panose="020B0604020202020204" pitchFamily="34" charset="0"/>
              <a:buNone/>
            </a:pPr>
            <a:r>
              <a:rPr lang="en-GB" sz="1000" b="0" dirty="0">
                <a:latin typeface="Trebuchet MS" panose="020B0603020202020204" pitchFamily="34" charset="0"/>
              </a:rPr>
              <a:t>Allows other students to assist/get involved</a:t>
            </a:r>
          </a:p>
          <a:p>
            <a:pPr marL="0" indent="0">
              <a:buFont typeface="Arial" panose="020B0604020202020204" pitchFamily="34" charset="0"/>
              <a:buNone/>
            </a:pPr>
            <a:r>
              <a:rPr lang="en-GB" sz="1000" b="0" dirty="0">
                <a:latin typeface="Trebuchet MS" panose="020B0603020202020204" pitchFamily="34" charset="0"/>
              </a:rPr>
              <a:t>One student's answer can become a springboard for wider discussion. </a:t>
            </a:r>
          </a:p>
          <a:p>
            <a:pPr marL="0" indent="0">
              <a:buFont typeface="Arial" panose="020B0604020202020204" pitchFamily="34" charset="0"/>
              <a:buNone/>
            </a:pPr>
            <a:r>
              <a:rPr lang="en-GB" sz="1000" b="0" dirty="0">
                <a:latin typeface="Trebuchet MS" panose="020B0603020202020204" pitchFamily="34" charset="0"/>
              </a:rPr>
              <a:t>Teachers can use techniques such as: "Who agrees or disagrees and why?" "Can someone add to X answer … wait … jo?" </a:t>
            </a:r>
          </a:p>
          <a:p>
            <a:pPr>
              <a:buFont typeface="Arial" panose="020B0604020202020204" pitchFamily="34" charset="0"/>
              <a:buNone/>
            </a:pPr>
            <a:r>
              <a:rPr lang="en-GB" sz="1000" b="0" dirty="0">
                <a:latin typeface="Trebuchet MS" panose="020B0603020202020204" pitchFamily="34" charset="0"/>
              </a:rPr>
              <a:t>This keeps the whole class engaged because everyone knows they may be invited to contribute. </a:t>
            </a:r>
          </a:p>
          <a:p>
            <a:pPr marL="0" indent="0">
              <a:buFont typeface="Arial" panose="020B0604020202020204" pitchFamily="34" charset="0"/>
              <a:buNone/>
            </a:pPr>
            <a:r>
              <a:rPr lang="en-GB" sz="1000" b="0" dirty="0">
                <a:latin typeface="Trebuchet MS" panose="020B0603020202020204" pitchFamily="34" charset="0"/>
              </a:rPr>
              <a:t>Cold calling promotes collective thinking, not individual performance.</a:t>
            </a:r>
          </a:p>
          <a:p>
            <a:pPr marL="0" indent="0">
              <a:buFont typeface="Arial" panose="020B0604020202020204" pitchFamily="34" charset="0"/>
              <a:buNone/>
            </a:pPr>
            <a:r>
              <a:rPr lang="en-GB" sz="1000" b="0" dirty="0">
                <a:latin typeface="Trebuchet MS" panose="020B0603020202020204" pitchFamily="34" charset="0"/>
              </a:rPr>
              <a:t>Using the student's name… last</a:t>
            </a:r>
          </a:p>
          <a:p>
            <a:pPr>
              <a:buFont typeface="Arial" panose="020B0604020202020204" pitchFamily="34" charset="0"/>
              <a:buNone/>
            </a:pPr>
            <a:r>
              <a:rPr lang="en-GB" sz="1000" b="0" dirty="0">
                <a:latin typeface="Trebuchet MS" panose="020B0603020202020204" pitchFamily="34" charset="0"/>
              </a:rPr>
              <a:t>This ensures every student thinks about the question because nobody knows who will be asked.</a:t>
            </a:r>
          </a:p>
          <a:p>
            <a:pPr>
              <a:buFont typeface="Arial" panose="020B0604020202020204" pitchFamily="34" charset="0"/>
              <a:buNone/>
            </a:pPr>
            <a:r>
              <a:rPr lang="en-GB" sz="1000" b="0" dirty="0">
                <a:latin typeface="Trebuchet MS" panose="020B0603020202020204" pitchFamily="34" charset="0"/>
              </a:rPr>
              <a:t>It also provides valuable wait time before the response. </a:t>
            </a:r>
          </a:p>
          <a:p>
            <a:pPr>
              <a:buFont typeface="Arial" panose="020B0604020202020204" pitchFamily="34" charset="0"/>
              <a:buNone/>
            </a:pPr>
            <a:r>
              <a:rPr lang="en-GB" sz="1000" b="0" dirty="0">
                <a:latin typeface="Trebuchet MS" panose="020B0603020202020204" pitchFamily="34" charset="0"/>
              </a:rPr>
              <a:t>Motivate students and inspire curiosity</a:t>
            </a:r>
          </a:p>
          <a:p>
            <a:pPr>
              <a:buFont typeface="Arial" panose="020B0604020202020204" pitchFamily="34" charset="0"/>
              <a:buNone/>
            </a:pPr>
            <a:r>
              <a:rPr lang="en-GB" sz="1000" b="0" dirty="0">
                <a:latin typeface="Trebuchet MS" panose="020B0603020202020204" pitchFamily="34" charset="0"/>
              </a:rPr>
              <a:t>When done well, cold calling communicates that every student's thinking matters. </a:t>
            </a:r>
          </a:p>
          <a:p>
            <a:pPr>
              <a:buFont typeface="Arial" panose="020B0604020202020204" pitchFamily="34" charset="0"/>
              <a:buNone/>
            </a:pPr>
            <a:r>
              <a:rPr lang="en-GB" sz="1000" b="0" dirty="0">
                <a:latin typeface="Trebuchet MS" panose="020B0603020202020204" pitchFamily="34" charset="0"/>
              </a:rPr>
              <a:t>It increases accountability while also building confidence. </a:t>
            </a:r>
          </a:p>
          <a:p>
            <a:pPr>
              <a:buFont typeface="Arial" panose="020B0604020202020204" pitchFamily="34" charset="0"/>
              <a:buNone/>
            </a:pPr>
            <a:r>
              <a:rPr lang="en-GB" sz="1000" b="0" dirty="0">
                <a:latin typeface="Trebuchet MS" panose="020B0603020202020204" pitchFamily="34" charset="0"/>
              </a:rPr>
              <a:t>Students are more likely to stay focused because they know they may be invited into the discussion at any point. </a:t>
            </a:r>
          </a:p>
          <a:p>
            <a:pPr>
              <a:buFont typeface="Arial" panose="020B0604020202020204" pitchFamily="34" charset="0"/>
              <a:buNone/>
            </a:pPr>
            <a:r>
              <a:rPr lang="en-GB" sz="1000" b="0" dirty="0">
                <a:latin typeface="Trebuchet MS" panose="020B0603020202020204" pitchFamily="34" charset="0"/>
              </a:rPr>
              <a:t>Thought – provoking questions can spark curiosity and encourage deeper engagement with the subject. </a:t>
            </a:r>
          </a:p>
        </p:txBody>
      </p:sp>
      <p:sp>
        <p:nvSpPr>
          <p:cNvPr id="4" name="Slide Number Placeholder 3"/>
          <p:cNvSpPr>
            <a:spLocks noGrp="1"/>
          </p:cNvSpPr>
          <p:nvPr>
            <p:ph type="sldNum" sz="quarter" idx="5"/>
          </p:nvPr>
        </p:nvSpPr>
        <p:spPr/>
        <p:txBody>
          <a:bodyPr/>
          <a:lstStyle/>
          <a:p>
            <a:fld id="{3E17A8C8-CBC7-4F37-956E-4314BA18972E}" type="slidenum">
              <a:rPr lang="en-GB" smtClean="0"/>
              <a:t>20</a:t>
            </a:fld>
            <a:endParaRPr lang="en-GB"/>
          </a:p>
        </p:txBody>
      </p:sp>
    </p:spTree>
    <p:extLst>
      <p:ext uri="{BB962C8B-B14F-4D97-AF65-F5344CB8AC3E}">
        <p14:creationId xmlns:p14="http://schemas.microsoft.com/office/powerpoint/2010/main" val="54734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7A8C8-CBC7-4F37-956E-4314BA18972E}" type="slidenum">
              <a:rPr lang="en-GB" smtClean="0"/>
              <a:t>21</a:t>
            </a:fld>
            <a:endParaRPr lang="en-GB"/>
          </a:p>
        </p:txBody>
      </p:sp>
    </p:spTree>
    <p:extLst>
      <p:ext uri="{BB962C8B-B14F-4D97-AF65-F5344CB8AC3E}">
        <p14:creationId xmlns:p14="http://schemas.microsoft.com/office/powerpoint/2010/main" val="1016395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 1A: good barometer to check for wilful disengagement – could establish a conflict with an audience</a:t>
            </a:r>
            <a:br>
              <a:rPr lang="en-GB" dirty="0"/>
            </a:br>
            <a:r>
              <a:rPr lang="en-GB" dirty="0"/>
              <a:t>Option 1B: reduced potential for conflict, more time spent on one individual, could result in attention loss for the rest if it takes too long</a:t>
            </a:r>
          </a:p>
          <a:p>
            <a:r>
              <a:rPr lang="en-GB" dirty="0"/>
              <a:t>Option 2A: included others, great option if the question is trickier, factual recall, or an answer for which a prompt may not be immediately called to mind (e.g. what is the capital city of France?)</a:t>
            </a:r>
          </a:p>
          <a:p>
            <a:r>
              <a:rPr lang="en-GB" dirty="0"/>
              <a:t>Option 2B: brilliant at facilitating flow, remaining in control, opportunities for praise for more than 1 student</a:t>
            </a:r>
          </a:p>
        </p:txBody>
      </p:sp>
      <p:sp>
        <p:nvSpPr>
          <p:cNvPr id="4" name="Slide Number Placeholder 3"/>
          <p:cNvSpPr>
            <a:spLocks noGrp="1"/>
          </p:cNvSpPr>
          <p:nvPr>
            <p:ph type="sldNum" sz="quarter" idx="5"/>
          </p:nvPr>
        </p:nvSpPr>
        <p:spPr/>
        <p:txBody>
          <a:bodyPr/>
          <a:lstStyle/>
          <a:p>
            <a:fld id="{3E17A8C8-CBC7-4F37-956E-4314BA18972E}" type="slidenum">
              <a:rPr lang="en-GB" smtClean="0"/>
              <a:t>22</a:t>
            </a:fld>
            <a:endParaRPr lang="en-GB"/>
          </a:p>
        </p:txBody>
      </p:sp>
    </p:spTree>
    <p:extLst>
      <p:ext uri="{BB962C8B-B14F-4D97-AF65-F5344CB8AC3E}">
        <p14:creationId xmlns:p14="http://schemas.microsoft.com/office/powerpoint/2010/main" val="3402145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17A8C8-CBC7-4F37-956E-4314BA18972E}" type="slidenum">
              <a:rPr lang="en-GB" smtClean="0"/>
              <a:t>23</a:t>
            </a:fld>
            <a:endParaRPr lang="en-GB"/>
          </a:p>
        </p:txBody>
      </p:sp>
    </p:spTree>
    <p:extLst>
      <p:ext uri="{BB962C8B-B14F-4D97-AF65-F5344CB8AC3E}">
        <p14:creationId xmlns:p14="http://schemas.microsoft.com/office/powerpoint/2010/main" val="2640259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Choral response is important and impactful to keep the class engaged in explanations from the teacher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The teacher will deliberately get all students to answer in unison to a prompt. </a:t>
            </a:r>
          </a:p>
          <a:p>
            <a:pPr marL="285750" indent="-285750">
              <a:buFont typeface="Arial" panose="020B0604020202020204" pitchFamily="34" charset="0"/>
              <a:buChar char="•"/>
            </a:pPr>
            <a:r>
              <a:rPr lang="en-GB" sz="1200" dirty="0">
                <a:latin typeface="Trebuchet MS" panose="020B0603020202020204" pitchFamily="34" charset="0"/>
              </a:rPr>
              <a:t>Example –  </a:t>
            </a:r>
          </a:p>
          <a:p>
            <a:pPr marL="285750" indent="-285750">
              <a:buFont typeface="Arial" panose="020B0604020202020204" pitchFamily="34" charset="0"/>
              <a:buChar char="•"/>
            </a:pPr>
            <a:r>
              <a:rPr lang="en-GB" sz="1200" dirty="0">
                <a:latin typeface="Trebuchet MS" panose="020B0603020202020204" pitchFamily="34" charset="0"/>
              </a:rPr>
              <a:t>Teacher: “Moses received the Torah and Ten Commandments on Mount Sinai and the Torah is the first five books of Moses ” </a:t>
            </a:r>
          </a:p>
          <a:p>
            <a:pPr marL="285750" indent="-285750">
              <a:buFont typeface="Arial" panose="020B0604020202020204" pitchFamily="34" charset="0"/>
              <a:buChar char="•"/>
            </a:pPr>
            <a:r>
              <a:rPr lang="en-GB" sz="1200" dirty="0">
                <a:latin typeface="Trebuchet MS" panose="020B0603020202020204" pitchFamily="34" charset="0"/>
              </a:rPr>
              <a:t>→ What mountain did Moses receive the Torah? </a:t>
            </a:r>
          </a:p>
          <a:p>
            <a:pPr marL="285750" indent="-285750">
              <a:buFont typeface="Arial" panose="020B0604020202020204" pitchFamily="34" charset="0"/>
              <a:buChar char="•"/>
            </a:pPr>
            <a:r>
              <a:rPr lang="en-GB" sz="1200" dirty="0">
                <a:latin typeface="Trebuchet MS" panose="020B0603020202020204" pitchFamily="34" charset="0"/>
              </a:rPr>
              <a:t>→ 3, 2, 1… ALL Students: “Mount Sinai”</a:t>
            </a:r>
          </a:p>
          <a:p>
            <a:pPr marL="285750" indent="-285750">
              <a:buFont typeface="Arial" panose="020B0604020202020204" pitchFamily="34" charset="0"/>
              <a:buChar char="•"/>
            </a:pPr>
            <a:r>
              <a:rPr lang="en-GB" sz="1200" dirty="0">
                <a:latin typeface="Trebuchet MS" panose="020B0603020202020204" pitchFamily="34" charset="0"/>
              </a:rPr>
              <a:t>Or</a:t>
            </a:r>
          </a:p>
          <a:p>
            <a:pPr marL="285750" indent="-285750">
              <a:buFont typeface="Arial" panose="020B0604020202020204" pitchFamily="34" charset="0"/>
              <a:buChar char="•"/>
            </a:pPr>
            <a:r>
              <a:rPr lang="en-GB" sz="1200" dirty="0">
                <a:latin typeface="Trebuchet MS" panose="020B0603020202020204" pitchFamily="34" charset="0"/>
              </a:rPr>
              <a:t>How many books are in the Torah? </a:t>
            </a:r>
          </a:p>
          <a:p>
            <a:pPr marL="285750" indent="-285750">
              <a:buFont typeface="Arial" panose="020B0604020202020204" pitchFamily="34" charset="0"/>
              <a:buChar char="•"/>
            </a:pPr>
            <a:r>
              <a:rPr lang="en-GB" sz="1200" dirty="0">
                <a:latin typeface="Trebuchet MS" panose="020B0603020202020204" pitchFamily="34" charset="0"/>
              </a:rPr>
              <a:t>3…2…1… ALL students: “5”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Most impactful when embedded as a regular classroom norm rather than used intermittently or as a one off.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Builds a shared response culture where participation is the default expectation</a:t>
            </a:r>
            <a:endParaRPr lang="en-GB" dirty="0">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fld id="{3E17A8C8-CBC7-4F37-956E-4314BA18972E}" type="slidenum">
              <a:rPr lang="en-GB" smtClean="0"/>
              <a:t>24</a:t>
            </a:fld>
            <a:endParaRPr lang="en-GB"/>
          </a:p>
        </p:txBody>
      </p:sp>
    </p:spTree>
    <p:extLst>
      <p:ext uri="{BB962C8B-B14F-4D97-AF65-F5344CB8AC3E}">
        <p14:creationId xmlns:p14="http://schemas.microsoft.com/office/powerpoint/2010/main" val="2521625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100" dirty="0">
                <a:latin typeface="Trebuchet MS" panose="020B0603020202020204" pitchFamily="34" charset="0"/>
              </a:rPr>
              <a:t>It is used for short, precise, single-answer questions (vocabulary, definitions, facts, rules).</a:t>
            </a:r>
          </a:p>
          <a:p>
            <a:pPr marL="171450" indent="-171450">
              <a:buFont typeface="Arial" panose="020B0604020202020204" pitchFamily="34" charset="0"/>
              <a:buChar char="•"/>
            </a:pPr>
            <a:r>
              <a:rPr lang="en-GB" sz="1100" dirty="0">
                <a:latin typeface="Trebuchet MS" panose="020B0603020202020204" pitchFamily="34" charset="0"/>
              </a:rPr>
              <a:t>Designed to embed repetition, retrieval, and immediate participation within instruction. </a:t>
            </a:r>
          </a:p>
          <a:p>
            <a:pPr marL="171450" indent="-171450">
              <a:buFont typeface="Arial" panose="020B0604020202020204" pitchFamily="34" charset="0"/>
              <a:buChar char="•"/>
            </a:pPr>
            <a:r>
              <a:rPr lang="en-GB" sz="1100" dirty="0">
                <a:latin typeface="Trebuchet MS" panose="020B0603020202020204" pitchFamily="34" charset="0"/>
              </a:rPr>
              <a:t>Works well within structured retrieval sequences to consolidate learning. </a:t>
            </a:r>
          </a:p>
          <a:p>
            <a:pPr marL="171450" indent="-171450">
              <a:buFont typeface="Arial" panose="020B0604020202020204" pitchFamily="34" charset="0"/>
              <a:buChar char="•"/>
            </a:pPr>
            <a:r>
              <a:rPr lang="en-GB" sz="1100" dirty="0">
                <a:latin typeface="Trebuchet MS" panose="020B0603020202020204" pitchFamily="34" charset="0"/>
              </a:rPr>
              <a:t>Interrupts passive listening and re-establishes focused attention. </a:t>
            </a:r>
          </a:p>
          <a:p>
            <a:pPr marL="171450" indent="-171450">
              <a:buFont typeface="Arial" panose="020B0604020202020204" pitchFamily="34" charset="0"/>
              <a:buChar char="•"/>
            </a:pPr>
            <a:r>
              <a:rPr lang="en-GB" sz="1100" dirty="0">
                <a:latin typeface="Trebuchet MS" panose="020B0603020202020204" pitchFamily="34" charset="0"/>
              </a:rPr>
              <a:t>Reduces cognitive drift by keeping all students actively “on call”</a:t>
            </a:r>
          </a:p>
          <a:p>
            <a:pPr marL="171450" indent="-171450">
              <a:buFont typeface="Arial" panose="020B0604020202020204" pitchFamily="34" charset="0"/>
              <a:buChar char="•"/>
            </a:pPr>
            <a:r>
              <a:rPr lang="en-GB" sz="1100" dirty="0">
                <a:latin typeface="Trebuchet MS" panose="020B0603020202020204" pitchFamily="34" charset="0"/>
              </a:rPr>
              <a:t>Increases attentional accountability (anyone may be sampled or checked) – </a:t>
            </a:r>
          </a:p>
          <a:p>
            <a:pPr marL="171450" indent="-171450">
              <a:buFont typeface="Arial" panose="020B0604020202020204" pitchFamily="34" charset="0"/>
              <a:buChar char="•"/>
            </a:pPr>
            <a:r>
              <a:rPr lang="en-GB" sz="1100" dirty="0">
                <a:latin typeface="Trebuchet MS" panose="020B0603020202020204" pitchFamily="34" charset="0"/>
              </a:rPr>
              <a:t>Works as a “reset tool” when engagement drops or attention fragments – important after modelling/longer explanations of a concept</a:t>
            </a:r>
          </a:p>
          <a:p>
            <a:pPr marL="171450" indent="-171450">
              <a:buFont typeface="Arial" panose="020B0604020202020204" pitchFamily="34" charset="0"/>
              <a:buChar char="•"/>
            </a:pPr>
            <a:r>
              <a:rPr lang="en-GB" sz="1100" dirty="0">
                <a:latin typeface="Trebuchet MS" panose="020B0603020202020204" pitchFamily="34" charset="0"/>
              </a:rPr>
              <a:t>It holds everyone to account - 100% participation rather than selective engagement/ Removes opt-out: every student responds simultaneously</a:t>
            </a:r>
          </a:p>
          <a:p>
            <a:pPr marL="171450" indent="-171450">
              <a:buFont typeface="Arial" panose="020B0604020202020204" pitchFamily="34" charset="0"/>
              <a:buChar char="•"/>
            </a:pPr>
            <a:r>
              <a:rPr lang="en-GB" sz="1100" dirty="0">
                <a:latin typeface="Trebuchet MS" panose="020B0603020202020204" pitchFamily="34" charset="0"/>
              </a:rPr>
              <a:t>Normalises verbal participation even from less confident students (safety in group response) </a:t>
            </a:r>
          </a:p>
          <a:p>
            <a:pPr marL="171450" indent="-171450">
              <a:buFont typeface="Arial" panose="020B0604020202020204" pitchFamily="34" charset="0"/>
              <a:buChar char="•"/>
            </a:pPr>
            <a:r>
              <a:rPr lang="en-GB" sz="1100" dirty="0">
                <a:latin typeface="Trebuchet MS" panose="020B0603020202020204" pitchFamily="34" charset="0"/>
              </a:rPr>
              <a:t>Acts as a gateway into deeper questioning - follow up cold call – stretch and challenge questions e.g. why is the Torah important for Jews</a:t>
            </a:r>
            <a:endParaRPr lang="en-GB" dirty="0">
              <a:latin typeface="Trebuchet MS" panose="020B0603020202020204" pitchFamily="34" charset="0"/>
            </a:endParaRPr>
          </a:p>
        </p:txBody>
      </p:sp>
      <p:sp>
        <p:nvSpPr>
          <p:cNvPr id="4" name="Slide Number Placeholder 3"/>
          <p:cNvSpPr>
            <a:spLocks noGrp="1"/>
          </p:cNvSpPr>
          <p:nvPr>
            <p:ph type="sldNum" sz="quarter" idx="5"/>
          </p:nvPr>
        </p:nvSpPr>
        <p:spPr/>
        <p:txBody>
          <a:bodyPr/>
          <a:lstStyle/>
          <a:p>
            <a:fld id="{3E17A8C8-CBC7-4F37-956E-4314BA18972E}" type="slidenum">
              <a:rPr lang="en-GB" smtClean="0"/>
              <a:t>25</a:t>
            </a:fld>
            <a:endParaRPr lang="en-GB"/>
          </a:p>
        </p:txBody>
      </p:sp>
    </p:spTree>
    <p:extLst>
      <p:ext uri="{BB962C8B-B14F-4D97-AF65-F5344CB8AC3E}">
        <p14:creationId xmlns:p14="http://schemas.microsoft.com/office/powerpoint/2010/main" val="2735322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7A8C8-CBC7-4F37-956E-4314BA18972E}" type="slidenum">
              <a:rPr lang="en-GB" smtClean="0"/>
              <a:t>26</a:t>
            </a:fld>
            <a:endParaRPr lang="en-GB"/>
          </a:p>
        </p:txBody>
      </p:sp>
    </p:spTree>
    <p:extLst>
      <p:ext uri="{BB962C8B-B14F-4D97-AF65-F5344CB8AC3E}">
        <p14:creationId xmlns:p14="http://schemas.microsoft.com/office/powerpoint/2010/main" val="4181553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7A8C8-CBC7-4F37-956E-4314BA18972E}" type="slidenum">
              <a:rPr lang="en-GB" smtClean="0"/>
              <a:t>27</a:t>
            </a:fld>
            <a:endParaRPr lang="en-GB"/>
          </a:p>
        </p:txBody>
      </p:sp>
    </p:spTree>
    <p:extLst>
      <p:ext uri="{BB962C8B-B14F-4D97-AF65-F5344CB8AC3E}">
        <p14:creationId xmlns:p14="http://schemas.microsoft.com/office/powerpoint/2010/main" val="207010059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novation 202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8965D32-CF43-9FF7-80F1-9832FD8DCCCB}"/>
              </a:ext>
            </a:extLst>
          </p:cNvPr>
          <p:cNvSpPr/>
          <p:nvPr userDrawn="1"/>
        </p:nvSpPr>
        <p:spPr>
          <a:xfrm>
            <a:off x="-1" y="0"/>
            <a:ext cx="914399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6" name="Group 2">
            <a:extLst>
              <a:ext uri="{FF2B5EF4-FFF2-40B4-BE49-F238E27FC236}">
                <a16:creationId xmlns:a16="http://schemas.microsoft.com/office/drawing/2014/main" id="{D5AEF23F-9422-9CDF-5190-A1E9FBB6281D}"/>
              </a:ext>
            </a:extLst>
          </p:cNvPr>
          <p:cNvGrpSpPr/>
          <p:nvPr userDrawn="1"/>
        </p:nvGrpSpPr>
        <p:grpSpPr>
          <a:xfrm rot="5400000">
            <a:off x="2755018" y="-3395102"/>
            <a:ext cx="3633959" cy="9144000"/>
            <a:chOff x="0" y="0"/>
            <a:chExt cx="1394046" cy="4816593"/>
          </a:xfrm>
        </p:grpSpPr>
        <p:sp>
          <p:nvSpPr>
            <p:cNvPr id="7" name="Freeform 3">
              <a:extLst>
                <a:ext uri="{FF2B5EF4-FFF2-40B4-BE49-F238E27FC236}">
                  <a16:creationId xmlns:a16="http://schemas.microsoft.com/office/drawing/2014/main" id="{0586F2ED-B8B0-D1F6-3C54-76B647993172}"/>
                </a:ext>
              </a:extLst>
            </p:cNvPr>
            <p:cNvSpPr/>
            <p:nvPr/>
          </p:nvSpPr>
          <p:spPr>
            <a:xfrm>
              <a:off x="0" y="0"/>
              <a:ext cx="1394046" cy="4816592"/>
            </a:xfrm>
            <a:custGeom>
              <a:avLst/>
              <a:gdLst/>
              <a:ahLst/>
              <a:cxnLst/>
              <a:rect l="l" t="t" r="r" b="b"/>
              <a:pathLst>
                <a:path w="1394046" h="4816592">
                  <a:moveTo>
                    <a:pt x="0" y="0"/>
                  </a:moveTo>
                  <a:lnTo>
                    <a:pt x="1394046" y="0"/>
                  </a:lnTo>
                  <a:lnTo>
                    <a:pt x="1394046" y="4816592"/>
                  </a:lnTo>
                  <a:lnTo>
                    <a:pt x="0" y="4816592"/>
                  </a:lnTo>
                  <a:close/>
                </a:path>
              </a:pathLst>
            </a:custGeom>
            <a:gradFill rotWithShape="1">
              <a:gsLst>
                <a:gs pos="0">
                  <a:srgbClr val="1C3660">
                    <a:alpha val="43000"/>
                  </a:srgbClr>
                </a:gs>
                <a:gs pos="100000">
                  <a:srgbClr val="1C3660">
                    <a:alpha val="0"/>
                  </a:srgbClr>
                </a:gs>
              </a:gsLst>
              <a:lin ang="0"/>
            </a:gradFill>
          </p:spPr>
          <p:txBody>
            <a:bodyPr/>
            <a:lstStyle/>
            <a:p>
              <a:endParaRPr lang="en-GB" sz="1350"/>
            </a:p>
          </p:txBody>
        </p:sp>
        <p:sp>
          <p:nvSpPr>
            <p:cNvPr id="8" name="TextBox 4">
              <a:extLst>
                <a:ext uri="{FF2B5EF4-FFF2-40B4-BE49-F238E27FC236}">
                  <a16:creationId xmlns:a16="http://schemas.microsoft.com/office/drawing/2014/main" id="{E628B80E-8A3B-C4D2-4F59-A06F47BA7990}"/>
                </a:ext>
              </a:extLst>
            </p:cNvPr>
            <p:cNvSpPr txBox="1"/>
            <p:nvPr/>
          </p:nvSpPr>
          <p:spPr>
            <a:xfrm>
              <a:off x="0" y="-47625"/>
              <a:ext cx="1394046" cy="4864218"/>
            </a:xfrm>
            <a:prstGeom prst="rect">
              <a:avLst/>
            </a:prstGeom>
          </p:spPr>
          <p:txBody>
            <a:bodyPr lIns="50800" tIns="50800" rIns="50800" bIns="50800" rtlCol="0" anchor="ctr"/>
            <a:lstStyle/>
            <a:p>
              <a:pPr algn="ctr">
                <a:lnSpc>
                  <a:spcPts val="2205"/>
                </a:lnSpc>
              </a:pPr>
              <a:endParaRPr sz="1350"/>
            </a:p>
          </p:txBody>
        </p:sp>
      </p:grpSp>
      <p:sp>
        <p:nvSpPr>
          <p:cNvPr id="3" name="Freeform 5">
            <a:extLst>
              <a:ext uri="{FF2B5EF4-FFF2-40B4-BE49-F238E27FC236}">
                <a16:creationId xmlns:a16="http://schemas.microsoft.com/office/drawing/2014/main" id="{F3597EE5-D6D4-4036-CE6E-AC542D9FF749}"/>
              </a:ext>
            </a:extLst>
          </p:cNvPr>
          <p:cNvSpPr/>
          <p:nvPr userDrawn="1"/>
        </p:nvSpPr>
        <p:spPr>
          <a:xfrm>
            <a:off x="4357611" y="3216836"/>
            <a:ext cx="4876800" cy="1650506"/>
          </a:xfrm>
          <a:custGeom>
            <a:avLst/>
            <a:gdLst/>
            <a:ahLst/>
            <a:cxnLst/>
            <a:rect l="l" t="t" r="r" b="b"/>
            <a:pathLst>
              <a:path w="7315200" h="2404033">
                <a:moveTo>
                  <a:pt x="0" y="0"/>
                </a:moveTo>
                <a:lnTo>
                  <a:pt x="7315200" y="0"/>
                </a:lnTo>
                <a:lnTo>
                  <a:pt x="7315200" y="2404033"/>
                </a:lnTo>
                <a:lnTo>
                  <a:pt x="0" y="24040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6">
            <a:extLst>
              <a:ext uri="{FF2B5EF4-FFF2-40B4-BE49-F238E27FC236}">
                <a16:creationId xmlns:a16="http://schemas.microsoft.com/office/drawing/2014/main" id="{164B5036-AEB6-340D-578B-35D66B1192FA}"/>
              </a:ext>
            </a:extLst>
          </p:cNvPr>
          <p:cNvSpPr/>
          <p:nvPr userDrawn="1"/>
        </p:nvSpPr>
        <p:spPr>
          <a:xfrm>
            <a:off x="377649" y="1873465"/>
            <a:ext cx="7024637" cy="1410673"/>
          </a:xfrm>
          <a:custGeom>
            <a:avLst/>
            <a:gdLst/>
            <a:ahLst/>
            <a:cxnLst/>
            <a:rect l="l" t="t" r="r" b="b"/>
            <a:pathLst>
              <a:path w="12681082" h="2472811">
                <a:moveTo>
                  <a:pt x="0" y="0"/>
                </a:moveTo>
                <a:lnTo>
                  <a:pt x="12681082" y="0"/>
                </a:lnTo>
                <a:lnTo>
                  <a:pt x="12681082" y="2472811"/>
                </a:lnTo>
                <a:lnTo>
                  <a:pt x="0" y="2472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7">
            <a:extLst>
              <a:ext uri="{FF2B5EF4-FFF2-40B4-BE49-F238E27FC236}">
                <a16:creationId xmlns:a16="http://schemas.microsoft.com/office/drawing/2014/main" id="{8F0B30B1-9D16-CF5A-CC1D-B822B9542DB9}"/>
              </a:ext>
            </a:extLst>
          </p:cNvPr>
          <p:cNvSpPr/>
          <p:nvPr userDrawn="1"/>
        </p:nvSpPr>
        <p:spPr>
          <a:xfrm>
            <a:off x="5724586" y="392212"/>
            <a:ext cx="2638794" cy="784685"/>
          </a:xfrm>
          <a:custGeom>
            <a:avLst/>
            <a:gdLst/>
            <a:ahLst/>
            <a:cxnLst/>
            <a:rect l="l" t="t" r="r" b="b"/>
            <a:pathLst>
              <a:path w="3958191" h="1142928">
                <a:moveTo>
                  <a:pt x="0" y="0"/>
                </a:moveTo>
                <a:lnTo>
                  <a:pt x="3958191" y="0"/>
                </a:lnTo>
                <a:lnTo>
                  <a:pt x="3958191" y="1142928"/>
                </a:lnTo>
                <a:lnTo>
                  <a:pt x="0" y="1142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7" name="Freeform 8">
            <a:extLst>
              <a:ext uri="{FF2B5EF4-FFF2-40B4-BE49-F238E27FC236}">
                <a16:creationId xmlns:a16="http://schemas.microsoft.com/office/drawing/2014/main" id="{2CCA1251-781A-B64C-A835-136F77FE0E8A}"/>
              </a:ext>
            </a:extLst>
          </p:cNvPr>
          <p:cNvSpPr/>
          <p:nvPr userDrawn="1"/>
        </p:nvSpPr>
        <p:spPr>
          <a:xfrm>
            <a:off x="967020" y="3834713"/>
            <a:ext cx="2321855" cy="1091225"/>
          </a:xfrm>
          <a:custGeom>
            <a:avLst/>
            <a:gdLst/>
            <a:ahLst/>
            <a:cxnLst/>
            <a:rect l="l" t="t" r="r" b="b"/>
            <a:pathLst>
              <a:path w="3482783" h="1589416">
                <a:moveTo>
                  <a:pt x="0" y="0"/>
                </a:moveTo>
                <a:lnTo>
                  <a:pt x="3482783" y="0"/>
                </a:lnTo>
                <a:lnTo>
                  <a:pt x="3482783" y="1589416"/>
                </a:lnTo>
                <a:lnTo>
                  <a:pt x="0" y="15894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8" name="Oval 17">
            <a:extLst>
              <a:ext uri="{FF2B5EF4-FFF2-40B4-BE49-F238E27FC236}">
                <a16:creationId xmlns:a16="http://schemas.microsoft.com/office/drawing/2014/main" id="{64F6A3BA-35D8-831C-C492-9F85435D5211}"/>
              </a:ext>
            </a:extLst>
          </p:cNvPr>
          <p:cNvSpPr/>
          <p:nvPr userDrawn="1"/>
        </p:nvSpPr>
        <p:spPr>
          <a:xfrm>
            <a:off x="1868490" y="5867597"/>
            <a:ext cx="882000" cy="942778"/>
          </a:xfrm>
          <a:prstGeom prst="ellipse">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8417A9E-FE44-502D-12B8-D21A47A65D8E}"/>
              </a:ext>
            </a:extLst>
          </p:cNvPr>
          <p:cNvSpPr/>
          <p:nvPr userDrawn="1"/>
        </p:nvSpPr>
        <p:spPr>
          <a:xfrm>
            <a:off x="9526" y="5867597"/>
            <a:ext cx="2302668" cy="942777"/>
          </a:xfrm>
          <a:prstGeom prst="rect">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a:extLst>
              <a:ext uri="{FF2B5EF4-FFF2-40B4-BE49-F238E27FC236}">
                <a16:creationId xmlns:a16="http://schemas.microsoft.com/office/drawing/2014/main" id="{E7F8690C-6DD4-2FFF-BCA9-A3F1E727D991}"/>
              </a:ext>
            </a:extLst>
          </p:cNvPr>
          <p:cNvPicPr>
            <a:picLocks noChangeAspect="1"/>
          </p:cNvPicPr>
          <p:nvPr userDrawn="1"/>
        </p:nvPicPr>
        <p:blipFill>
          <a:blip r:embed="rId10"/>
          <a:stretch>
            <a:fillRect/>
          </a:stretch>
        </p:blipFill>
        <p:spPr>
          <a:xfrm>
            <a:off x="80794" y="5793037"/>
            <a:ext cx="2417132" cy="986790"/>
          </a:xfrm>
          <a:prstGeom prst="rect">
            <a:avLst/>
          </a:prstGeom>
        </p:spPr>
      </p:pic>
    </p:spTree>
    <p:extLst>
      <p:ext uri="{BB962C8B-B14F-4D97-AF65-F5344CB8AC3E}">
        <p14:creationId xmlns:p14="http://schemas.microsoft.com/office/powerpoint/2010/main" val="328009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07191E1-4A06-AD9C-B972-1F5DFE1FD044}"/>
              </a:ext>
            </a:extLst>
          </p:cNvPr>
          <p:cNvSpPr/>
          <p:nvPr userDrawn="1"/>
        </p:nvSpPr>
        <p:spPr>
          <a:xfrm>
            <a:off x="0" y="0"/>
            <a:ext cx="9144000"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a:extLst>
              <a:ext uri="{FF2B5EF4-FFF2-40B4-BE49-F238E27FC236}">
                <a16:creationId xmlns:a16="http://schemas.microsoft.com/office/drawing/2014/main" id="{48D36C40-A176-FD52-5443-645E0E5D2EC0}"/>
              </a:ext>
            </a:extLst>
          </p:cNvPr>
          <p:cNvSpPr>
            <a:spLocks noGrp="1"/>
          </p:cNvSpPr>
          <p:nvPr>
            <p:ph type="ctrTitle"/>
          </p:nvPr>
        </p:nvSpPr>
        <p:spPr>
          <a:xfrm>
            <a:off x="628651" y="1122363"/>
            <a:ext cx="5879306" cy="2387600"/>
          </a:xfrm>
        </p:spPr>
        <p:txBody>
          <a:bodyPr anchor="b">
            <a:normAutofit/>
          </a:bodyPr>
          <a:lstStyle>
            <a:lvl1pPr algn="l">
              <a:defRPr sz="4950" b="1">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A22FA015-E262-D5A6-0F1E-703964854E99}"/>
              </a:ext>
            </a:extLst>
          </p:cNvPr>
          <p:cNvSpPr>
            <a:spLocks noGrp="1"/>
          </p:cNvSpPr>
          <p:nvPr>
            <p:ph type="subTitle" idx="1" hasCustomPrompt="1"/>
          </p:nvPr>
        </p:nvSpPr>
        <p:spPr>
          <a:xfrm>
            <a:off x="628651" y="3602038"/>
            <a:ext cx="5879306" cy="1655762"/>
          </a:xfrm>
        </p:spPr>
        <p:txBody>
          <a:bodyPr>
            <a:normAutofit/>
          </a:bodyPr>
          <a:lstStyle>
            <a:lvl1pPr marL="0" indent="0" algn="l">
              <a:buNone/>
              <a:defRPr sz="2400" b="1">
                <a:solidFill>
                  <a:srgbClr val="FFFFA6"/>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dirty="0"/>
              <a:t>CLICK TO EDIT MASTER SUBTITLE STYLE</a:t>
            </a:r>
            <a:endParaRPr lang="en-GB" dirty="0"/>
          </a:p>
        </p:txBody>
      </p:sp>
      <p:pic>
        <p:nvPicPr>
          <p:cNvPr id="4" name="Picture 3">
            <a:extLst>
              <a:ext uri="{FF2B5EF4-FFF2-40B4-BE49-F238E27FC236}">
                <a16:creationId xmlns:a16="http://schemas.microsoft.com/office/drawing/2014/main" id="{08D86BA0-7CD8-8937-FC4A-BD5D3DF2D3A9}"/>
              </a:ext>
            </a:extLst>
          </p:cNvPr>
          <p:cNvPicPr>
            <a:picLocks noChangeAspect="1"/>
          </p:cNvPicPr>
          <p:nvPr userDrawn="1"/>
        </p:nvPicPr>
        <p:blipFill>
          <a:blip r:embed="rId2">
            <a:extLst>
              <a:ext uri="{28A0092B-C50C-407E-A947-70E740481C1C}">
                <a14:useLocalDpi xmlns:a14="http://schemas.microsoft.com/office/drawing/2010/main" val="0"/>
              </a:ext>
            </a:extLst>
          </a:blip>
          <a:srcRect l="52469" t="61274"/>
          <a:stretch>
            <a:fillRect/>
          </a:stretch>
        </p:blipFill>
        <p:spPr>
          <a:xfrm>
            <a:off x="7195004" y="0"/>
            <a:ext cx="2315708" cy="1886744"/>
          </a:xfrm>
          <a:prstGeom prst="rect">
            <a:avLst/>
          </a:prstGeom>
        </p:spPr>
      </p:pic>
      <p:pic>
        <p:nvPicPr>
          <p:cNvPr id="5" name="Picture 4">
            <a:extLst>
              <a:ext uri="{FF2B5EF4-FFF2-40B4-BE49-F238E27FC236}">
                <a16:creationId xmlns:a16="http://schemas.microsoft.com/office/drawing/2014/main" id="{9FB6BAF6-9FEB-58A6-949D-06164CC9D880}"/>
              </a:ext>
            </a:extLst>
          </p:cNvPr>
          <p:cNvPicPr>
            <a:picLocks noChangeAspect="1"/>
          </p:cNvPicPr>
          <p:nvPr userDrawn="1"/>
        </p:nvPicPr>
        <p:blipFill>
          <a:blip r:embed="rId3">
            <a:extLst>
              <a:ext uri="{28A0092B-C50C-407E-A947-70E740481C1C}">
                <a14:useLocalDpi xmlns:a14="http://schemas.microsoft.com/office/drawing/2010/main" val="0"/>
              </a:ext>
            </a:extLst>
          </a:blip>
          <a:srcRect l="52469" b="65592"/>
          <a:stretch>
            <a:fillRect/>
          </a:stretch>
        </p:blipFill>
        <p:spPr>
          <a:xfrm>
            <a:off x="7195004" y="5181601"/>
            <a:ext cx="2315708" cy="1676399"/>
          </a:xfrm>
          <a:prstGeom prst="rect">
            <a:avLst/>
          </a:prstGeom>
        </p:spPr>
      </p:pic>
      <p:sp>
        <p:nvSpPr>
          <p:cNvPr id="6" name="Freeform 13">
            <a:extLst>
              <a:ext uri="{FF2B5EF4-FFF2-40B4-BE49-F238E27FC236}">
                <a16:creationId xmlns:a16="http://schemas.microsoft.com/office/drawing/2014/main" id="{76634572-94EA-0BE7-541B-8866AD2AB97A}"/>
              </a:ext>
            </a:extLst>
          </p:cNvPr>
          <p:cNvSpPr/>
          <p:nvPr userDrawn="1"/>
        </p:nvSpPr>
        <p:spPr>
          <a:xfrm>
            <a:off x="6416335" y="2220160"/>
            <a:ext cx="3289640" cy="2766931"/>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4">
              <a:extLst>
                <a:ext uri="{96DAC541-7B7A-43D3-8B79-37D633B846F1}">
                  <asvg:svgBlip xmlns:asvg="http://schemas.microsoft.com/office/drawing/2016/SVG/main" r:embed="rId5"/>
                </a:ext>
              </a:extLst>
            </a:blip>
            <a:stretch>
              <a:fillRect r="-26166"/>
            </a:stretch>
          </a:blipFill>
        </p:spPr>
        <p:txBody>
          <a:bodyPr/>
          <a:lstStyle/>
          <a:p>
            <a:endParaRPr lang="en-GB"/>
          </a:p>
        </p:txBody>
      </p:sp>
      <p:pic>
        <p:nvPicPr>
          <p:cNvPr id="7" name="Graphic 6">
            <a:extLst>
              <a:ext uri="{FF2B5EF4-FFF2-40B4-BE49-F238E27FC236}">
                <a16:creationId xmlns:a16="http://schemas.microsoft.com/office/drawing/2014/main" id="{6E20BD8B-5007-9C0B-E9AF-12AABC1EDA7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466975" y="5759942"/>
            <a:ext cx="4210050" cy="822275"/>
          </a:xfrm>
          <a:prstGeom prst="rect">
            <a:avLst/>
          </a:prstGeom>
        </p:spPr>
      </p:pic>
    </p:spTree>
    <p:extLst>
      <p:ext uri="{BB962C8B-B14F-4D97-AF65-F5344CB8AC3E}">
        <p14:creationId xmlns:p14="http://schemas.microsoft.com/office/powerpoint/2010/main" val="173017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A1C2F-0D10-D05E-D058-A0C96491B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FB827729-9BF4-7CCF-C3CA-EE6DEEE9F6F3}"/>
              </a:ext>
            </a:extLst>
          </p:cNvPr>
          <p:cNvSpPr/>
          <p:nvPr/>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nchor="ctr"/>
          <a:lstStyle/>
          <a:p>
            <a:endParaRPr lang="en-GB" sz="1350" dirty="0"/>
          </a:p>
        </p:txBody>
      </p:sp>
      <p:sp>
        <p:nvSpPr>
          <p:cNvPr id="9" name="TextBox 12">
            <a:extLst>
              <a:ext uri="{FF2B5EF4-FFF2-40B4-BE49-F238E27FC236}">
                <a16:creationId xmlns:a16="http://schemas.microsoft.com/office/drawing/2014/main" id="{69299FD8-C262-3F16-A7AE-46579EF4E48A}"/>
              </a:ext>
            </a:extLst>
          </p:cNvPr>
          <p:cNvSpPr txBox="1"/>
          <p:nvPr/>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0" name="Freeform 13">
            <a:extLst>
              <a:ext uri="{FF2B5EF4-FFF2-40B4-BE49-F238E27FC236}">
                <a16:creationId xmlns:a16="http://schemas.microsoft.com/office/drawing/2014/main" id="{3025E0BC-D6FC-26D8-9A57-554EBB73ECF6}"/>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15" name="Title 1">
            <a:extLst>
              <a:ext uri="{FF2B5EF4-FFF2-40B4-BE49-F238E27FC236}">
                <a16:creationId xmlns:a16="http://schemas.microsoft.com/office/drawing/2014/main" id="{429C0B62-D9D5-A381-B483-A5237C65B43D}"/>
              </a:ext>
            </a:extLst>
          </p:cNvPr>
          <p:cNvSpPr>
            <a:spLocks noGrp="1"/>
          </p:cNvSpPr>
          <p:nvPr userDrawn="1">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sp>
        <p:nvSpPr>
          <p:cNvPr id="7" name="Date Placeholder 2">
            <a:extLst>
              <a:ext uri="{FF2B5EF4-FFF2-40B4-BE49-F238E27FC236}">
                <a16:creationId xmlns:a16="http://schemas.microsoft.com/office/drawing/2014/main" id="{D482AE29-0B13-05CF-7F05-49E3394B404E}"/>
              </a:ext>
            </a:extLst>
          </p:cNvPr>
          <p:cNvSpPr>
            <a:spLocks noGrp="1"/>
          </p:cNvSpPr>
          <p:nvPr>
            <p:ph type="dt" sz="half" idx="10"/>
          </p:nvPr>
        </p:nvSpPr>
        <p:spPr>
          <a:xfrm>
            <a:off x="3543299" y="6207991"/>
            <a:ext cx="2057400" cy="365125"/>
          </a:xfrm>
        </p:spPr>
        <p:txBody>
          <a:bodyPr/>
          <a:lstStyle>
            <a:lvl1pPr algn="ctr">
              <a:defRPr/>
            </a:lvl1pPr>
          </a:lstStyle>
          <a:p>
            <a:r>
              <a:rPr lang="en-GB" dirty="0"/>
              <a:t>Friday 26</a:t>
            </a:r>
            <a:r>
              <a:rPr lang="en-GB" baseline="30000" dirty="0"/>
              <a:t>th</a:t>
            </a:r>
            <a:r>
              <a:rPr lang="en-GB" dirty="0"/>
              <a:t> June 2026</a:t>
            </a:r>
          </a:p>
        </p:txBody>
      </p:sp>
      <p:pic>
        <p:nvPicPr>
          <p:cNvPr id="2" name="Graphic 1">
            <a:extLst>
              <a:ext uri="{FF2B5EF4-FFF2-40B4-BE49-F238E27FC236}">
                <a16:creationId xmlns:a16="http://schemas.microsoft.com/office/drawing/2014/main" id="{9E01BA87-7324-22E9-E30B-F84B00C2E86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89457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F31A77C-89D1-66D1-4680-5284D99247AD}"/>
              </a:ext>
            </a:extLst>
          </p:cNvPr>
          <p:cNvCxnSpPr/>
          <p:nvPr userDrawn="1"/>
        </p:nvCxnSpPr>
        <p:spPr>
          <a:xfrm>
            <a:off x="6450806" y="0"/>
            <a:ext cx="0" cy="6858000"/>
          </a:xfrm>
          <a:prstGeom prst="line">
            <a:avLst/>
          </a:prstGeom>
          <a:ln>
            <a:solidFill>
              <a:srgbClr val="AA1053"/>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66B24A9B-9D22-9745-A75A-9BB89ED48FC1}"/>
              </a:ext>
            </a:extLst>
          </p:cNvPr>
          <p:cNvSpPr/>
          <p:nvPr userDrawn="1"/>
        </p:nvSpPr>
        <p:spPr>
          <a:xfrm>
            <a:off x="6672262" y="0"/>
            <a:ext cx="247173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Freeform 13">
            <a:extLst>
              <a:ext uri="{FF2B5EF4-FFF2-40B4-BE49-F238E27FC236}">
                <a16:creationId xmlns:a16="http://schemas.microsoft.com/office/drawing/2014/main" id="{BB2F6C71-3817-DB5E-D5E4-350A88A80F75}"/>
              </a:ext>
            </a:extLst>
          </p:cNvPr>
          <p:cNvSpPr/>
          <p:nvPr userDrawn="1"/>
        </p:nvSpPr>
        <p:spPr>
          <a:xfrm>
            <a:off x="207169" y="705967"/>
            <a:ext cx="3592602" cy="3193423"/>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2" name="Title 1">
            <a:extLst>
              <a:ext uri="{FF2B5EF4-FFF2-40B4-BE49-F238E27FC236}">
                <a16:creationId xmlns:a16="http://schemas.microsoft.com/office/drawing/2014/main" id="{97BA3CF7-BE52-BA38-B83D-230DB5D4780C}"/>
              </a:ext>
            </a:extLst>
          </p:cNvPr>
          <p:cNvSpPr>
            <a:spLocks noGrp="1"/>
          </p:cNvSpPr>
          <p:nvPr>
            <p:ph type="title"/>
          </p:nvPr>
        </p:nvSpPr>
        <p:spPr>
          <a:xfrm>
            <a:off x="959644" y="772715"/>
            <a:ext cx="5418960" cy="2428876"/>
          </a:xfrm>
        </p:spPr>
        <p:txBody>
          <a:bodyPr anchor="b">
            <a:normAutofit/>
          </a:bodyPr>
          <a:lstStyle>
            <a:lvl1pPr>
              <a:defRPr lang="en-GB" sz="4500" b="1" kern="1200" dirty="0">
                <a:solidFill>
                  <a:srgbClr val="AA1053"/>
                </a:solidFill>
                <a:latin typeface="Cardo" panose="02020600000000000000" pitchFamily="18" charset="-79"/>
                <a:ea typeface="Cardo" panose="02020600000000000000" pitchFamily="18" charset="-79"/>
                <a:cs typeface="Cardo" panose="02020600000000000000" pitchFamily="18" charset="-79"/>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645E9C-31FA-97F4-891F-1DA6A27E94F6}"/>
              </a:ext>
            </a:extLst>
          </p:cNvPr>
          <p:cNvSpPr>
            <a:spLocks noGrp="1"/>
          </p:cNvSpPr>
          <p:nvPr>
            <p:ph type="body" idx="1" hasCustomPrompt="1"/>
          </p:nvPr>
        </p:nvSpPr>
        <p:spPr>
          <a:xfrm>
            <a:off x="959644" y="3897210"/>
            <a:ext cx="5418962" cy="1500187"/>
          </a:xfrm>
        </p:spPr>
        <p:txBody>
          <a:bodyPr/>
          <a:lstStyle>
            <a:lvl1pPr marL="0" indent="0">
              <a:buNone/>
              <a:defRPr sz="1800">
                <a:solidFill>
                  <a:srgbClr val="132D50"/>
                </a:solidFill>
              </a:defRPr>
            </a:lvl1pPr>
            <a:lvl2pPr marL="342875" indent="0">
              <a:buNone/>
              <a:defRPr sz="1500">
                <a:solidFill>
                  <a:schemeClr val="tx1">
                    <a:tint val="82000"/>
                  </a:schemeClr>
                </a:solidFill>
              </a:defRPr>
            </a:lvl2pPr>
            <a:lvl3pPr marL="685749" indent="0">
              <a:buNone/>
              <a:defRPr sz="1350">
                <a:solidFill>
                  <a:schemeClr val="tx1">
                    <a:tint val="82000"/>
                  </a:schemeClr>
                </a:solidFill>
              </a:defRPr>
            </a:lvl3pPr>
            <a:lvl4pPr marL="1028624" indent="0">
              <a:buNone/>
              <a:defRPr sz="1200">
                <a:solidFill>
                  <a:schemeClr val="tx1">
                    <a:tint val="82000"/>
                  </a:schemeClr>
                </a:solidFill>
              </a:defRPr>
            </a:lvl4pPr>
            <a:lvl5pPr marL="1371498" indent="0">
              <a:buNone/>
              <a:defRPr sz="1200">
                <a:solidFill>
                  <a:schemeClr val="tx1">
                    <a:tint val="82000"/>
                  </a:schemeClr>
                </a:solidFill>
              </a:defRPr>
            </a:lvl5pPr>
            <a:lvl6pPr marL="1714373" indent="0">
              <a:buNone/>
              <a:defRPr sz="1200">
                <a:solidFill>
                  <a:schemeClr val="tx1">
                    <a:tint val="82000"/>
                  </a:schemeClr>
                </a:solidFill>
              </a:defRPr>
            </a:lvl6pPr>
            <a:lvl7pPr marL="2057246" indent="0">
              <a:buNone/>
              <a:defRPr sz="1200">
                <a:solidFill>
                  <a:schemeClr val="tx1">
                    <a:tint val="82000"/>
                  </a:schemeClr>
                </a:solidFill>
              </a:defRPr>
            </a:lvl7pPr>
            <a:lvl8pPr marL="2400120" indent="0">
              <a:buNone/>
              <a:defRPr sz="1200">
                <a:solidFill>
                  <a:schemeClr val="tx1">
                    <a:tint val="82000"/>
                  </a:schemeClr>
                </a:solidFill>
              </a:defRPr>
            </a:lvl8pPr>
            <a:lvl9pPr marL="2742995" indent="0">
              <a:buNone/>
              <a:defRPr sz="1200">
                <a:solidFill>
                  <a:schemeClr val="tx1">
                    <a:tint val="82000"/>
                  </a:schemeClr>
                </a:solidFill>
              </a:defRPr>
            </a:lvl9pPr>
          </a:lstStyle>
          <a:p>
            <a:pPr lvl="0"/>
            <a:r>
              <a:rPr lang="en-US"/>
              <a:t>CLICK TO EDIT MASTER TEXT STYLES</a:t>
            </a:r>
          </a:p>
        </p:txBody>
      </p:sp>
      <p:pic>
        <p:nvPicPr>
          <p:cNvPr id="12" name="Graphic 11">
            <a:extLst>
              <a:ext uri="{FF2B5EF4-FFF2-40B4-BE49-F238E27FC236}">
                <a16:creationId xmlns:a16="http://schemas.microsoft.com/office/drawing/2014/main" id="{FC27C853-BEDC-294E-C532-CAC3216B101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785045" y="6081486"/>
            <a:ext cx="2358959" cy="457426"/>
          </a:xfrm>
          <a:prstGeom prst="rect">
            <a:avLst/>
          </a:prstGeom>
        </p:spPr>
      </p:pic>
      <p:sp>
        <p:nvSpPr>
          <p:cNvPr id="4" name="Date Placeholder 2">
            <a:extLst>
              <a:ext uri="{FF2B5EF4-FFF2-40B4-BE49-F238E27FC236}">
                <a16:creationId xmlns:a16="http://schemas.microsoft.com/office/drawing/2014/main" id="{B8EFD5A8-E19E-DA53-E9FB-B506A14F978B}"/>
              </a:ext>
            </a:extLst>
          </p:cNvPr>
          <p:cNvSpPr>
            <a:spLocks noGrp="1"/>
          </p:cNvSpPr>
          <p:nvPr>
            <p:ph type="dt" sz="half" idx="10"/>
          </p:nvPr>
        </p:nvSpPr>
        <p:spPr>
          <a:xfrm>
            <a:off x="3543299" y="6207991"/>
            <a:ext cx="2057400" cy="365125"/>
          </a:xfrm>
        </p:spPr>
        <p:txBody>
          <a:bodyPr/>
          <a:lstStyle>
            <a:lvl1pPr algn="ctr">
              <a:defRPr/>
            </a:lvl1pPr>
          </a:lstStyle>
          <a:p>
            <a:r>
              <a:rPr lang="en-GB" dirty="0"/>
              <a:t>Friday 26</a:t>
            </a:r>
            <a:r>
              <a:rPr lang="en-GB" baseline="30000" dirty="0"/>
              <a:t>th</a:t>
            </a:r>
            <a:r>
              <a:rPr lang="en-GB" dirty="0"/>
              <a:t> June 2026</a:t>
            </a:r>
          </a:p>
        </p:txBody>
      </p:sp>
    </p:spTree>
    <p:extLst>
      <p:ext uri="{BB962C8B-B14F-4D97-AF65-F5344CB8AC3E}">
        <p14:creationId xmlns:p14="http://schemas.microsoft.com/office/powerpoint/2010/main" val="2085405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2A662B-D78B-70B8-D3D8-A3116B7AFB0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BA8BB8-EF04-2979-8CBA-5B1BFBC99F2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CBDCAC9B-2556-6460-A8E0-1ED834B0A73E}"/>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9" name="TextBox 12">
            <a:extLst>
              <a:ext uri="{FF2B5EF4-FFF2-40B4-BE49-F238E27FC236}">
                <a16:creationId xmlns:a16="http://schemas.microsoft.com/office/drawing/2014/main" id="{F55508AB-D8CC-7CE5-F280-C6D885DC5ECB}"/>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5" name="Date Placeholder 2">
            <a:extLst>
              <a:ext uri="{FF2B5EF4-FFF2-40B4-BE49-F238E27FC236}">
                <a16:creationId xmlns:a16="http://schemas.microsoft.com/office/drawing/2014/main" id="{627006D8-6A14-385D-57CA-26BAF832AFB8}"/>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5" name="Freeform 13">
            <a:extLst>
              <a:ext uri="{FF2B5EF4-FFF2-40B4-BE49-F238E27FC236}">
                <a16:creationId xmlns:a16="http://schemas.microsoft.com/office/drawing/2014/main" id="{C9A2DF4A-307F-2A89-1AA4-BCCB26B0E170}"/>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6" name="Title 1">
            <a:extLst>
              <a:ext uri="{FF2B5EF4-FFF2-40B4-BE49-F238E27FC236}">
                <a16:creationId xmlns:a16="http://schemas.microsoft.com/office/drawing/2014/main" id="{35323344-B3F2-E69A-B242-AA48E9247100}"/>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10" name="Graphic 9">
            <a:extLst>
              <a:ext uri="{FF2B5EF4-FFF2-40B4-BE49-F238E27FC236}">
                <a16:creationId xmlns:a16="http://schemas.microsoft.com/office/drawing/2014/main" id="{82ED458B-F931-9DE2-AC98-F0B38C3580E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12459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048097-1CC4-509A-5905-54B949EC0E9C}"/>
              </a:ext>
            </a:extLst>
          </p:cNvPr>
          <p:cNvSpPr>
            <a:spLocks noGrp="1"/>
          </p:cNvSpPr>
          <p:nvPr>
            <p:ph type="body" idx="1" hasCustomPrompt="1"/>
          </p:nvPr>
        </p:nvSpPr>
        <p:spPr>
          <a:xfrm>
            <a:off x="629842" y="1681163"/>
            <a:ext cx="3868340"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B9414-5E9B-2AC6-6DAE-8A34357F184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A02CCB-8271-5E61-8B05-AABFDB53D534}"/>
              </a:ext>
            </a:extLst>
          </p:cNvPr>
          <p:cNvSpPr>
            <a:spLocks noGrp="1"/>
          </p:cNvSpPr>
          <p:nvPr>
            <p:ph type="body" sz="quarter" idx="3" hasCustomPrompt="1"/>
          </p:nvPr>
        </p:nvSpPr>
        <p:spPr>
          <a:xfrm>
            <a:off x="4629152" y="1681163"/>
            <a:ext cx="3887391"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D33321-137D-7D0E-4D0E-6B8170A933E9}"/>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Freeform 11">
            <a:extLst>
              <a:ext uri="{FF2B5EF4-FFF2-40B4-BE49-F238E27FC236}">
                <a16:creationId xmlns:a16="http://schemas.microsoft.com/office/drawing/2014/main" id="{41EBB7C2-6557-8044-4957-2E7D4865DF8C}"/>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11" name="TextBox 12">
            <a:extLst>
              <a:ext uri="{FF2B5EF4-FFF2-40B4-BE49-F238E27FC236}">
                <a16:creationId xmlns:a16="http://schemas.microsoft.com/office/drawing/2014/main" id="{0385E031-FDAE-63C9-FC2A-0FEF248CB7A2}"/>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7" name="Date Placeholder 2">
            <a:extLst>
              <a:ext uri="{FF2B5EF4-FFF2-40B4-BE49-F238E27FC236}">
                <a16:creationId xmlns:a16="http://schemas.microsoft.com/office/drawing/2014/main" id="{4F3E5AC2-AF90-B37C-D840-7467F402556B}"/>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7" name="Freeform 13">
            <a:extLst>
              <a:ext uri="{FF2B5EF4-FFF2-40B4-BE49-F238E27FC236}">
                <a16:creationId xmlns:a16="http://schemas.microsoft.com/office/drawing/2014/main" id="{8E350713-9D0C-25A1-3E73-D5C7F3BE5FF9}"/>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8" name="Title 1">
            <a:extLst>
              <a:ext uri="{FF2B5EF4-FFF2-40B4-BE49-F238E27FC236}">
                <a16:creationId xmlns:a16="http://schemas.microsoft.com/office/drawing/2014/main" id="{71BC0768-FC03-C237-6FDD-56C59CA16CD4}"/>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12" name="Graphic 11">
            <a:extLst>
              <a:ext uri="{FF2B5EF4-FFF2-40B4-BE49-F238E27FC236}">
                <a16:creationId xmlns:a16="http://schemas.microsoft.com/office/drawing/2014/main" id="{10EDC6E5-E9CA-09D1-6DA1-B775D2640A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500157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A93A16A-A686-2B46-C61C-C33C277A3C50}"/>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6" name="Freeform 11">
            <a:extLst>
              <a:ext uri="{FF2B5EF4-FFF2-40B4-BE49-F238E27FC236}">
                <a16:creationId xmlns:a16="http://schemas.microsoft.com/office/drawing/2014/main" id="{FB403097-CEF9-C395-80EE-6D73AC563384}"/>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7" name="TextBox 12">
            <a:extLst>
              <a:ext uri="{FF2B5EF4-FFF2-40B4-BE49-F238E27FC236}">
                <a16:creationId xmlns:a16="http://schemas.microsoft.com/office/drawing/2014/main" id="{7B2B59E5-C965-C424-B5AE-09644E3EABBA}"/>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4" name="Freeform 13">
            <a:extLst>
              <a:ext uri="{FF2B5EF4-FFF2-40B4-BE49-F238E27FC236}">
                <a16:creationId xmlns:a16="http://schemas.microsoft.com/office/drawing/2014/main" id="{82640600-3BC8-10CF-E4F3-271F6580AE53}"/>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8" name="Title 1">
            <a:extLst>
              <a:ext uri="{FF2B5EF4-FFF2-40B4-BE49-F238E27FC236}">
                <a16:creationId xmlns:a16="http://schemas.microsoft.com/office/drawing/2014/main" id="{8E305BD1-682E-42A2-9CB7-C0E4044E0163}"/>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9" name="Graphic 8">
            <a:extLst>
              <a:ext uri="{FF2B5EF4-FFF2-40B4-BE49-F238E27FC236}">
                <a16:creationId xmlns:a16="http://schemas.microsoft.com/office/drawing/2014/main" id="{C3F10208-6E6B-F347-073F-F72A155A845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236333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2">
            <a:extLst>
              <a:ext uri="{FF2B5EF4-FFF2-40B4-BE49-F238E27FC236}">
                <a16:creationId xmlns:a16="http://schemas.microsoft.com/office/drawing/2014/main" id="{F256E518-3E84-B505-C9E8-18567B6BB339}"/>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2" name="Graphic 1">
            <a:extLst>
              <a:ext uri="{FF2B5EF4-FFF2-40B4-BE49-F238E27FC236}">
                <a16:creationId xmlns:a16="http://schemas.microsoft.com/office/drawing/2014/main" id="{B5267AEA-1CAE-64F6-DAFB-CA9F664F45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17386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EDAA68-FAC9-3A96-90C0-98C732FF7423}"/>
              </a:ext>
            </a:extLst>
          </p:cNvPr>
          <p:cNvSpPr>
            <a:spLocks noGrp="1"/>
          </p:cNvSpPr>
          <p:nvPr>
            <p:ph idx="1"/>
          </p:nvPr>
        </p:nvSpPr>
        <p:spPr>
          <a:xfrm>
            <a:off x="3885009" y="434488"/>
            <a:ext cx="4629150" cy="543450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D7C80BF-5CC2-9663-C92B-54AF9636D7D0}"/>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9" name="Freeform 11">
            <a:extLst>
              <a:ext uri="{FF2B5EF4-FFF2-40B4-BE49-F238E27FC236}">
                <a16:creationId xmlns:a16="http://schemas.microsoft.com/office/drawing/2014/main" id="{7C8CF56A-27CD-7D01-5CF1-7453A33067CC}"/>
              </a:ext>
            </a:extLst>
          </p:cNvPr>
          <p:cNvSpPr/>
          <p:nvPr userDrawn="1"/>
        </p:nvSpPr>
        <p:spPr>
          <a:xfrm>
            <a:off x="0" y="-1"/>
            <a:ext cx="3657600"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10" name="TextBox 12">
            <a:extLst>
              <a:ext uri="{FF2B5EF4-FFF2-40B4-BE49-F238E27FC236}">
                <a16:creationId xmlns:a16="http://schemas.microsoft.com/office/drawing/2014/main" id="{DAD876F1-D7EF-47F0-97C7-ED90078C2748}"/>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2" name="Title 1">
            <a:extLst>
              <a:ext uri="{FF2B5EF4-FFF2-40B4-BE49-F238E27FC236}">
                <a16:creationId xmlns:a16="http://schemas.microsoft.com/office/drawing/2014/main" id="{36945CDA-9F13-2579-79EE-BD5C072B741F}"/>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dirty="0"/>
              <a:t>Click to edit Master title style</a:t>
            </a:r>
            <a:endParaRPr lang="en-GB" dirty="0"/>
          </a:p>
        </p:txBody>
      </p:sp>
      <p:sp>
        <p:nvSpPr>
          <p:cNvPr id="2" name="Freeform 13">
            <a:extLst>
              <a:ext uri="{FF2B5EF4-FFF2-40B4-BE49-F238E27FC236}">
                <a16:creationId xmlns:a16="http://schemas.microsoft.com/office/drawing/2014/main" id="{EF10E10D-86CF-084D-A6C1-EA4B7AAEF6F9}"/>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15" name="Date Placeholder 2">
            <a:extLst>
              <a:ext uri="{FF2B5EF4-FFF2-40B4-BE49-F238E27FC236}">
                <a16:creationId xmlns:a16="http://schemas.microsoft.com/office/drawing/2014/main" id="{C4F2997B-EB41-5BCD-846C-2F0AD370A583}"/>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5" name="Graphic 4">
            <a:extLst>
              <a:ext uri="{FF2B5EF4-FFF2-40B4-BE49-F238E27FC236}">
                <a16:creationId xmlns:a16="http://schemas.microsoft.com/office/drawing/2014/main" id="{815BA510-ADB8-35BF-DA54-E7AC8EF255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2830545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Freeform 11">
            <a:extLst>
              <a:ext uri="{FF2B5EF4-FFF2-40B4-BE49-F238E27FC236}">
                <a16:creationId xmlns:a16="http://schemas.microsoft.com/office/drawing/2014/main" id="{140F0C3D-8798-FA8F-5990-BF3F053F8E47}"/>
              </a:ext>
            </a:extLst>
          </p:cNvPr>
          <p:cNvSpPr/>
          <p:nvPr userDrawn="1"/>
        </p:nvSpPr>
        <p:spPr>
          <a:xfrm>
            <a:off x="2" y="-1"/>
            <a:ext cx="3887391"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3" name="Picture Placeholder 2">
            <a:extLst>
              <a:ext uri="{FF2B5EF4-FFF2-40B4-BE49-F238E27FC236}">
                <a16:creationId xmlns:a16="http://schemas.microsoft.com/office/drawing/2014/main" id="{13F6D84C-F01D-1CC7-E767-78ACD48057A7}"/>
              </a:ext>
            </a:extLst>
          </p:cNvPr>
          <p:cNvSpPr>
            <a:spLocks noGrp="1"/>
          </p:cNvSpPr>
          <p:nvPr>
            <p:ph type="pic" idx="1"/>
          </p:nvPr>
        </p:nvSpPr>
        <p:spPr>
          <a:xfrm>
            <a:off x="4161408" y="248584"/>
            <a:ext cx="4640802" cy="5620413"/>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endParaRPr lang="en-GB"/>
          </a:p>
        </p:txBody>
      </p:sp>
      <p:sp>
        <p:nvSpPr>
          <p:cNvPr id="4" name="Text Placeholder 3">
            <a:extLst>
              <a:ext uri="{FF2B5EF4-FFF2-40B4-BE49-F238E27FC236}">
                <a16:creationId xmlns:a16="http://schemas.microsoft.com/office/drawing/2014/main" id="{243FD55E-6B61-6256-4435-23E5D8150035}"/>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2" name="Title 1">
            <a:extLst>
              <a:ext uri="{FF2B5EF4-FFF2-40B4-BE49-F238E27FC236}">
                <a16:creationId xmlns:a16="http://schemas.microsoft.com/office/drawing/2014/main" id="{BAEC09CB-5CDF-7983-E29E-D8F67B01B970}"/>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dirty="0"/>
              <a:t>Click to edit Master title style</a:t>
            </a:r>
            <a:endParaRPr lang="en-GB" dirty="0"/>
          </a:p>
        </p:txBody>
      </p:sp>
      <p:sp>
        <p:nvSpPr>
          <p:cNvPr id="6" name="Freeform 13">
            <a:extLst>
              <a:ext uri="{FF2B5EF4-FFF2-40B4-BE49-F238E27FC236}">
                <a16:creationId xmlns:a16="http://schemas.microsoft.com/office/drawing/2014/main" id="{FE2A0050-0639-DFF5-93C0-6FCF3EDB6CD1}"/>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14" name="Date Placeholder 2">
            <a:extLst>
              <a:ext uri="{FF2B5EF4-FFF2-40B4-BE49-F238E27FC236}">
                <a16:creationId xmlns:a16="http://schemas.microsoft.com/office/drawing/2014/main" id="{3FF87D47-F8D0-CA65-3EE0-29D7742777B9}"/>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5" name="Graphic 4">
            <a:extLst>
              <a:ext uri="{FF2B5EF4-FFF2-40B4-BE49-F238E27FC236}">
                <a16:creationId xmlns:a16="http://schemas.microsoft.com/office/drawing/2014/main" id="{7BAAECDE-726C-8C83-3D28-2C2EB64DB7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61900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A8B9AE-C940-1ABA-D015-0195A148CD0F}"/>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650638-6D8C-74DF-BFA5-BC178B7F37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9FD6507B-0D70-2CA0-DF8E-427266CFFFDA}"/>
              </a:ext>
            </a:extLst>
          </p:cNvPr>
          <p:cNvSpPr>
            <a:spLocks noGrp="1"/>
          </p:cNvSpPr>
          <p:nvPr>
            <p:ph type="dt" sz="half" idx="2"/>
          </p:nvPr>
        </p:nvSpPr>
        <p:spPr>
          <a:xfrm>
            <a:off x="628650" y="6356359"/>
            <a:ext cx="2057400" cy="365125"/>
          </a:xfrm>
          <a:prstGeom prst="rect">
            <a:avLst/>
          </a:prstGeom>
        </p:spPr>
        <p:txBody>
          <a:bodyPr vert="horz" lIns="91440" tIns="45720" rIns="91440" bIns="45720" rtlCol="0" anchor="ctr"/>
          <a:lstStyle>
            <a:lvl1pPr algn="l">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07155041-29D0-40DC-A66D-D8BD9CA0F8A6}" type="datetimeFigureOut">
              <a:rPr lang="en-GB" smtClean="0"/>
              <a:pPr/>
              <a:t>29/06/2026</a:t>
            </a:fld>
            <a:endParaRPr lang="en-GB">
              <a:latin typeface="Cardo" panose="02020600000000000000" pitchFamily="18" charset="-79"/>
              <a:ea typeface="Cardo" panose="02020600000000000000" pitchFamily="18" charset="-79"/>
              <a:cs typeface="Cardo" panose="02020600000000000000" pitchFamily="18" charset="-79"/>
            </a:endParaRPr>
          </a:p>
        </p:txBody>
      </p:sp>
      <p:sp>
        <p:nvSpPr>
          <p:cNvPr id="6" name="Slide Number Placeholder 5">
            <a:extLst>
              <a:ext uri="{FF2B5EF4-FFF2-40B4-BE49-F238E27FC236}">
                <a16:creationId xmlns:a16="http://schemas.microsoft.com/office/drawing/2014/main" id="{2374DBF6-4CDE-A039-3DD4-E259486DC4B2}"/>
              </a:ext>
            </a:extLst>
          </p:cNvPr>
          <p:cNvSpPr>
            <a:spLocks noGrp="1"/>
          </p:cNvSpPr>
          <p:nvPr>
            <p:ph type="sldNum" sz="quarter" idx="4"/>
          </p:nvPr>
        </p:nvSpPr>
        <p:spPr>
          <a:xfrm>
            <a:off x="6457950" y="6356359"/>
            <a:ext cx="2057400" cy="365125"/>
          </a:xfrm>
          <a:prstGeom prst="rect">
            <a:avLst/>
          </a:prstGeom>
        </p:spPr>
        <p:txBody>
          <a:bodyPr vert="horz" lIns="91440" tIns="45720" rIns="91440" bIns="45720" rtlCol="0" anchor="ctr"/>
          <a:lstStyle>
            <a:lvl1pPr algn="r">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BD6FADEE-766F-4FB2-A235-A761A2AB1100}" type="slidenum">
              <a:rPr lang="en-GB" smtClean="0"/>
              <a:pPr/>
              <a:t>‹#›</a:t>
            </a:fld>
            <a:endParaRPr lang="en-GB">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977818582"/>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685749" rtl="0" eaLnBrk="1" latinLnBrk="0" hangingPunct="1">
        <a:lnSpc>
          <a:spcPct val="90000"/>
        </a:lnSpc>
        <a:spcBef>
          <a:spcPct val="0"/>
        </a:spcBef>
        <a:buNone/>
        <a:defRPr sz="3300" kern="1200">
          <a:solidFill>
            <a:srgbClr val="132D50"/>
          </a:solidFill>
          <a:latin typeface="Cardo" panose="02020600000000000000" pitchFamily="18" charset="-79"/>
          <a:ea typeface="Cardo" panose="02020600000000000000" pitchFamily="18" charset="-79"/>
          <a:cs typeface="Cardo" panose="02020600000000000000" pitchFamily="18" charset="-79"/>
        </a:defRPr>
      </a:lvl1pPr>
    </p:titleStyle>
    <p:bodyStyle>
      <a:lvl1pPr marL="171438" indent="-171438" algn="l" defTabSz="685749" rtl="0" eaLnBrk="1" latinLnBrk="0" hangingPunct="1">
        <a:lnSpc>
          <a:spcPct val="90000"/>
        </a:lnSpc>
        <a:spcBef>
          <a:spcPts val="750"/>
        </a:spcBef>
        <a:buClr>
          <a:srgbClr val="AF0454"/>
        </a:buClr>
        <a:buSzPct val="80000"/>
        <a:buFontTx/>
        <a:buBlip>
          <a:blip r:embed="rId12"/>
        </a:buBlip>
        <a:defRPr sz="2100" kern="1200">
          <a:solidFill>
            <a:srgbClr val="132D50"/>
          </a:solidFill>
          <a:latin typeface="Lato Light" panose="020F0302020204030203" pitchFamily="34" charset="0"/>
          <a:ea typeface="+mn-ea"/>
          <a:cs typeface="+mn-cs"/>
        </a:defRPr>
      </a:lvl1pPr>
      <a:lvl2pPr marL="514313" indent="-171438" algn="l" defTabSz="685749" rtl="0" eaLnBrk="1" latinLnBrk="0" hangingPunct="1">
        <a:lnSpc>
          <a:spcPct val="90000"/>
        </a:lnSpc>
        <a:spcBef>
          <a:spcPts val="375"/>
        </a:spcBef>
        <a:buClr>
          <a:srgbClr val="AF0454"/>
        </a:buClr>
        <a:buSzPct val="80000"/>
        <a:buFontTx/>
        <a:buBlip>
          <a:blip r:embed="rId12"/>
        </a:buBlip>
        <a:defRPr sz="1800" kern="1200">
          <a:solidFill>
            <a:srgbClr val="132D50"/>
          </a:solidFill>
          <a:latin typeface="Lato Light" panose="020F0302020204030203" pitchFamily="34" charset="0"/>
          <a:ea typeface="+mn-ea"/>
          <a:cs typeface="+mn-cs"/>
        </a:defRPr>
      </a:lvl2pPr>
      <a:lvl3pPr marL="857186" indent="-171438" algn="l" defTabSz="685749" rtl="0" eaLnBrk="1" latinLnBrk="0" hangingPunct="1">
        <a:lnSpc>
          <a:spcPct val="90000"/>
        </a:lnSpc>
        <a:spcBef>
          <a:spcPts val="375"/>
        </a:spcBef>
        <a:buClr>
          <a:srgbClr val="AF0454"/>
        </a:buClr>
        <a:buSzPct val="80000"/>
        <a:buFontTx/>
        <a:buBlip>
          <a:blip r:embed="rId12"/>
        </a:buBlip>
        <a:defRPr sz="1500" kern="1200">
          <a:solidFill>
            <a:srgbClr val="132D50"/>
          </a:solidFill>
          <a:latin typeface="Lato Light" panose="020F0302020204030203" pitchFamily="34" charset="0"/>
          <a:ea typeface="+mn-ea"/>
          <a:cs typeface="+mn-cs"/>
        </a:defRPr>
      </a:lvl3pPr>
      <a:lvl4pPr marL="1200060" indent="-171438" algn="l" defTabSz="685749" rtl="0" eaLnBrk="1" latinLnBrk="0" hangingPunct="1">
        <a:lnSpc>
          <a:spcPct val="90000"/>
        </a:lnSpc>
        <a:spcBef>
          <a:spcPts val="375"/>
        </a:spcBef>
        <a:buClr>
          <a:srgbClr val="AF0454"/>
        </a:buClr>
        <a:buSzPct val="80000"/>
        <a:buFontTx/>
        <a:buBlip>
          <a:blip r:embed="rId12"/>
        </a:buBlip>
        <a:defRPr sz="1350" kern="1200">
          <a:solidFill>
            <a:srgbClr val="132D50"/>
          </a:solidFill>
          <a:latin typeface="Lato Light" panose="020F0302020204030203" pitchFamily="34" charset="0"/>
          <a:ea typeface="+mn-ea"/>
          <a:cs typeface="+mn-cs"/>
        </a:defRPr>
      </a:lvl4pPr>
      <a:lvl5pPr marL="1542935" indent="-171438" algn="l" defTabSz="685749" rtl="0" eaLnBrk="1" latinLnBrk="0" hangingPunct="1">
        <a:lnSpc>
          <a:spcPct val="90000"/>
        </a:lnSpc>
        <a:spcBef>
          <a:spcPts val="375"/>
        </a:spcBef>
        <a:buClr>
          <a:srgbClr val="AF0454"/>
        </a:buClr>
        <a:buSzPct val="80000"/>
        <a:buFontTx/>
        <a:buBlip>
          <a:blip r:embed="rId12"/>
        </a:buBlip>
        <a:defRPr sz="1350" kern="1200">
          <a:solidFill>
            <a:srgbClr val="132D50"/>
          </a:solidFill>
          <a:latin typeface="Lato Light" panose="020F0302020204030203" pitchFamily="34" charset="0"/>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microsoft.com/office/2007/relationships/hdphoto" Target="../media/hdphoto3.wdp"/><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microsoft.com/office/2007/relationships/hdphoto" Target="../media/hdphoto3.wdp"/><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microsoft.com/office/2007/relationships/hdphoto" Target="../media/hdphoto4.wdp"/><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hyperlink" Target="https://achemicalorthodoxy.co.uk/2020/06/23/how-do-i-engage-my-students-faqs-on-ratio/" TargetMode="External"/><Relationship Id="rId3" Type="http://schemas.openxmlformats.org/officeDocument/2006/relationships/hyperlink" Target="https://bunsenblue.com/2023/04/08/achieving-100-student-attention-why/" TargetMode="External"/><Relationship Id="rId7" Type="http://schemas.openxmlformats.org/officeDocument/2006/relationships/hyperlink" Target="https://bunsenblue.com/2023/04/08/checks-for-listening-100-participation/"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hyperlink" Target="https://bunsenblue.com/2025/02/08/choral-response-and-i-say-you-say/" TargetMode="External"/><Relationship Id="rId11" Type="http://schemas.openxmlformats.org/officeDocument/2006/relationships/hyperlink" Target="https://doi.org/10.1207/S1532690XCI1704_2" TargetMode="External"/><Relationship Id="rId5" Type="http://schemas.openxmlformats.org/officeDocument/2006/relationships/hyperlink" Target="https://snacks.pepsmccrea.com/p/thinking-time" TargetMode="External"/><Relationship Id="rId10" Type="http://schemas.openxmlformats.org/officeDocument/2006/relationships/hyperlink" Target="https://assets.publishing.service.gov.uk/media/5a7960b9ed915d0422067f01/11-1452-building-engagement-building-futures-maximise-participation-16-24.pdf" TargetMode="External"/><Relationship Id="rId4" Type="http://schemas.openxmlformats.org/officeDocument/2006/relationships/hyperlink" Target="https://www.innerdrive.co.uk/blog/cold-calling-vs-think-pair-share-whiteboards/" TargetMode="External"/><Relationship Id="rId9" Type="http://schemas.openxmlformats.org/officeDocument/2006/relationships/hyperlink" Target="https://teachlikeachampion.org/blog/tlac-3-0-using-turn-talk-to-make-your-classroom-crackle-to-lif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43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23D6-8E8D-246B-79CB-40EF8ECF1F0B}"/>
              </a:ext>
            </a:extLst>
          </p:cNvPr>
          <p:cNvSpPr>
            <a:spLocks noGrp="1"/>
          </p:cNvSpPr>
          <p:nvPr>
            <p:ph type="ctrTitle"/>
          </p:nvPr>
        </p:nvSpPr>
        <p:spPr/>
        <p:txBody>
          <a:bodyPr/>
          <a:lstStyle/>
          <a:p>
            <a:r>
              <a:rPr lang="en-GB" dirty="0"/>
              <a:t>Maximising Participation</a:t>
            </a:r>
          </a:p>
        </p:txBody>
      </p:sp>
      <p:sp>
        <p:nvSpPr>
          <p:cNvPr id="3" name="Subtitle 2">
            <a:extLst>
              <a:ext uri="{FF2B5EF4-FFF2-40B4-BE49-F238E27FC236}">
                <a16:creationId xmlns:a16="http://schemas.microsoft.com/office/drawing/2014/main" id="{3B9F46F9-9179-6D8A-4034-58E1B3CA4A06}"/>
              </a:ext>
            </a:extLst>
          </p:cNvPr>
          <p:cNvSpPr>
            <a:spLocks noGrp="1"/>
          </p:cNvSpPr>
          <p:nvPr>
            <p:ph type="subTitle" idx="1"/>
          </p:nvPr>
        </p:nvSpPr>
        <p:spPr/>
        <p:txBody>
          <a:bodyPr/>
          <a:lstStyle/>
          <a:p>
            <a:r>
              <a:rPr lang="en-GB" dirty="0"/>
              <a:t>By Owen Miles and Caroline Kelly</a:t>
            </a:r>
          </a:p>
        </p:txBody>
      </p:sp>
    </p:spTree>
    <p:extLst>
      <p:ext uri="{BB962C8B-B14F-4D97-AF65-F5344CB8AC3E}">
        <p14:creationId xmlns:p14="http://schemas.microsoft.com/office/powerpoint/2010/main" val="1280259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p:txBody>
          <a:bodyPr/>
          <a:lstStyle/>
          <a:p>
            <a:r>
              <a:rPr lang="en-GB" dirty="0"/>
              <a:t>Why is maximising participation important?</a:t>
            </a:r>
          </a:p>
        </p:txBody>
      </p:sp>
    </p:spTree>
    <p:extLst>
      <p:ext uri="{BB962C8B-B14F-4D97-AF65-F5344CB8AC3E}">
        <p14:creationId xmlns:p14="http://schemas.microsoft.com/office/powerpoint/2010/main" val="88254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351502-6600-43A7-4F96-42CC96A3FC4E}"/>
              </a:ext>
            </a:extLst>
          </p:cNvPr>
          <p:cNvSpPr>
            <a:spLocks noGrp="1"/>
          </p:cNvSpPr>
          <p:nvPr>
            <p:ph idx="1"/>
          </p:nvPr>
        </p:nvSpPr>
        <p:spPr>
          <a:xfrm>
            <a:off x="0" y="1742727"/>
            <a:ext cx="9144000" cy="4531045"/>
          </a:xfrm>
        </p:spPr>
        <p:txBody>
          <a:bodyPr>
            <a:noAutofit/>
          </a:bodyPr>
          <a:lstStyle/>
          <a:p>
            <a:pPr>
              <a:buFont typeface="Arial" panose="020B0604020202020204" pitchFamily="34" charset="0"/>
              <a:buChar char="•"/>
            </a:pPr>
            <a:r>
              <a:rPr lang="en-GB" sz="2800" dirty="0">
                <a:latin typeface="+mj-lt"/>
              </a:rPr>
              <a:t>Closest indicator we have for measuring thinking.</a:t>
            </a:r>
          </a:p>
          <a:p>
            <a:pPr>
              <a:buFont typeface="Arial" panose="020B0604020202020204" pitchFamily="34" charset="0"/>
              <a:buChar char="•"/>
            </a:pPr>
            <a:endParaRPr lang="en-GB" sz="2800" dirty="0">
              <a:latin typeface="+mj-lt"/>
            </a:endParaRPr>
          </a:p>
          <a:p>
            <a:pPr>
              <a:buFont typeface="Arial" panose="020B0604020202020204" pitchFamily="34" charset="0"/>
              <a:buChar char="•"/>
            </a:pPr>
            <a:r>
              <a:rPr lang="en-GB" sz="2800" dirty="0">
                <a:latin typeface="+mj-lt"/>
              </a:rPr>
              <a:t>Improves the quality of formative assessment.</a:t>
            </a:r>
          </a:p>
          <a:p>
            <a:pPr>
              <a:buFont typeface="Arial" panose="020B0604020202020204" pitchFamily="34" charset="0"/>
              <a:buChar char="•"/>
            </a:pPr>
            <a:endParaRPr lang="en-GB" sz="2800" dirty="0">
              <a:latin typeface="+mj-lt"/>
            </a:endParaRPr>
          </a:p>
          <a:p>
            <a:pPr>
              <a:buFont typeface="Arial" panose="020B0604020202020204" pitchFamily="34" charset="0"/>
              <a:buChar char="•"/>
            </a:pPr>
            <a:r>
              <a:rPr lang="en-GB" sz="2800" dirty="0">
                <a:latin typeface="+mj-lt"/>
              </a:rPr>
              <a:t>Prevents lessons being driven by the confident few. </a:t>
            </a:r>
          </a:p>
          <a:p>
            <a:pPr>
              <a:buFont typeface="Arial" panose="020B0604020202020204" pitchFamily="34" charset="0"/>
              <a:buChar char="•"/>
            </a:pPr>
            <a:endParaRPr lang="en-GB" sz="2800" dirty="0">
              <a:latin typeface="+mj-lt"/>
            </a:endParaRPr>
          </a:p>
          <a:p>
            <a:pPr>
              <a:buFont typeface="Arial" panose="020B0604020202020204" pitchFamily="34" charset="0"/>
              <a:buChar char="•"/>
            </a:pPr>
            <a:r>
              <a:rPr lang="en-GB" sz="2800" dirty="0">
                <a:latin typeface="+mj-lt"/>
              </a:rPr>
              <a:t>More participation → more visible thinking → more responsive teaching → better learning</a:t>
            </a:r>
          </a:p>
        </p:txBody>
      </p:sp>
      <p:sp>
        <p:nvSpPr>
          <p:cNvPr id="3" name="Title 2">
            <a:extLst>
              <a:ext uri="{FF2B5EF4-FFF2-40B4-BE49-F238E27FC236}">
                <a16:creationId xmlns:a16="http://schemas.microsoft.com/office/drawing/2014/main" id="{FB3E522D-E20E-2999-B736-7A37EF3D2C69}"/>
              </a:ext>
            </a:extLst>
          </p:cNvPr>
          <p:cNvSpPr>
            <a:spLocks noGrp="1"/>
          </p:cNvSpPr>
          <p:nvPr>
            <p:ph type="ctrTitle"/>
          </p:nvPr>
        </p:nvSpPr>
        <p:spPr/>
        <p:txBody>
          <a:bodyPr>
            <a:normAutofit fontScale="90000"/>
          </a:bodyPr>
          <a:lstStyle/>
          <a:p>
            <a:r>
              <a:rPr lang="en-GB" dirty="0"/>
              <a:t>Why is maximising participation important?</a:t>
            </a:r>
          </a:p>
        </p:txBody>
      </p:sp>
    </p:spTree>
    <p:extLst>
      <p:ext uri="{BB962C8B-B14F-4D97-AF65-F5344CB8AC3E}">
        <p14:creationId xmlns:p14="http://schemas.microsoft.com/office/powerpoint/2010/main" val="113128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3E522D-E20E-2999-B736-7A37EF3D2C69}"/>
              </a:ext>
            </a:extLst>
          </p:cNvPr>
          <p:cNvSpPr>
            <a:spLocks noGrp="1"/>
          </p:cNvSpPr>
          <p:nvPr>
            <p:ph type="ctrTitle"/>
          </p:nvPr>
        </p:nvSpPr>
        <p:spPr/>
        <p:txBody>
          <a:bodyPr/>
          <a:lstStyle/>
          <a:p>
            <a:r>
              <a:rPr lang="en-GB" dirty="0"/>
              <a:t>Accountability mechanisms</a:t>
            </a:r>
          </a:p>
        </p:txBody>
      </p:sp>
      <p:pic>
        <p:nvPicPr>
          <p:cNvPr id="5" name="Picture 4">
            <a:extLst>
              <a:ext uri="{FF2B5EF4-FFF2-40B4-BE49-F238E27FC236}">
                <a16:creationId xmlns:a16="http://schemas.microsoft.com/office/drawing/2014/main" id="{7ACAD67A-E12F-72C5-7AA5-792B6F4263C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5778" y1="61929" x2="25778" y2="61929"/>
                        <a14:foregroundMark x1="25778" y1="83756" x2="25778" y2="83756"/>
                        <a14:foregroundMark x1="78667" y1="78680" x2="78667" y2="78680"/>
                        <a14:foregroundMark x1="76889" y1="65990" x2="76889" y2="65990"/>
                        <a14:foregroundMark x1="65778" y1="33503" x2="65778" y2="33503"/>
                      </a14:backgroundRemoval>
                    </a14:imgEffect>
                  </a14:imgLayer>
                </a14:imgProps>
              </a:ext>
            </a:extLst>
          </a:blip>
          <a:stretch>
            <a:fillRect/>
          </a:stretch>
        </p:blipFill>
        <p:spPr>
          <a:xfrm>
            <a:off x="4635408" y="1619766"/>
            <a:ext cx="1665342" cy="1458100"/>
          </a:xfrm>
          <a:prstGeom prst="rect">
            <a:avLst/>
          </a:prstGeom>
        </p:spPr>
      </p:pic>
      <p:pic>
        <p:nvPicPr>
          <p:cNvPr id="6" name="Picture 2" descr="WB25 - A4 music whiteboard with 4 pre-printed staves Default title">
            <a:extLst>
              <a:ext uri="{FF2B5EF4-FFF2-40B4-BE49-F238E27FC236}">
                <a16:creationId xmlns:a16="http://schemas.microsoft.com/office/drawing/2014/main" id="{7AD363E4-7A9C-BF60-DE70-39989AB0CD6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3548">
                        <a14:foregroundMark x1="16452" y1="38710" x2="50753" y2="32796"/>
                        <a14:foregroundMark x1="72796" y1="27742" x2="54409" y2="31075"/>
                        <a14:foregroundMark x1="75054" y1="29677" x2="74624" y2="28495"/>
                        <a14:foregroundMark x1="16882" y1="39032" x2="11290" y2="40000"/>
                        <a14:foregroundMark x1="20323" y1="73548" x2="86129" y2="58387"/>
                        <a14:foregroundMark x1="85699" y1="49785" x2="75161" y2="52796"/>
                        <a14:foregroundMark x1="91290" y1="59247" x2="90538" y2="56882"/>
                        <a14:foregroundMark x1="92043" y1="60968" x2="91720" y2="57957"/>
                        <a14:foregroundMark x1="92796" y1="58925" x2="91720" y2="57204"/>
                        <a14:foregroundMark x1="87419" y1="50538" x2="86344" y2="48925"/>
                        <a14:foregroundMark x1="82796" y1="43548" x2="82258" y2="42581"/>
                        <a14:foregroundMark x1="80323" y1="36452" x2="75591" y2="27849"/>
                        <a14:foregroundMark x1="75591" y1="27849" x2="70968" y2="26882"/>
                        <a14:foregroundMark x1="80215" y1="37204" x2="93548" y2="60323"/>
                        <a14:foregroundMark x1="81720" y1="38710" x2="80000" y2="36344"/>
                        <a14:foregroundMark x1="75376" y1="27419" x2="73011" y2="26667"/>
                        <a14:foregroundMark x1="74409" y1="26667" x2="73871" y2="26452"/>
                        <a14:foregroundMark x1="63118" y1="27742" x2="61720" y2="28387"/>
                        <a14:foregroundMark x1="81828" y1="39247" x2="82258" y2="40215"/>
                      </a14:backgroundRemoval>
                    </a14:imgEffect>
                  </a14:imgLayer>
                </a14:imgProps>
              </a:ext>
              <a:ext uri="{28A0092B-C50C-407E-A947-70E740481C1C}">
                <a14:useLocalDpi xmlns:a14="http://schemas.microsoft.com/office/drawing/2010/main" val="0"/>
              </a:ext>
            </a:extLst>
          </a:blip>
          <a:srcRect l="7222" t="23889" r="4814" b="20370"/>
          <a:stretch/>
        </p:blipFill>
        <p:spPr bwMode="auto">
          <a:xfrm>
            <a:off x="548578" y="1759823"/>
            <a:ext cx="2079968" cy="13180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Questioning in the classroom - Illustration of teacher asking students questions">
            <a:extLst>
              <a:ext uri="{FF2B5EF4-FFF2-40B4-BE49-F238E27FC236}">
                <a16:creationId xmlns:a16="http://schemas.microsoft.com/office/drawing/2014/main" id="{70100E00-0368-6AD0-D7E0-D1ED9FD891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1125" y="1821363"/>
            <a:ext cx="2291211" cy="11417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22F9D86-9C11-4F36-00F1-3CA1E619DB56}"/>
              </a:ext>
            </a:extLst>
          </p:cNvPr>
          <p:cNvPicPr>
            <a:picLocks noChangeAspect="1"/>
          </p:cNvPicPr>
          <p:nvPr/>
        </p:nvPicPr>
        <p:blipFill>
          <a:blip r:embed="rId8"/>
          <a:stretch>
            <a:fillRect/>
          </a:stretch>
        </p:blipFill>
        <p:spPr>
          <a:xfrm>
            <a:off x="4390491" y="3599374"/>
            <a:ext cx="4192759" cy="2210991"/>
          </a:xfrm>
          <a:prstGeom prst="rect">
            <a:avLst/>
          </a:prstGeom>
          <a:ln>
            <a:solidFill>
              <a:schemeClr val="tx1"/>
            </a:solidFill>
          </a:ln>
        </p:spPr>
      </p:pic>
      <p:sp>
        <p:nvSpPr>
          <p:cNvPr id="9" name="TextBox 8">
            <a:extLst>
              <a:ext uri="{FF2B5EF4-FFF2-40B4-BE49-F238E27FC236}">
                <a16:creationId xmlns:a16="http://schemas.microsoft.com/office/drawing/2014/main" id="{212CB5F9-F6FF-726D-AE0A-07A858951AF3}"/>
              </a:ext>
            </a:extLst>
          </p:cNvPr>
          <p:cNvSpPr txBox="1"/>
          <p:nvPr/>
        </p:nvSpPr>
        <p:spPr>
          <a:xfrm>
            <a:off x="1231250" y="3067652"/>
            <a:ext cx="889000" cy="369332"/>
          </a:xfrm>
          <a:prstGeom prst="rect">
            <a:avLst/>
          </a:prstGeom>
          <a:noFill/>
        </p:spPr>
        <p:txBody>
          <a:bodyPr wrap="square" rtlCol="0">
            <a:spAutoFit/>
          </a:bodyPr>
          <a:lstStyle/>
          <a:p>
            <a:r>
              <a:rPr lang="en-GB" b="1" u="sng" dirty="0"/>
              <a:t>MWBs</a:t>
            </a:r>
          </a:p>
        </p:txBody>
      </p:sp>
      <p:sp>
        <p:nvSpPr>
          <p:cNvPr id="10" name="TextBox 9">
            <a:extLst>
              <a:ext uri="{FF2B5EF4-FFF2-40B4-BE49-F238E27FC236}">
                <a16:creationId xmlns:a16="http://schemas.microsoft.com/office/drawing/2014/main" id="{D6D11403-7769-4504-04C0-974D7B07BE20}"/>
              </a:ext>
            </a:extLst>
          </p:cNvPr>
          <p:cNvSpPr txBox="1"/>
          <p:nvPr/>
        </p:nvSpPr>
        <p:spPr>
          <a:xfrm>
            <a:off x="4157839" y="3067652"/>
            <a:ext cx="4658068" cy="369332"/>
          </a:xfrm>
          <a:prstGeom prst="rect">
            <a:avLst/>
          </a:prstGeom>
          <a:noFill/>
        </p:spPr>
        <p:txBody>
          <a:bodyPr wrap="square" rtlCol="0">
            <a:spAutoFit/>
          </a:bodyPr>
          <a:lstStyle/>
          <a:p>
            <a:pPr algn="ctr"/>
            <a:r>
              <a:rPr lang="en-GB" b="1" u="sng" dirty="0"/>
              <a:t>Turn and talk + cold-calling</a:t>
            </a:r>
          </a:p>
        </p:txBody>
      </p:sp>
      <p:sp>
        <p:nvSpPr>
          <p:cNvPr id="11" name="TextBox 10">
            <a:extLst>
              <a:ext uri="{FF2B5EF4-FFF2-40B4-BE49-F238E27FC236}">
                <a16:creationId xmlns:a16="http://schemas.microsoft.com/office/drawing/2014/main" id="{72E07F92-9DCE-0515-A22E-9256A6151F62}"/>
              </a:ext>
            </a:extLst>
          </p:cNvPr>
          <p:cNvSpPr txBox="1"/>
          <p:nvPr/>
        </p:nvSpPr>
        <p:spPr>
          <a:xfrm>
            <a:off x="4973875" y="5810365"/>
            <a:ext cx="3025993" cy="369332"/>
          </a:xfrm>
          <a:prstGeom prst="rect">
            <a:avLst/>
          </a:prstGeom>
          <a:noFill/>
        </p:spPr>
        <p:txBody>
          <a:bodyPr wrap="square" rtlCol="0">
            <a:spAutoFit/>
          </a:bodyPr>
          <a:lstStyle/>
          <a:p>
            <a:pPr algn="ctr"/>
            <a:r>
              <a:rPr lang="en-GB" b="1" u="sng" dirty="0"/>
              <a:t>Voting signals for discussion</a:t>
            </a:r>
          </a:p>
        </p:txBody>
      </p:sp>
      <p:pic>
        <p:nvPicPr>
          <p:cNvPr id="2" name="Picture 1">
            <a:extLst>
              <a:ext uri="{FF2B5EF4-FFF2-40B4-BE49-F238E27FC236}">
                <a16:creationId xmlns:a16="http://schemas.microsoft.com/office/drawing/2014/main" id="{8C81BE94-624C-48CC-8001-0CB735D9A87F}"/>
              </a:ext>
            </a:extLst>
          </p:cNvPr>
          <p:cNvPicPr>
            <a:picLocks noChangeAspect="1"/>
          </p:cNvPicPr>
          <p:nvPr/>
        </p:nvPicPr>
        <p:blipFill>
          <a:blip r:embed="rId9"/>
          <a:stretch>
            <a:fillRect/>
          </a:stretch>
        </p:blipFill>
        <p:spPr>
          <a:xfrm>
            <a:off x="233003" y="3599374"/>
            <a:ext cx="3924836" cy="2210991"/>
          </a:xfrm>
          <a:prstGeom prst="rect">
            <a:avLst/>
          </a:prstGeom>
          <a:ln>
            <a:solidFill>
              <a:schemeClr val="tx1"/>
            </a:solidFill>
          </a:ln>
        </p:spPr>
      </p:pic>
      <p:sp>
        <p:nvSpPr>
          <p:cNvPr id="12" name="TextBox 11">
            <a:extLst>
              <a:ext uri="{FF2B5EF4-FFF2-40B4-BE49-F238E27FC236}">
                <a16:creationId xmlns:a16="http://schemas.microsoft.com/office/drawing/2014/main" id="{70C0355F-FF13-448B-9E13-6CDED43DD9A6}"/>
              </a:ext>
            </a:extLst>
          </p:cNvPr>
          <p:cNvSpPr txBox="1"/>
          <p:nvPr/>
        </p:nvSpPr>
        <p:spPr>
          <a:xfrm>
            <a:off x="781116" y="5810365"/>
            <a:ext cx="3025993" cy="369332"/>
          </a:xfrm>
          <a:prstGeom prst="rect">
            <a:avLst/>
          </a:prstGeom>
          <a:noFill/>
        </p:spPr>
        <p:txBody>
          <a:bodyPr wrap="square" rtlCol="0">
            <a:spAutoFit/>
          </a:bodyPr>
          <a:lstStyle/>
          <a:p>
            <a:pPr algn="ctr"/>
            <a:r>
              <a:rPr lang="en-GB" b="1" u="sng" dirty="0"/>
              <a:t>Voting signals for MCQs</a:t>
            </a:r>
          </a:p>
        </p:txBody>
      </p:sp>
    </p:spTree>
    <p:extLst>
      <p:ext uri="{BB962C8B-B14F-4D97-AF65-F5344CB8AC3E}">
        <p14:creationId xmlns:p14="http://schemas.microsoft.com/office/powerpoint/2010/main" val="270517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noAutofit/>
          </a:bodyPr>
          <a:lstStyle/>
          <a:p>
            <a:r>
              <a:rPr lang="en-GB" sz="2800" dirty="0"/>
              <a:t>Which strategy would be most appropriate to maximise participation in this scenario?</a:t>
            </a:r>
          </a:p>
        </p:txBody>
      </p:sp>
      <p:pic>
        <p:nvPicPr>
          <p:cNvPr id="5" name="Google Shape;175;p6">
            <a:extLst>
              <a:ext uri="{FF2B5EF4-FFF2-40B4-BE49-F238E27FC236}">
                <a16:creationId xmlns:a16="http://schemas.microsoft.com/office/drawing/2014/main" id="{697D4289-EEBF-4DD3-81BA-7ED102474F20}"/>
              </a:ext>
            </a:extLst>
          </p:cNvPr>
          <p:cNvPicPr preferRelativeResize="0"/>
          <p:nvPr/>
        </p:nvPicPr>
        <p:blipFill rotWithShape="1">
          <a:blip r:embed="rId3">
            <a:alphaModFix/>
          </a:blip>
          <a:srcRect l="18000" t="393" r="18787" b="19685"/>
          <a:stretch/>
        </p:blipFill>
        <p:spPr>
          <a:xfrm>
            <a:off x="1255115" y="5063593"/>
            <a:ext cx="609600" cy="795454"/>
          </a:xfrm>
          <a:prstGeom prst="rect">
            <a:avLst/>
          </a:prstGeom>
          <a:noFill/>
          <a:ln>
            <a:noFill/>
          </a:ln>
        </p:spPr>
      </p:pic>
      <p:pic>
        <p:nvPicPr>
          <p:cNvPr id="6" name="Google Shape;176;p6">
            <a:extLst>
              <a:ext uri="{FF2B5EF4-FFF2-40B4-BE49-F238E27FC236}">
                <a16:creationId xmlns:a16="http://schemas.microsoft.com/office/drawing/2014/main" id="{C18BE86C-EE2F-4D30-8930-83CDC5C1280C}"/>
              </a:ext>
            </a:extLst>
          </p:cNvPr>
          <p:cNvPicPr preferRelativeResize="0"/>
          <p:nvPr/>
        </p:nvPicPr>
        <p:blipFill rotWithShape="1">
          <a:blip r:embed="rId4">
            <a:alphaModFix/>
          </a:blip>
          <a:srcRect/>
          <a:stretch/>
        </p:blipFill>
        <p:spPr>
          <a:xfrm>
            <a:off x="3408107" y="4997516"/>
            <a:ext cx="1063103" cy="1063103"/>
          </a:xfrm>
          <a:prstGeom prst="rect">
            <a:avLst/>
          </a:prstGeom>
          <a:noFill/>
          <a:ln>
            <a:noFill/>
          </a:ln>
        </p:spPr>
      </p:pic>
      <p:pic>
        <p:nvPicPr>
          <p:cNvPr id="7" name="Google Shape;177;p6">
            <a:extLst>
              <a:ext uri="{FF2B5EF4-FFF2-40B4-BE49-F238E27FC236}">
                <a16:creationId xmlns:a16="http://schemas.microsoft.com/office/drawing/2014/main" id="{0F0E5CE0-653E-49B4-9E17-353C01BC8D45}"/>
              </a:ext>
            </a:extLst>
          </p:cNvPr>
          <p:cNvPicPr preferRelativeResize="0"/>
          <p:nvPr/>
        </p:nvPicPr>
        <p:blipFill rotWithShape="1">
          <a:blip r:embed="rId5">
            <a:alphaModFix/>
          </a:blip>
          <a:srcRect b="19143"/>
          <a:stretch/>
        </p:blipFill>
        <p:spPr>
          <a:xfrm>
            <a:off x="5749583" y="4997516"/>
            <a:ext cx="1058261" cy="855680"/>
          </a:xfrm>
          <a:prstGeom prst="rect">
            <a:avLst/>
          </a:prstGeom>
          <a:noFill/>
          <a:ln>
            <a:noFill/>
          </a:ln>
        </p:spPr>
      </p:pic>
      <p:sp>
        <p:nvSpPr>
          <p:cNvPr id="9" name="Google Shape;179;p6">
            <a:extLst>
              <a:ext uri="{FF2B5EF4-FFF2-40B4-BE49-F238E27FC236}">
                <a16:creationId xmlns:a16="http://schemas.microsoft.com/office/drawing/2014/main" id="{1268ACB4-2E8D-4091-B35C-F4C5F8030FDB}"/>
              </a:ext>
            </a:extLst>
          </p:cNvPr>
          <p:cNvSpPr/>
          <p:nvPr/>
        </p:nvSpPr>
        <p:spPr>
          <a:xfrm>
            <a:off x="1684927" y="5148308"/>
            <a:ext cx="2084084"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b="1" i="0" u="none" strike="noStrike" cap="none" dirty="0">
                <a:solidFill>
                  <a:schemeClr val="tx1"/>
                </a:solidFill>
                <a:ea typeface="Arial"/>
                <a:cs typeface="Arial"/>
                <a:sym typeface="Arial"/>
              </a:rPr>
              <a:t>Turn and talk + cold-calling =</a:t>
            </a:r>
          </a:p>
        </p:txBody>
      </p:sp>
      <p:sp>
        <p:nvSpPr>
          <p:cNvPr id="11" name="TextBox 10">
            <a:extLst>
              <a:ext uri="{FF2B5EF4-FFF2-40B4-BE49-F238E27FC236}">
                <a16:creationId xmlns:a16="http://schemas.microsoft.com/office/drawing/2014/main" id="{B3730821-1923-478A-B691-D7D2293746C3}"/>
              </a:ext>
            </a:extLst>
          </p:cNvPr>
          <p:cNvSpPr txBox="1"/>
          <p:nvPr/>
        </p:nvSpPr>
        <p:spPr>
          <a:xfrm>
            <a:off x="149874" y="5283942"/>
            <a:ext cx="1419809" cy="400110"/>
          </a:xfrm>
          <a:prstGeom prst="rect">
            <a:avLst/>
          </a:prstGeom>
          <a:noFill/>
        </p:spPr>
        <p:txBody>
          <a:bodyPr wrap="square" rtlCol="0">
            <a:spAutoFit/>
          </a:bodyPr>
          <a:lstStyle/>
          <a:p>
            <a:r>
              <a:rPr lang="en-GB" sz="2000" b="1" dirty="0"/>
              <a:t>MWBs =</a:t>
            </a:r>
          </a:p>
        </p:txBody>
      </p:sp>
      <p:sp>
        <p:nvSpPr>
          <p:cNvPr id="12" name="Google Shape;179;p6">
            <a:extLst>
              <a:ext uri="{FF2B5EF4-FFF2-40B4-BE49-F238E27FC236}">
                <a16:creationId xmlns:a16="http://schemas.microsoft.com/office/drawing/2014/main" id="{98FB840C-228F-497C-B83D-3EE608A32ADC}"/>
              </a:ext>
            </a:extLst>
          </p:cNvPr>
          <p:cNvSpPr/>
          <p:nvPr/>
        </p:nvSpPr>
        <p:spPr>
          <a:xfrm>
            <a:off x="4198823" y="5133400"/>
            <a:ext cx="2007804"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b="1" i="0" u="none" strike="noStrike" cap="none" dirty="0">
                <a:solidFill>
                  <a:schemeClr val="tx1"/>
                </a:solidFill>
                <a:ea typeface="Arial"/>
                <a:cs typeface="Arial"/>
                <a:sym typeface="Arial"/>
              </a:rPr>
              <a:t>Voting signals + MCQ =</a:t>
            </a:r>
          </a:p>
        </p:txBody>
      </p:sp>
      <p:sp>
        <p:nvSpPr>
          <p:cNvPr id="13" name="TextBox 12">
            <a:extLst>
              <a:ext uri="{FF2B5EF4-FFF2-40B4-BE49-F238E27FC236}">
                <a16:creationId xmlns:a16="http://schemas.microsoft.com/office/drawing/2014/main" id="{2E155A46-97EE-4D82-8752-F272A7A8A34F}"/>
              </a:ext>
            </a:extLst>
          </p:cNvPr>
          <p:cNvSpPr txBox="1"/>
          <p:nvPr/>
        </p:nvSpPr>
        <p:spPr>
          <a:xfrm>
            <a:off x="239535" y="2149939"/>
            <a:ext cx="8664930" cy="2246769"/>
          </a:xfrm>
          <a:prstGeom prst="rect">
            <a:avLst/>
          </a:prstGeom>
          <a:noFill/>
          <a:ln>
            <a:solidFill>
              <a:schemeClr val="tx1"/>
            </a:solidFill>
          </a:ln>
        </p:spPr>
        <p:txBody>
          <a:bodyPr wrap="square" rtlCol="0">
            <a:spAutoFit/>
          </a:bodyPr>
          <a:lstStyle/>
          <a:p>
            <a:r>
              <a:rPr lang="en-GB" sz="2800" b="1" dirty="0"/>
              <a:t>Mr Miles is teaching Year 11 about religious attitudes to euthanasia. He wants to complete a pre-requisite knowledge check to see if students can remember what is meant by the term “sanctity of life”, as this will be key to accessing today’s learning. What should he do?</a:t>
            </a:r>
          </a:p>
        </p:txBody>
      </p:sp>
      <p:pic>
        <p:nvPicPr>
          <p:cNvPr id="14" name="Picture 13" descr="See the source image">
            <a:extLst>
              <a:ext uri="{FF2B5EF4-FFF2-40B4-BE49-F238E27FC236}">
                <a16:creationId xmlns:a16="http://schemas.microsoft.com/office/drawing/2014/main" id="{C875E1C0-67F0-47CD-8273-878E995516AB}"/>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9375" b="81875" l="3105" r="19118">
                        <a14:foregroundMark x1="10948" y1="81875" x2="5719" y2="79688"/>
                        <a14:foregroundMark x1="16503" y1="19375" x2="16503" y2="19375"/>
                      </a14:backgroundRemoval>
                    </a14:imgEffect>
                  </a14:imgLayer>
                </a14:imgProps>
              </a:ext>
              <a:ext uri="{28A0092B-C50C-407E-A947-70E740481C1C}">
                <a14:useLocalDpi xmlns:a14="http://schemas.microsoft.com/office/drawing/2010/main" val="0"/>
              </a:ext>
            </a:extLst>
          </a:blip>
          <a:srcRect l="1208" t="12388" r="78700" b="13118"/>
          <a:stretch/>
        </p:blipFill>
        <p:spPr bwMode="auto">
          <a:xfrm>
            <a:off x="8356078" y="4827109"/>
            <a:ext cx="548387" cy="1063103"/>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79;p6">
            <a:extLst>
              <a:ext uri="{FF2B5EF4-FFF2-40B4-BE49-F238E27FC236}">
                <a16:creationId xmlns:a16="http://schemas.microsoft.com/office/drawing/2014/main" id="{9C98401F-0114-40E0-9E62-0E224347B0A7}"/>
              </a:ext>
            </a:extLst>
          </p:cNvPr>
          <p:cNvSpPr/>
          <p:nvPr/>
        </p:nvSpPr>
        <p:spPr>
          <a:xfrm>
            <a:off x="6548477" y="5133400"/>
            <a:ext cx="2007804"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b="1" i="0" u="none" strike="noStrike" cap="none" dirty="0">
                <a:solidFill>
                  <a:schemeClr val="tx1"/>
                </a:solidFill>
                <a:ea typeface="Arial"/>
                <a:cs typeface="Arial"/>
                <a:sym typeface="Arial"/>
              </a:rPr>
              <a:t>Voting signals for discussion =</a:t>
            </a:r>
          </a:p>
        </p:txBody>
      </p:sp>
    </p:spTree>
    <p:extLst>
      <p:ext uri="{BB962C8B-B14F-4D97-AF65-F5344CB8AC3E}">
        <p14:creationId xmlns:p14="http://schemas.microsoft.com/office/powerpoint/2010/main" val="231256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noAutofit/>
          </a:bodyPr>
          <a:lstStyle/>
          <a:p>
            <a:r>
              <a:rPr lang="en-GB" sz="2800" dirty="0"/>
              <a:t>Which strategy would be most appropriate to maximise participation in this scenario?</a:t>
            </a:r>
          </a:p>
        </p:txBody>
      </p:sp>
      <p:pic>
        <p:nvPicPr>
          <p:cNvPr id="5" name="Google Shape;175;p6">
            <a:extLst>
              <a:ext uri="{FF2B5EF4-FFF2-40B4-BE49-F238E27FC236}">
                <a16:creationId xmlns:a16="http://schemas.microsoft.com/office/drawing/2014/main" id="{697D4289-EEBF-4DD3-81BA-7ED102474F20}"/>
              </a:ext>
            </a:extLst>
          </p:cNvPr>
          <p:cNvPicPr preferRelativeResize="0"/>
          <p:nvPr/>
        </p:nvPicPr>
        <p:blipFill rotWithShape="1">
          <a:blip r:embed="rId3">
            <a:alphaModFix/>
          </a:blip>
          <a:srcRect l="18000" t="393" r="18787" b="19685"/>
          <a:stretch/>
        </p:blipFill>
        <p:spPr>
          <a:xfrm>
            <a:off x="1255115" y="5063593"/>
            <a:ext cx="609600" cy="795454"/>
          </a:xfrm>
          <a:prstGeom prst="rect">
            <a:avLst/>
          </a:prstGeom>
          <a:noFill/>
          <a:ln>
            <a:noFill/>
          </a:ln>
        </p:spPr>
      </p:pic>
      <p:pic>
        <p:nvPicPr>
          <p:cNvPr id="6" name="Google Shape;176;p6">
            <a:extLst>
              <a:ext uri="{FF2B5EF4-FFF2-40B4-BE49-F238E27FC236}">
                <a16:creationId xmlns:a16="http://schemas.microsoft.com/office/drawing/2014/main" id="{C18BE86C-EE2F-4D30-8930-83CDC5C1280C}"/>
              </a:ext>
            </a:extLst>
          </p:cNvPr>
          <p:cNvPicPr preferRelativeResize="0"/>
          <p:nvPr/>
        </p:nvPicPr>
        <p:blipFill rotWithShape="1">
          <a:blip r:embed="rId4">
            <a:alphaModFix/>
          </a:blip>
          <a:srcRect/>
          <a:stretch/>
        </p:blipFill>
        <p:spPr>
          <a:xfrm>
            <a:off x="3408107" y="4997516"/>
            <a:ext cx="1063103" cy="1063103"/>
          </a:xfrm>
          <a:prstGeom prst="rect">
            <a:avLst/>
          </a:prstGeom>
          <a:noFill/>
          <a:ln>
            <a:noFill/>
          </a:ln>
        </p:spPr>
      </p:pic>
      <p:pic>
        <p:nvPicPr>
          <p:cNvPr id="7" name="Google Shape;177;p6">
            <a:extLst>
              <a:ext uri="{FF2B5EF4-FFF2-40B4-BE49-F238E27FC236}">
                <a16:creationId xmlns:a16="http://schemas.microsoft.com/office/drawing/2014/main" id="{0F0E5CE0-653E-49B4-9E17-353C01BC8D45}"/>
              </a:ext>
            </a:extLst>
          </p:cNvPr>
          <p:cNvPicPr preferRelativeResize="0"/>
          <p:nvPr/>
        </p:nvPicPr>
        <p:blipFill rotWithShape="1">
          <a:blip r:embed="rId5">
            <a:alphaModFix/>
          </a:blip>
          <a:srcRect b="19143"/>
          <a:stretch/>
        </p:blipFill>
        <p:spPr>
          <a:xfrm>
            <a:off x="5749583" y="4997516"/>
            <a:ext cx="1058261" cy="855680"/>
          </a:xfrm>
          <a:prstGeom prst="rect">
            <a:avLst/>
          </a:prstGeom>
          <a:noFill/>
          <a:ln>
            <a:noFill/>
          </a:ln>
        </p:spPr>
      </p:pic>
      <p:sp>
        <p:nvSpPr>
          <p:cNvPr id="9" name="Google Shape;179;p6">
            <a:extLst>
              <a:ext uri="{FF2B5EF4-FFF2-40B4-BE49-F238E27FC236}">
                <a16:creationId xmlns:a16="http://schemas.microsoft.com/office/drawing/2014/main" id="{1268ACB4-2E8D-4091-B35C-F4C5F8030FDB}"/>
              </a:ext>
            </a:extLst>
          </p:cNvPr>
          <p:cNvSpPr/>
          <p:nvPr/>
        </p:nvSpPr>
        <p:spPr>
          <a:xfrm>
            <a:off x="1684927" y="5148308"/>
            <a:ext cx="2084084"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b="1" i="0" u="none" strike="noStrike" cap="none" dirty="0">
                <a:solidFill>
                  <a:schemeClr val="tx1"/>
                </a:solidFill>
                <a:ea typeface="Arial"/>
                <a:cs typeface="Arial"/>
                <a:sym typeface="Arial"/>
              </a:rPr>
              <a:t>Turn and talk + cold-calling =</a:t>
            </a:r>
          </a:p>
        </p:txBody>
      </p:sp>
      <p:sp>
        <p:nvSpPr>
          <p:cNvPr id="11" name="TextBox 10">
            <a:extLst>
              <a:ext uri="{FF2B5EF4-FFF2-40B4-BE49-F238E27FC236}">
                <a16:creationId xmlns:a16="http://schemas.microsoft.com/office/drawing/2014/main" id="{B3730821-1923-478A-B691-D7D2293746C3}"/>
              </a:ext>
            </a:extLst>
          </p:cNvPr>
          <p:cNvSpPr txBox="1"/>
          <p:nvPr/>
        </p:nvSpPr>
        <p:spPr>
          <a:xfrm>
            <a:off x="149874" y="5283942"/>
            <a:ext cx="1419809" cy="400110"/>
          </a:xfrm>
          <a:prstGeom prst="rect">
            <a:avLst/>
          </a:prstGeom>
          <a:noFill/>
        </p:spPr>
        <p:txBody>
          <a:bodyPr wrap="square" rtlCol="0">
            <a:spAutoFit/>
          </a:bodyPr>
          <a:lstStyle/>
          <a:p>
            <a:r>
              <a:rPr lang="en-GB" sz="2000" b="1" dirty="0"/>
              <a:t>MWBs =</a:t>
            </a:r>
          </a:p>
        </p:txBody>
      </p:sp>
      <p:sp>
        <p:nvSpPr>
          <p:cNvPr id="12" name="Google Shape;179;p6">
            <a:extLst>
              <a:ext uri="{FF2B5EF4-FFF2-40B4-BE49-F238E27FC236}">
                <a16:creationId xmlns:a16="http://schemas.microsoft.com/office/drawing/2014/main" id="{98FB840C-228F-497C-B83D-3EE608A32ADC}"/>
              </a:ext>
            </a:extLst>
          </p:cNvPr>
          <p:cNvSpPr/>
          <p:nvPr/>
        </p:nvSpPr>
        <p:spPr>
          <a:xfrm>
            <a:off x="4198823" y="5133400"/>
            <a:ext cx="2007804"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b="1" i="0" u="none" strike="noStrike" cap="none" dirty="0">
                <a:solidFill>
                  <a:schemeClr val="tx1"/>
                </a:solidFill>
                <a:ea typeface="Arial"/>
                <a:cs typeface="Arial"/>
                <a:sym typeface="Arial"/>
              </a:rPr>
              <a:t>Voting signals + MCQ =</a:t>
            </a:r>
          </a:p>
        </p:txBody>
      </p:sp>
      <p:sp>
        <p:nvSpPr>
          <p:cNvPr id="13" name="TextBox 12">
            <a:extLst>
              <a:ext uri="{FF2B5EF4-FFF2-40B4-BE49-F238E27FC236}">
                <a16:creationId xmlns:a16="http://schemas.microsoft.com/office/drawing/2014/main" id="{2E155A46-97EE-4D82-8752-F272A7A8A34F}"/>
              </a:ext>
            </a:extLst>
          </p:cNvPr>
          <p:cNvSpPr txBox="1"/>
          <p:nvPr/>
        </p:nvSpPr>
        <p:spPr>
          <a:xfrm>
            <a:off x="239535" y="2382128"/>
            <a:ext cx="8664930" cy="1815882"/>
          </a:xfrm>
          <a:prstGeom prst="rect">
            <a:avLst/>
          </a:prstGeom>
          <a:noFill/>
          <a:ln>
            <a:solidFill>
              <a:schemeClr val="tx1"/>
            </a:solidFill>
          </a:ln>
        </p:spPr>
        <p:txBody>
          <a:bodyPr wrap="square" rtlCol="0">
            <a:spAutoFit/>
          </a:bodyPr>
          <a:lstStyle/>
          <a:p>
            <a:r>
              <a:rPr lang="en-GB" sz="2800" b="1" dirty="0"/>
              <a:t>Mrs Kelly is teaching Year 8 about the concept of salvation. She is reading a challenging text with the class and has planned to pause at numerous points to check comprehension. What should she do?</a:t>
            </a:r>
          </a:p>
        </p:txBody>
      </p:sp>
      <p:pic>
        <p:nvPicPr>
          <p:cNvPr id="14" name="Picture 13" descr="See the source image">
            <a:extLst>
              <a:ext uri="{FF2B5EF4-FFF2-40B4-BE49-F238E27FC236}">
                <a16:creationId xmlns:a16="http://schemas.microsoft.com/office/drawing/2014/main" id="{C875E1C0-67F0-47CD-8273-878E995516AB}"/>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9375" b="81875" l="3105" r="19118">
                        <a14:foregroundMark x1="10948" y1="81875" x2="5719" y2="79688"/>
                        <a14:foregroundMark x1="16503" y1="19375" x2="16503" y2="19375"/>
                      </a14:backgroundRemoval>
                    </a14:imgEffect>
                  </a14:imgLayer>
                </a14:imgProps>
              </a:ext>
              <a:ext uri="{28A0092B-C50C-407E-A947-70E740481C1C}">
                <a14:useLocalDpi xmlns:a14="http://schemas.microsoft.com/office/drawing/2010/main" val="0"/>
              </a:ext>
            </a:extLst>
          </a:blip>
          <a:srcRect l="1208" t="12388" r="78700" b="13118"/>
          <a:stretch/>
        </p:blipFill>
        <p:spPr bwMode="auto">
          <a:xfrm>
            <a:off x="8356078" y="4827109"/>
            <a:ext cx="548387" cy="1063103"/>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79;p6">
            <a:extLst>
              <a:ext uri="{FF2B5EF4-FFF2-40B4-BE49-F238E27FC236}">
                <a16:creationId xmlns:a16="http://schemas.microsoft.com/office/drawing/2014/main" id="{9C98401F-0114-40E0-9E62-0E224347B0A7}"/>
              </a:ext>
            </a:extLst>
          </p:cNvPr>
          <p:cNvSpPr/>
          <p:nvPr/>
        </p:nvSpPr>
        <p:spPr>
          <a:xfrm>
            <a:off x="6548477" y="5133400"/>
            <a:ext cx="2007804"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b="1" i="0" u="none" strike="noStrike" cap="none" dirty="0">
                <a:solidFill>
                  <a:schemeClr val="tx1"/>
                </a:solidFill>
                <a:ea typeface="Arial"/>
                <a:cs typeface="Arial"/>
                <a:sym typeface="Arial"/>
              </a:rPr>
              <a:t>Voting signals for discussion =</a:t>
            </a:r>
          </a:p>
        </p:txBody>
      </p:sp>
    </p:spTree>
    <p:extLst>
      <p:ext uri="{BB962C8B-B14F-4D97-AF65-F5344CB8AC3E}">
        <p14:creationId xmlns:p14="http://schemas.microsoft.com/office/powerpoint/2010/main" val="915122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p:txBody>
          <a:bodyPr/>
          <a:lstStyle/>
          <a:p>
            <a:r>
              <a:rPr lang="en-GB" dirty="0"/>
              <a:t>Sharing good practice </a:t>
            </a:r>
          </a:p>
        </p:txBody>
      </p:sp>
    </p:spTree>
    <p:extLst>
      <p:ext uri="{BB962C8B-B14F-4D97-AF65-F5344CB8AC3E}">
        <p14:creationId xmlns:p14="http://schemas.microsoft.com/office/powerpoint/2010/main" val="2915500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p:txBody>
          <a:bodyPr/>
          <a:lstStyle/>
          <a:p>
            <a:r>
              <a:rPr lang="en-GB" dirty="0"/>
              <a:t>Mini Whiteboards</a:t>
            </a:r>
          </a:p>
        </p:txBody>
      </p:sp>
      <p:pic>
        <p:nvPicPr>
          <p:cNvPr id="3" name="Picture 2">
            <a:extLst>
              <a:ext uri="{FF2B5EF4-FFF2-40B4-BE49-F238E27FC236}">
                <a16:creationId xmlns:a16="http://schemas.microsoft.com/office/drawing/2014/main" id="{9624F28C-BFD2-46B8-ACE0-989BC245B650}"/>
              </a:ext>
            </a:extLst>
          </p:cNvPr>
          <p:cNvPicPr>
            <a:picLocks noChangeAspect="1"/>
          </p:cNvPicPr>
          <p:nvPr/>
        </p:nvPicPr>
        <p:blipFill rotWithShape="1">
          <a:blip r:embed="rId3"/>
          <a:srcRect l="24495" t="24588" r="14679" b="15718"/>
          <a:stretch/>
        </p:blipFill>
        <p:spPr>
          <a:xfrm>
            <a:off x="0" y="3863250"/>
            <a:ext cx="6378604" cy="2975273"/>
          </a:xfrm>
          <a:prstGeom prst="rect">
            <a:avLst/>
          </a:prstGeom>
        </p:spPr>
      </p:pic>
    </p:spTree>
    <p:extLst>
      <p:ext uri="{BB962C8B-B14F-4D97-AF65-F5344CB8AC3E}">
        <p14:creationId xmlns:p14="http://schemas.microsoft.com/office/powerpoint/2010/main" val="1378300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0246C2-EB69-4FE7-8482-829BBEA88B36}"/>
              </a:ext>
            </a:extLst>
          </p:cNvPr>
          <p:cNvPicPr>
            <a:picLocks noChangeAspect="1"/>
          </p:cNvPicPr>
          <p:nvPr/>
        </p:nvPicPr>
        <p:blipFill>
          <a:blip r:embed="rId3"/>
          <a:stretch>
            <a:fillRect/>
          </a:stretch>
        </p:blipFill>
        <p:spPr>
          <a:xfrm>
            <a:off x="0" y="8311"/>
            <a:ext cx="5598942" cy="1841152"/>
          </a:xfrm>
          <a:prstGeom prst="rect">
            <a:avLst/>
          </a:prstGeom>
        </p:spPr>
      </p:pic>
      <p:sp>
        <p:nvSpPr>
          <p:cNvPr id="5" name="Title 3">
            <a:extLst>
              <a:ext uri="{FF2B5EF4-FFF2-40B4-BE49-F238E27FC236}">
                <a16:creationId xmlns:a16="http://schemas.microsoft.com/office/drawing/2014/main" id="{B3E1460B-2A15-4632-906F-9C508831B377}"/>
              </a:ext>
            </a:extLst>
          </p:cNvPr>
          <p:cNvSpPr txBox="1">
            <a:spLocks/>
          </p:cNvSpPr>
          <p:nvPr/>
        </p:nvSpPr>
        <p:spPr>
          <a:xfrm>
            <a:off x="1320900" y="617727"/>
            <a:ext cx="3687198" cy="912265"/>
          </a:xfrm>
          <a:prstGeom prst="rect">
            <a:avLst/>
          </a:prstGeom>
        </p:spPr>
        <p:txBody>
          <a:bodyPr/>
          <a:lstStyle>
            <a:lvl1pPr algn="l" defTabSz="685749" rtl="0" eaLnBrk="1" latinLnBrk="0" hangingPunct="1">
              <a:lnSpc>
                <a:spcPct val="90000"/>
              </a:lnSpc>
              <a:spcBef>
                <a:spcPct val="0"/>
              </a:spcBef>
              <a:buNone/>
              <a:defRPr sz="3300" kern="12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r>
              <a:rPr lang="en-GB" b="1" dirty="0">
                <a:solidFill>
                  <a:srgbClr val="AA1053"/>
                </a:solidFill>
              </a:rPr>
              <a:t>Mini Whiteboards </a:t>
            </a:r>
          </a:p>
        </p:txBody>
      </p:sp>
      <p:pic>
        <p:nvPicPr>
          <p:cNvPr id="6" name="Picture 5">
            <a:extLst>
              <a:ext uri="{FF2B5EF4-FFF2-40B4-BE49-F238E27FC236}">
                <a16:creationId xmlns:a16="http://schemas.microsoft.com/office/drawing/2014/main" id="{3E2CD569-A6B5-4D93-88C7-745A8BC4269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5866679" y="59968"/>
            <a:ext cx="3137601" cy="1764901"/>
          </a:xfrm>
          <a:prstGeom prst="rect">
            <a:avLst/>
          </a:prstGeom>
        </p:spPr>
      </p:pic>
      <p:pic>
        <p:nvPicPr>
          <p:cNvPr id="8" name="Picture 7">
            <a:extLst>
              <a:ext uri="{FF2B5EF4-FFF2-40B4-BE49-F238E27FC236}">
                <a16:creationId xmlns:a16="http://schemas.microsoft.com/office/drawing/2014/main" id="{350C2FB8-C26A-4377-A1DC-0A2642027066}"/>
              </a:ext>
            </a:extLst>
          </p:cNvPr>
          <p:cNvPicPr>
            <a:picLocks noChangeAspect="1"/>
          </p:cNvPicPr>
          <p:nvPr/>
        </p:nvPicPr>
        <p:blipFill>
          <a:blip r:embed="rId6"/>
          <a:stretch>
            <a:fillRect/>
          </a:stretch>
        </p:blipFill>
        <p:spPr>
          <a:xfrm>
            <a:off x="5871320" y="1909430"/>
            <a:ext cx="3132960" cy="1764901"/>
          </a:xfrm>
          <a:prstGeom prst="rect">
            <a:avLst/>
          </a:prstGeom>
        </p:spPr>
      </p:pic>
      <p:sp>
        <p:nvSpPr>
          <p:cNvPr id="9" name="TextBox 8">
            <a:extLst>
              <a:ext uri="{FF2B5EF4-FFF2-40B4-BE49-F238E27FC236}">
                <a16:creationId xmlns:a16="http://schemas.microsoft.com/office/drawing/2014/main" id="{233E9E0B-C6D4-6DCA-6524-A6FF33B57901}"/>
              </a:ext>
            </a:extLst>
          </p:cNvPr>
          <p:cNvSpPr txBox="1"/>
          <p:nvPr/>
        </p:nvSpPr>
        <p:spPr>
          <a:xfrm>
            <a:off x="0" y="1824869"/>
            <a:ext cx="5725391" cy="4832092"/>
          </a:xfrm>
          <a:prstGeom prst="rect">
            <a:avLst/>
          </a:prstGeom>
          <a:noFill/>
        </p:spPr>
        <p:txBody>
          <a:bodyPr wrap="square">
            <a:spAutoFit/>
          </a:bodyPr>
          <a:lstStyle/>
          <a:p>
            <a:pPr marL="285750" indent="-285750">
              <a:buFont typeface="Arial" panose="020B0604020202020204" pitchFamily="34" charset="0"/>
              <a:buChar char="•"/>
            </a:pPr>
            <a:r>
              <a:rPr lang="en-GB" sz="2200" dirty="0"/>
              <a:t>Build routines</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Pose a question/independently write/ monitor and judge/“3…2…1… show”/ simultaneously show/ praise/ identify misconceptions/ model</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Keeps pace fast / able to see ALL answers/ checks understanding + misconceptions/ lets you choose who to cold call next</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Give specific feedback to students in real time, for example to get them to rethink a specific point they got wrong.</a:t>
            </a:r>
          </a:p>
        </p:txBody>
      </p:sp>
      <p:pic>
        <p:nvPicPr>
          <p:cNvPr id="4" name="Picture 3">
            <a:extLst>
              <a:ext uri="{FF2B5EF4-FFF2-40B4-BE49-F238E27FC236}">
                <a16:creationId xmlns:a16="http://schemas.microsoft.com/office/drawing/2014/main" id="{72862C13-02FB-4056-AD1F-C24C36076780}"/>
              </a:ext>
            </a:extLst>
          </p:cNvPr>
          <p:cNvPicPr>
            <a:picLocks noChangeAspect="1"/>
          </p:cNvPicPr>
          <p:nvPr/>
        </p:nvPicPr>
        <p:blipFill rotWithShape="1">
          <a:blip r:embed="rId7"/>
          <a:srcRect l="28289" t="33852" r="28421" b="22618"/>
          <a:stretch/>
        </p:blipFill>
        <p:spPr>
          <a:xfrm>
            <a:off x="5855578" y="3758892"/>
            <a:ext cx="3148702" cy="1780117"/>
          </a:xfrm>
          <a:prstGeom prst="rect">
            <a:avLst/>
          </a:prstGeom>
        </p:spPr>
      </p:pic>
    </p:spTree>
    <p:extLst>
      <p:ext uri="{BB962C8B-B14F-4D97-AF65-F5344CB8AC3E}">
        <p14:creationId xmlns:p14="http://schemas.microsoft.com/office/powerpoint/2010/main" val="221464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 calcmode="lin" valueType="num">
                                      <p:cBhvr additive="base">
                                        <p:cTn id="19"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 calcmode="lin" valueType="num">
                                      <p:cBhvr additive="base">
                                        <p:cTn id="25"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p:txBody>
          <a:bodyPr/>
          <a:lstStyle/>
          <a:p>
            <a:r>
              <a:rPr lang="en-GB" dirty="0"/>
              <a:t>Turn and Talk/ Think Pair Share</a:t>
            </a:r>
          </a:p>
        </p:txBody>
      </p:sp>
      <p:pic>
        <p:nvPicPr>
          <p:cNvPr id="4" name="Picture 3">
            <a:extLst>
              <a:ext uri="{FF2B5EF4-FFF2-40B4-BE49-F238E27FC236}">
                <a16:creationId xmlns:a16="http://schemas.microsoft.com/office/drawing/2014/main" id="{70D7FF90-5E1F-49B9-893B-4714A9F2CB68}"/>
              </a:ext>
            </a:extLst>
          </p:cNvPr>
          <p:cNvPicPr>
            <a:picLocks noChangeAspect="1"/>
          </p:cNvPicPr>
          <p:nvPr/>
        </p:nvPicPr>
        <p:blipFill>
          <a:blip r:embed="rId3"/>
          <a:stretch>
            <a:fillRect/>
          </a:stretch>
        </p:blipFill>
        <p:spPr>
          <a:xfrm>
            <a:off x="0" y="3865418"/>
            <a:ext cx="6378604" cy="2992582"/>
          </a:xfrm>
          <a:prstGeom prst="rect">
            <a:avLst/>
          </a:prstGeom>
        </p:spPr>
      </p:pic>
    </p:spTree>
    <p:extLst>
      <p:ext uri="{BB962C8B-B14F-4D97-AF65-F5344CB8AC3E}">
        <p14:creationId xmlns:p14="http://schemas.microsoft.com/office/powerpoint/2010/main" val="97565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lstStyle/>
          <a:p>
            <a:r>
              <a:rPr lang="en-GB" dirty="0"/>
              <a:t>Turn and Talk routines</a:t>
            </a:r>
          </a:p>
        </p:txBody>
      </p:sp>
      <p:sp>
        <p:nvSpPr>
          <p:cNvPr id="5" name="TextBox 4">
            <a:extLst>
              <a:ext uri="{FF2B5EF4-FFF2-40B4-BE49-F238E27FC236}">
                <a16:creationId xmlns:a16="http://schemas.microsoft.com/office/drawing/2014/main" id="{81C6BE81-5060-4C6E-AE89-9B7D25CD6731}"/>
              </a:ext>
            </a:extLst>
          </p:cNvPr>
          <p:cNvSpPr txBox="1"/>
          <p:nvPr/>
        </p:nvSpPr>
        <p:spPr>
          <a:xfrm>
            <a:off x="369074" y="1948543"/>
            <a:ext cx="3638519" cy="4154984"/>
          </a:xfrm>
          <a:prstGeom prst="rect">
            <a:avLst/>
          </a:prstGeom>
          <a:noFill/>
        </p:spPr>
        <p:txBody>
          <a:bodyPr wrap="square">
            <a:spAutoFit/>
          </a:bodyPr>
          <a:lstStyle/>
          <a:p>
            <a:pPr marL="285750" indent="-285750">
              <a:buFont typeface="Arial" panose="020B0604020202020204" pitchFamily="34" charset="0"/>
              <a:buChar char="•"/>
            </a:pPr>
            <a:r>
              <a:rPr lang="en-GB" sz="2200" dirty="0"/>
              <a:t>Seating plan</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Nesting time and scaffolding</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Flexible discussion times and “cresting the wave”</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Always follow with some kind of check for understanding or accountability mechanism</a:t>
            </a:r>
          </a:p>
        </p:txBody>
      </p:sp>
      <p:pic>
        <p:nvPicPr>
          <p:cNvPr id="7" name="Picture 6">
            <a:extLst>
              <a:ext uri="{FF2B5EF4-FFF2-40B4-BE49-F238E27FC236}">
                <a16:creationId xmlns:a16="http://schemas.microsoft.com/office/drawing/2014/main" id="{4302FA42-D81D-4B8F-BF48-AC2FB7B016FF}"/>
              </a:ext>
            </a:extLst>
          </p:cNvPr>
          <p:cNvPicPr>
            <a:picLocks noChangeAspect="1"/>
          </p:cNvPicPr>
          <p:nvPr/>
        </p:nvPicPr>
        <p:blipFill>
          <a:blip r:embed="rId3"/>
          <a:stretch>
            <a:fillRect/>
          </a:stretch>
        </p:blipFill>
        <p:spPr>
          <a:xfrm>
            <a:off x="5136408" y="1127308"/>
            <a:ext cx="2738507" cy="1540410"/>
          </a:xfrm>
          <a:prstGeom prst="rect">
            <a:avLst/>
          </a:prstGeom>
          <a:ln>
            <a:solidFill>
              <a:schemeClr val="tx1"/>
            </a:solidFill>
          </a:ln>
        </p:spPr>
      </p:pic>
      <p:pic>
        <p:nvPicPr>
          <p:cNvPr id="8" name="Picture 7">
            <a:extLst>
              <a:ext uri="{FF2B5EF4-FFF2-40B4-BE49-F238E27FC236}">
                <a16:creationId xmlns:a16="http://schemas.microsoft.com/office/drawing/2014/main" id="{7FD98957-25F1-4CB4-A8D5-789A788A02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0550" y="2791367"/>
            <a:ext cx="2325111" cy="1675755"/>
          </a:xfrm>
          <a:prstGeom prst="rect">
            <a:avLst/>
          </a:prstGeom>
        </p:spPr>
      </p:pic>
      <p:pic>
        <p:nvPicPr>
          <p:cNvPr id="9" name="Picture 8">
            <a:extLst>
              <a:ext uri="{FF2B5EF4-FFF2-40B4-BE49-F238E27FC236}">
                <a16:creationId xmlns:a16="http://schemas.microsoft.com/office/drawing/2014/main" id="{E76C65B2-B453-41E5-918A-923D8BC201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9362" y="2790246"/>
            <a:ext cx="2286771" cy="1668725"/>
          </a:xfrm>
          <a:prstGeom prst="rect">
            <a:avLst/>
          </a:prstGeom>
        </p:spPr>
      </p:pic>
      <p:pic>
        <p:nvPicPr>
          <p:cNvPr id="11" name="Picture 10">
            <a:extLst>
              <a:ext uri="{FF2B5EF4-FFF2-40B4-BE49-F238E27FC236}">
                <a16:creationId xmlns:a16="http://schemas.microsoft.com/office/drawing/2014/main" id="{102FC68A-D22B-4777-BBF4-088B72A1970D}"/>
              </a:ext>
            </a:extLst>
          </p:cNvPr>
          <p:cNvPicPr>
            <a:picLocks noChangeAspect="1"/>
          </p:cNvPicPr>
          <p:nvPr/>
        </p:nvPicPr>
        <p:blipFill>
          <a:blip r:embed="rId6"/>
          <a:stretch>
            <a:fillRect/>
          </a:stretch>
        </p:blipFill>
        <p:spPr>
          <a:xfrm>
            <a:off x="5116288" y="4591893"/>
            <a:ext cx="2866549" cy="1511634"/>
          </a:xfrm>
          <a:prstGeom prst="rect">
            <a:avLst/>
          </a:prstGeom>
          <a:ln>
            <a:solidFill>
              <a:schemeClr val="tx1"/>
            </a:solidFill>
          </a:ln>
        </p:spPr>
      </p:pic>
    </p:spTree>
    <p:extLst>
      <p:ext uri="{BB962C8B-B14F-4D97-AF65-F5344CB8AC3E}">
        <p14:creationId xmlns:p14="http://schemas.microsoft.com/office/powerpoint/2010/main" val="511408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lstStyle/>
          <a:p>
            <a:r>
              <a:rPr lang="en-GB" dirty="0"/>
              <a:t>Challenges of Turn and Talk</a:t>
            </a:r>
          </a:p>
        </p:txBody>
      </p:sp>
      <p:graphicFrame>
        <p:nvGraphicFramePr>
          <p:cNvPr id="6" name="Table 8">
            <a:extLst>
              <a:ext uri="{FF2B5EF4-FFF2-40B4-BE49-F238E27FC236}">
                <a16:creationId xmlns:a16="http://schemas.microsoft.com/office/drawing/2014/main" id="{0BFAE73C-3C2B-4A56-A616-BBAFD5EEE5A2}"/>
              </a:ext>
            </a:extLst>
          </p:cNvPr>
          <p:cNvGraphicFramePr>
            <a:graphicFrameLocks noGrp="1"/>
          </p:cNvGraphicFramePr>
          <p:nvPr>
            <p:extLst>
              <p:ext uri="{D42A27DB-BD31-4B8C-83A1-F6EECF244321}">
                <p14:modId xmlns:p14="http://schemas.microsoft.com/office/powerpoint/2010/main" val="3933226783"/>
              </p:ext>
            </p:extLst>
          </p:nvPr>
        </p:nvGraphicFramePr>
        <p:xfrm>
          <a:off x="132669" y="1745797"/>
          <a:ext cx="8878662" cy="3538366"/>
        </p:xfrm>
        <a:graphic>
          <a:graphicData uri="http://schemas.openxmlformats.org/drawingml/2006/table">
            <a:tbl>
              <a:tblPr firstRow="1" bandRow="1">
                <a:tableStyleId>{5C22544A-7EE6-4342-B048-85BDC9FD1C3A}</a:tableStyleId>
              </a:tblPr>
              <a:tblGrid>
                <a:gridCol w="3896406">
                  <a:extLst>
                    <a:ext uri="{9D8B030D-6E8A-4147-A177-3AD203B41FA5}">
                      <a16:colId xmlns:a16="http://schemas.microsoft.com/office/drawing/2014/main" val="1460314297"/>
                    </a:ext>
                  </a:extLst>
                </a:gridCol>
                <a:gridCol w="4982256">
                  <a:extLst>
                    <a:ext uri="{9D8B030D-6E8A-4147-A177-3AD203B41FA5}">
                      <a16:colId xmlns:a16="http://schemas.microsoft.com/office/drawing/2014/main" val="1835755484"/>
                    </a:ext>
                  </a:extLst>
                </a:gridCol>
              </a:tblGrid>
              <a:tr h="347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u="sng" dirty="0">
                          <a:solidFill>
                            <a:sysClr val="windowText" lastClr="000000"/>
                          </a:solidFill>
                          <a:latin typeface="+mn-lt"/>
                        </a:rPr>
                        <a:t>Learning Talk with peers</a:t>
                      </a:r>
                      <a:endParaRPr lang="en-GB" sz="2000" dirty="0">
                        <a:solidFill>
                          <a:sysClr val="windowText" lastClr="000000"/>
                        </a:solidFill>
                        <a:latin typeface="+mn-lt"/>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u="sng" dirty="0">
                          <a:solidFill>
                            <a:sysClr val="windowText" lastClr="000000"/>
                          </a:solidFill>
                          <a:latin typeface="+mn-lt"/>
                        </a:rPr>
                        <a:t>Teacher-directed Learning Talk</a:t>
                      </a:r>
                      <a:endParaRPr lang="en-GB" sz="2000" dirty="0">
                        <a:solidFill>
                          <a:sysClr val="windowText" lastClr="000000"/>
                        </a:solidFill>
                        <a:latin typeface="+mn-lt"/>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4385684"/>
                  </a:ext>
                </a:extLst>
              </a:tr>
              <a:tr h="3164986">
                <a:tc>
                  <a:txBody>
                    <a:bodyPr/>
                    <a:lstStyle/>
                    <a:p>
                      <a:pPr marL="457200" indent="-457200">
                        <a:buFont typeface="Arial" panose="020B0604020202020204" pitchFamily="34" charset="0"/>
                        <a:buChar char="•"/>
                      </a:pPr>
                      <a:r>
                        <a:rPr lang="en-GB" sz="2000" dirty="0">
                          <a:solidFill>
                            <a:sysClr val="windowText" lastClr="000000"/>
                          </a:solidFill>
                          <a:latin typeface="+mn-lt"/>
                        </a:rPr>
                        <a:t>“generative and exploratory” (Hogan et al, 2010)</a:t>
                      </a:r>
                    </a:p>
                    <a:p>
                      <a:pPr marL="457200" indent="-457200">
                        <a:buFont typeface="Arial" panose="020B0604020202020204" pitchFamily="34" charset="0"/>
                        <a:buChar char="•"/>
                      </a:pPr>
                      <a:endParaRPr lang="en-GB" sz="2000" dirty="0">
                        <a:solidFill>
                          <a:sysClr val="windowText" lastClr="000000"/>
                        </a:solidFill>
                        <a:latin typeface="+mn-lt"/>
                      </a:endParaRPr>
                    </a:p>
                    <a:p>
                      <a:pPr marL="457200" indent="-457200">
                        <a:buFont typeface="Arial" panose="020B0604020202020204" pitchFamily="34" charset="0"/>
                        <a:buChar char="•"/>
                      </a:pPr>
                      <a:r>
                        <a:rPr lang="en-GB" sz="2000" dirty="0">
                          <a:solidFill>
                            <a:sysClr val="windowText" lastClr="000000"/>
                          </a:solidFill>
                          <a:latin typeface="+mn-lt"/>
                        </a:rPr>
                        <a:t>Can raise confidence and help “meaning-making”</a:t>
                      </a:r>
                    </a:p>
                    <a:p>
                      <a:pPr marL="457200" indent="-457200">
                        <a:buFont typeface="Arial" panose="020B0604020202020204" pitchFamily="34" charset="0"/>
                        <a:buChar char="•"/>
                      </a:pPr>
                      <a:endParaRPr lang="en-GB" sz="2000" dirty="0">
                        <a:solidFill>
                          <a:sysClr val="windowText" lastClr="000000"/>
                        </a:solidFill>
                        <a:latin typeface="+mn-lt"/>
                      </a:endParaRPr>
                    </a:p>
                    <a:p>
                      <a:pPr marL="457200" indent="-457200">
                        <a:buFont typeface="Arial" panose="020B0604020202020204" pitchFamily="34" charset="0"/>
                        <a:buChar char="•"/>
                      </a:pPr>
                      <a:r>
                        <a:rPr lang="en-GB" sz="2000" b="1" dirty="0">
                          <a:solidFill>
                            <a:sysClr val="windowText" lastClr="000000"/>
                          </a:solidFill>
                          <a:highlight>
                            <a:srgbClr val="FFFF00"/>
                          </a:highlight>
                          <a:latin typeface="+mn-lt"/>
                        </a:rPr>
                        <a:t>Issues</a:t>
                      </a:r>
                      <a:r>
                        <a:rPr lang="en-GB" sz="2000" dirty="0">
                          <a:solidFill>
                            <a:sysClr val="windowText" lastClr="000000"/>
                          </a:solidFill>
                          <a:highlight>
                            <a:srgbClr val="FFFF00"/>
                          </a:highlight>
                          <a:latin typeface="+mn-lt"/>
                        </a:rPr>
                        <a:t>: needs to be structured to ensure dialogue remains curriculum-focused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57200" indent="-457200">
                        <a:buFont typeface="Arial" panose="020B0604020202020204" pitchFamily="34" charset="0"/>
                        <a:buChar char="•"/>
                      </a:pPr>
                      <a:r>
                        <a:rPr lang="en-GB" sz="2000" dirty="0">
                          <a:solidFill>
                            <a:sysClr val="windowText" lastClr="000000"/>
                          </a:solidFill>
                          <a:latin typeface="+mn-lt"/>
                        </a:rPr>
                        <a:t>“efficient means of attaining higher levels of reasoning and higher quality explanations” (Hogan et al, 2010)</a:t>
                      </a:r>
                    </a:p>
                    <a:p>
                      <a:endParaRPr lang="en-GB" sz="2000" dirty="0">
                        <a:solidFill>
                          <a:sysClr val="windowText" lastClr="000000"/>
                        </a:solidFill>
                        <a:latin typeface="+mn-lt"/>
                      </a:endParaRPr>
                    </a:p>
                    <a:p>
                      <a:pPr marL="457200" indent="-457200">
                        <a:buFont typeface="Arial" panose="020B0604020202020204" pitchFamily="34" charset="0"/>
                        <a:buChar char="•"/>
                      </a:pPr>
                      <a:r>
                        <a:rPr lang="en-GB" sz="2000" dirty="0">
                          <a:solidFill>
                            <a:sysClr val="windowText" lastClr="000000"/>
                          </a:solidFill>
                          <a:latin typeface="+mn-lt"/>
                        </a:rPr>
                        <a:t>Helps teacher identify misconceptions and correct them </a:t>
                      </a:r>
                    </a:p>
                    <a:p>
                      <a:pPr marL="457200" indent="-457200">
                        <a:buFont typeface="Arial" panose="020B0604020202020204" pitchFamily="34" charset="0"/>
                        <a:buChar char="•"/>
                      </a:pPr>
                      <a:endParaRPr lang="en-GB" sz="2000" dirty="0">
                        <a:solidFill>
                          <a:sysClr val="windowText" lastClr="000000"/>
                        </a:solidFill>
                        <a:latin typeface="+mn-lt"/>
                      </a:endParaRPr>
                    </a:p>
                    <a:p>
                      <a:pPr marL="457200" indent="-457200">
                        <a:buFont typeface="Arial" panose="020B0604020202020204" pitchFamily="34" charset="0"/>
                        <a:buChar char="•"/>
                      </a:pPr>
                      <a:r>
                        <a:rPr lang="en-GB" sz="2000" b="1" dirty="0">
                          <a:solidFill>
                            <a:sysClr val="windowText" lastClr="000000"/>
                          </a:solidFill>
                          <a:highlight>
                            <a:srgbClr val="FFFF00"/>
                          </a:highlight>
                          <a:latin typeface="+mn-lt"/>
                        </a:rPr>
                        <a:t>Issues: </a:t>
                      </a:r>
                      <a:r>
                        <a:rPr lang="en-GB" sz="2000" b="0" dirty="0">
                          <a:solidFill>
                            <a:sysClr val="windowText" lastClr="000000"/>
                          </a:solidFill>
                          <a:highlight>
                            <a:srgbClr val="FFFF00"/>
                          </a:highlight>
                          <a:latin typeface="+mn-lt"/>
                        </a:rPr>
                        <a:t>fewer opportunities for students to explore concepts with others at a similar level of understanding</a:t>
                      </a:r>
                      <a:endParaRPr lang="en-GB" sz="2000" b="1" dirty="0">
                        <a:solidFill>
                          <a:sysClr val="windowText" lastClr="000000"/>
                        </a:solidFill>
                        <a:highlight>
                          <a:srgbClr val="FFFF00"/>
                        </a:highlight>
                        <a:latin typeface="+mn-lt"/>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3751326"/>
                  </a:ext>
                </a:extLst>
              </a:tr>
            </a:tbl>
          </a:graphicData>
        </a:graphic>
      </p:graphicFrame>
    </p:spTree>
    <p:extLst>
      <p:ext uri="{BB962C8B-B14F-4D97-AF65-F5344CB8AC3E}">
        <p14:creationId xmlns:p14="http://schemas.microsoft.com/office/powerpoint/2010/main" val="107827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lstStyle/>
          <a:p>
            <a:r>
              <a:rPr lang="en-GB" dirty="0"/>
              <a:t>Challenges of Think Pair Share</a:t>
            </a:r>
          </a:p>
        </p:txBody>
      </p:sp>
      <p:graphicFrame>
        <p:nvGraphicFramePr>
          <p:cNvPr id="2" name="Table 1">
            <a:extLst>
              <a:ext uri="{FF2B5EF4-FFF2-40B4-BE49-F238E27FC236}">
                <a16:creationId xmlns:a16="http://schemas.microsoft.com/office/drawing/2014/main" id="{9AB1B3A1-997F-4C57-AC2C-AE2C8745436F}"/>
              </a:ext>
            </a:extLst>
          </p:cNvPr>
          <p:cNvGraphicFramePr>
            <a:graphicFrameLocks noGrp="1"/>
          </p:cNvGraphicFramePr>
          <p:nvPr>
            <p:extLst>
              <p:ext uri="{D42A27DB-BD31-4B8C-83A1-F6EECF244321}">
                <p14:modId xmlns:p14="http://schemas.microsoft.com/office/powerpoint/2010/main" val="1884909272"/>
              </p:ext>
            </p:extLst>
          </p:nvPr>
        </p:nvGraphicFramePr>
        <p:xfrm>
          <a:off x="0" y="1262706"/>
          <a:ext cx="9143999" cy="5595294"/>
        </p:xfrm>
        <a:graphic>
          <a:graphicData uri="http://schemas.openxmlformats.org/drawingml/2006/table">
            <a:tbl>
              <a:tblPr>
                <a:tableStyleId>{C4B1156A-380E-4F78-BDF5-A606A8083BF9}</a:tableStyleId>
              </a:tblPr>
              <a:tblGrid>
                <a:gridCol w="2315862">
                  <a:extLst>
                    <a:ext uri="{9D8B030D-6E8A-4147-A177-3AD203B41FA5}">
                      <a16:colId xmlns:a16="http://schemas.microsoft.com/office/drawing/2014/main" val="3316401580"/>
                    </a:ext>
                  </a:extLst>
                </a:gridCol>
                <a:gridCol w="6828137">
                  <a:extLst>
                    <a:ext uri="{9D8B030D-6E8A-4147-A177-3AD203B41FA5}">
                      <a16:colId xmlns:a16="http://schemas.microsoft.com/office/drawing/2014/main" val="682425718"/>
                    </a:ext>
                  </a:extLst>
                </a:gridCol>
              </a:tblGrid>
              <a:tr h="384670">
                <a:tc>
                  <a:txBody>
                    <a:bodyPr/>
                    <a:lstStyle/>
                    <a:p>
                      <a:r>
                        <a:rPr lang="en-GB" sz="1800" b="1" dirty="0"/>
                        <a:t>Challenge</a:t>
                      </a:r>
                    </a:p>
                  </a:txBody>
                  <a:tcPr marL="78051" marR="78051" marT="39025" marB="39025" anchor="ctr"/>
                </a:tc>
                <a:tc>
                  <a:txBody>
                    <a:bodyPr/>
                    <a:lstStyle/>
                    <a:p>
                      <a:r>
                        <a:rPr lang="en-GB" sz="1800" b="1" dirty="0"/>
                        <a:t>Strategies to address It</a:t>
                      </a:r>
                    </a:p>
                  </a:txBody>
                  <a:tcPr marL="78051" marR="78051" marT="39025" marB="39025" anchor="ctr"/>
                </a:tc>
                <a:extLst>
                  <a:ext uri="{0D108BD9-81ED-4DB2-BD59-A6C34878D82A}">
                    <a16:rowId xmlns:a16="http://schemas.microsoft.com/office/drawing/2014/main" val="1540985840"/>
                  </a:ext>
                </a:extLst>
              </a:tr>
              <a:tr h="1989795">
                <a:tc>
                  <a:txBody>
                    <a:bodyPr/>
                    <a:lstStyle/>
                    <a:p>
                      <a:r>
                        <a:rPr lang="en-GB" sz="1800" b="1" dirty="0"/>
                        <a:t>Off-topic conversation</a:t>
                      </a:r>
                      <a:endParaRPr lang="en-GB" sz="1800" dirty="0"/>
                    </a:p>
                  </a:txBody>
                  <a:tcPr marL="78051" marR="78051" marT="39025" marB="39025" anchor="ctr"/>
                </a:tc>
                <a:tc>
                  <a:txBody>
                    <a:bodyPr/>
                    <a:lstStyle/>
                    <a:p>
                      <a:pPr marL="171450" indent="-171450">
                        <a:buFont typeface="Arial" panose="020B0604020202020204" pitchFamily="34" charset="0"/>
                        <a:buChar char="•"/>
                      </a:pPr>
                      <a:r>
                        <a:rPr lang="en-GB" sz="1800" dirty="0"/>
                        <a:t>Provide a clear, focused prompt or question.</a:t>
                      </a:r>
                    </a:p>
                    <a:p>
                      <a:pPr marL="171450" indent="-171450">
                        <a:buFont typeface="Arial" panose="020B0604020202020204" pitchFamily="34" charset="0"/>
                        <a:buChar char="•"/>
                      </a:pPr>
                      <a:r>
                        <a:rPr lang="en-GB" sz="1800" dirty="0"/>
                        <a:t>Scaffold it properly</a:t>
                      </a:r>
                    </a:p>
                    <a:p>
                      <a:pPr marL="171450" indent="-171450">
                        <a:buFont typeface="Arial" panose="020B0604020202020204" pitchFamily="34" charset="0"/>
                        <a:buChar char="•"/>
                      </a:pPr>
                      <a:r>
                        <a:rPr lang="en-GB" sz="1800" dirty="0"/>
                        <a:t>Keep it snappy</a:t>
                      </a:r>
                    </a:p>
                    <a:p>
                      <a:pPr marL="171450" indent="-171450">
                        <a:buFont typeface="Arial" panose="020B0604020202020204" pitchFamily="34" charset="0"/>
                        <a:buChar char="•"/>
                      </a:pPr>
                      <a:r>
                        <a:rPr lang="en-GB" sz="1800" dirty="0"/>
                        <a:t>Circulate </a:t>
                      </a:r>
                    </a:p>
                    <a:p>
                      <a:pPr marL="171450" indent="-171450">
                        <a:buFont typeface="Arial" panose="020B0604020202020204" pitchFamily="34" charset="0"/>
                        <a:buChar char="•"/>
                      </a:pPr>
                      <a:r>
                        <a:rPr lang="en-GB" sz="1800" dirty="0"/>
                        <a:t>Accountability mechanisms</a:t>
                      </a:r>
                    </a:p>
                  </a:txBody>
                  <a:tcPr marL="78051" marR="78051" marT="39025" marB="39025" anchor="ctr"/>
                </a:tc>
                <a:extLst>
                  <a:ext uri="{0D108BD9-81ED-4DB2-BD59-A6C34878D82A}">
                    <a16:rowId xmlns:a16="http://schemas.microsoft.com/office/drawing/2014/main" val="708260490"/>
                  </a:ext>
                </a:extLst>
              </a:tr>
              <a:tr h="1777342">
                <a:tc>
                  <a:txBody>
                    <a:bodyPr/>
                    <a:lstStyle/>
                    <a:p>
                      <a:pPr algn="ctr"/>
                      <a:r>
                        <a:rPr lang="en-GB" sz="1800" b="1" dirty="0"/>
                        <a:t>Poor listening</a:t>
                      </a:r>
                      <a:endParaRPr lang="en-GB" sz="1800" dirty="0"/>
                    </a:p>
                  </a:txBody>
                  <a:tcPr marL="78051" marR="78051" marT="39025" marB="39025" anchor="ctr"/>
                </a:tc>
                <a:tc>
                  <a:txBody>
                    <a:bodyPr/>
                    <a:lstStyle/>
                    <a:p>
                      <a:pPr marL="171450" indent="-171450">
                        <a:buFont typeface="Arial" panose="020B0604020202020204" pitchFamily="34" charset="0"/>
                        <a:buChar char="•"/>
                      </a:pPr>
                      <a:r>
                        <a:rPr lang="en-GB" sz="1800" dirty="0"/>
                        <a:t>Front-load the task with the instruction that students may be asked to summarise their partner’s response</a:t>
                      </a:r>
                    </a:p>
                    <a:p>
                      <a:pPr marL="171450" indent="-171450">
                        <a:buFont typeface="Arial" panose="020B0604020202020204" pitchFamily="34" charset="0"/>
                        <a:buChar char="•"/>
                      </a:pPr>
                      <a:r>
                        <a:rPr lang="en-GB" sz="1800" dirty="0"/>
                        <a:t>Alternate who starts (“closest to the window starting… go!”)</a:t>
                      </a:r>
                    </a:p>
                  </a:txBody>
                  <a:tcPr marL="78051" marR="78051" marT="39025" marB="39025" anchor="ctr"/>
                </a:tc>
                <a:extLst>
                  <a:ext uri="{0D108BD9-81ED-4DB2-BD59-A6C34878D82A}">
                    <a16:rowId xmlns:a16="http://schemas.microsoft.com/office/drawing/2014/main" val="1768468071"/>
                  </a:ext>
                </a:extLst>
              </a:tr>
              <a:tr h="1443487">
                <a:tc>
                  <a:txBody>
                    <a:bodyPr/>
                    <a:lstStyle/>
                    <a:p>
                      <a:pPr algn="ctr"/>
                      <a:r>
                        <a:rPr lang="en-GB" sz="1800" b="1" dirty="0"/>
                        <a:t>Misconception spread</a:t>
                      </a:r>
                      <a:endParaRPr lang="en-GB" sz="1800" dirty="0"/>
                    </a:p>
                  </a:txBody>
                  <a:tcPr marL="78051" marR="78051" marT="39025" marB="39025" anchor="ctr"/>
                </a:tc>
                <a:tc>
                  <a:txBody>
                    <a:bodyPr/>
                    <a:lstStyle/>
                    <a:p>
                      <a:pPr marL="171450" indent="-171450">
                        <a:buFont typeface="Arial" panose="020B0604020202020204" pitchFamily="34" charset="0"/>
                        <a:buChar char="•"/>
                      </a:pPr>
                      <a:r>
                        <a:rPr lang="en-GB" sz="1800" dirty="0"/>
                        <a:t>Circulate</a:t>
                      </a:r>
                    </a:p>
                    <a:p>
                      <a:pPr marL="171450" indent="-171450">
                        <a:buFont typeface="Arial" panose="020B0604020202020204" pitchFamily="34" charset="0"/>
                        <a:buChar char="•"/>
                      </a:pPr>
                      <a:r>
                        <a:rPr lang="en-GB" sz="1800" dirty="0"/>
                        <a:t>Accountability mechanisms</a:t>
                      </a:r>
                    </a:p>
                    <a:p>
                      <a:pPr marL="171450" indent="-171450">
                        <a:buFont typeface="Arial" panose="020B0604020202020204" pitchFamily="34" charset="0"/>
                        <a:buChar char="•"/>
                      </a:pPr>
                      <a:r>
                        <a:rPr lang="en-GB" sz="1800" dirty="0"/>
                        <a:t>Avoid rounding-up</a:t>
                      </a:r>
                    </a:p>
                  </a:txBody>
                  <a:tcPr marL="78051" marR="78051" marT="39025" marB="39025" anchor="ctr"/>
                </a:tc>
                <a:extLst>
                  <a:ext uri="{0D108BD9-81ED-4DB2-BD59-A6C34878D82A}">
                    <a16:rowId xmlns:a16="http://schemas.microsoft.com/office/drawing/2014/main" val="636402397"/>
                  </a:ext>
                </a:extLst>
              </a:tr>
            </a:tbl>
          </a:graphicData>
        </a:graphic>
      </p:graphicFrame>
    </p:spTree>
    <p:extLst>
      <p:ext uri="{BB962C8B-B14F-4D97-AF65-F5344CB8AC3E}">
        <p14:creationId xmlns:p14="http://schemas.microsoft.com/office/powerpoint/2010/main" val="2415940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p:txBody>
          <a:bodyPr/>
          <a:lstStyle/>
          <a:p>
            <a:r>
              <a:rPr lang="en-GB" dirty="0"/>
              <a:t>Cold Calling</a:t>
            </a:r>
          </a:p>
        </p:txBody>
      </p:sp>
      <p:pic>
        <p:nvPicPr>
          <p:cNvPr id="3" name="Picture 2">
            <a:extLst>
              <a:ext uri="{FF2B5EF4-FFF2-40B4-BE49-F238E27FC236}">
                <a16:creationId xmlns:a16="http://schemas.microsoft.com/office/drawing/2014/main" id="{D56E28D4-39F3-4D59-9A84-2C3AB580E5FE}"/>
              </a:ext>
            </a:extLst>
          </p:cNvPr>
          <p:cNvPicPr>
            <a:picLocks noChangeAspect="1"/>
          </p:cNvPicPr>
          <p:nvPr/>
        </p:nvPicPr>
        <p:blipFill>
          <a:blip r:embed="rId3"/>
          <a:stretch>
            <a:fillRect/>
          </a:stretch>
        </p:blipFill>
        <p:spPr>
          <a:xfrm>
            <a:off x="477819" y="3854279"/>
            <a:ext cx="5712447" cy="3003721"/>
          </a:xfrm>
          <a:prstGeom prst="rect">
            <a:avLst/>
          </a:prstGeom>
        </p:spPr>
      </p:pic>
      <p:sp>
        <p:nvSpPr>
          <p:cNvPr id="6" name="TextBox 5">
            <a:extLst>
              <a:ext uri="{FF2B5EF4-FFF2-40B4-BE49-F238E27FC236}">
                <a16:creationId xmlns:a16="http://schemas.microsoft.com/office/drawing/2014/main" id="{61D64A8B-2AFE-4687-85BD-A1D8FAFA7DD4}"/>
              </a:ext>
            </a:extLst>
          </p:cNvPr>
          <p:cNvSpPr txBox="1"/>
          <p:nvPr/>
        </p:nvSpPr>
        <p:spPr>
          <a:xfrm>
            <a:off x="477819" y="5201395"/>
            <a:ext cx="1787080" cy="1396127"/>
          </a:xfrm>
          <a:prstGeom prst="wedgeRoundRectCallout">
            <a:avLst>
              <a:gd name="adj1" fmla="val -20963"/>
              <a:gd name="adj2" fmla="val 68153"/>
              <a:gd name="adj3" fmla="val 16667"/>
            </a:avLst>
          </a:prstGeom>
          <a:solidFill>
            <a:schemeClr val="accent3">
              <a:lumMod val="20000"/>
              <a:lumOff val="80000"/>
            </a:schemeClr>
          </a:solidFill>
          <a:ln>
            <a:solidFill>
              <a:schemeClr val="tx1"/>
            </a:solidFill>
          </a:ln>
        </p:spPr>
        <p:txBody>
          <a:bodyPr wrap="square" rtlCol="0">
            <a:spAutoFit/>
          </a:bodyPr>
          <a:lstStyle/>
          <a:p>
            <a:r>
              <a:rPr lang="en-GB" sz="1400" dirty="0"/>
              <a:t>What were you thinking … Yousuf? </a:t>
            </a:r>
          </a:p>
          <a:p>
            <a:endParaRPr lang="en-GB" sz="1400" dirty="0"/>
          </a:p>
          <a:p>
            <a:r>
              <a:rPr lang="en-GB" sz="1400" dirty="0"/>
              <a:t>Which 3 did you choose … Leila?</a:t>
            </a:r>
          </a:p>
          <a:p>
            <a:endParaRPr lang="en-GB" sz="400" dirty="0"/>
          </a:p>
        </p:txBody>
      </p:sp>
    </p:spTree>
    <p:extLst>
      <p:ext uri="{BB962C8B-B14F-4D97-AF65-F5344CB8AC3E}">
        <p14:creationId xmlns:p14="http://schemas.microsoft.com/office/powerpoint/2010/main" val="2342531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F0B8-ED3C-AB4A-246D-F10039A99F1F}"/>
              </a:ext>
            </a:extLst>
          </p:cNvPr>
          <p:cNvSpPr>
            <a:spLocks noGrp="1"/>
          </p:cNvSpPr>
          <p:nvPr>
            <p:ph type="ctrTitle"/>
          </p:nvPr>
        </p:nvSpPr>
        <p:spPr>
          <a:xfrm>
            <a:off x="898869" y="350441"/>
            <a:ext cx="7886699" cy="912265"/>
          </a:xfrm>
        </p:spPr>
        <p:txBody>
          <a:bodyPr/>
          <a:lstStyle/>
          <a:p>
            <a:r>
              <a:rPr lang="en-GB" dirty="0"/>
              <a:t>Cold Calling</a:t>
            </a:r>
          </a:p>
        </p:txBody>
      </p:sp>
      <p:pic>
        <p:nvPicPr>
          <p:cNvPr id="1026" name="Picture 2" descr="Ratio">
            <a:extLst>
              <a:ext uri="{FF2B5EF4-FFF2-40B4-BE49-F238E27FC236}">
                <a16:creationId xmlns:a16="http://schemas.microsoft.com/office/drawing/2014/main" id="{6D481428-3EC0-48A4-93F2-360FEE5C7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869" y="1618045"/>
            <a:ext cx="7269480" cy="3502596"/>
          </a:xfrm>
          <a:prstGeom prst="rect">
            <a:avLst/>
          </a:prstGeom>
          <a:noFill/>
          <a:extLst>
            <a:ext uri="{909E8E84-426E-40DD-AFC4-6F175D3DCCD1}">
              <a14:hiddenFill xmlns:a14="http://schemas.microsoft.com/office/drawing/2010/main">
                <a:solidFill>
                  <a:srgbClr val="FFFFFF"/>
                </a:solidFill>
              </a14:hiddenFill>
            </a:ext>
          </a:extLst>
        </p:spPr>
      </p:pic>
      <p:sp>
        <p:nvSpPr>
          <p:cNvPr id="4" name="Multiplication Sign 3">
            <a:extLst>
              <a:ext uri="{FF2B5EF4-FFF2-40B4-BE49-F238E27FC236}">
                <a16:creationId xmlns:a16="http://schemas.microsoft.com/office/drawing/2014/main" id="{281BA3BD-39BE-46DF-91F0-30D10FCD7DEF}"/>
              </a:ext>
            </a:extLst>
          </p:cNvPr>
          <p:cNvSpPr/>
          <p:nvPr/>
        </p:nvSpPr>
        <p:spPr>
          <a:xfrm>
            <a:off x="5943309" y="1791400"/>
            <a:ext cx="533400" cy="579120"/>
          </a:xfrm>
          <a:prstGeom prst="mathMultiply">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Multiplication Sign 5">
            <a:extLst>
              <a:ext uri="{FF2B5EF4-FFF2-40B4-BE49-F238E27FC236}">
                <a16:creationId xmlns:a16="http://schemas.microsoft.com/office/drawing/2014/main" id="{96916E6D-38B3-4BDD-9665-F411F9C5994D}"/>
              </a:ext>
            </a:extLst>
          </p:cNvPr>
          <p:cNvSpPr/>
          <p:nvPr/>
        </p:nvSpPr>
        <p:spPr>
          <a:xfrm>
            <a:off x="2895104" y="3079783"/>
            <a:ext cx="533400" cy="57912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ED9FED6F-E5CC-09E5-B111-EA814AD376BC}"/>
              </a:ext>
            </a:extLst>
          </p:cNvPr>
          <p:cNvSpPr txBox="1"/>
          <p:nvPr/>
        </p:nvSpPr>
        <p:spPr>
          <a:xfrm>
            <a:off x="120638" y="5293996"/>
            <a:ext cx="6356071" cy="1384995"/>
          </a:xfrm>
          <a:prstGeom prst="rect">
            <a:avLst/>
          </a:prstGeom>
          <a:noFill/>
          <a:ln>
            <a:solidFill>
              <a:schemeClr val="tx1"/>
            </a:solidFill>
          </a:ln>
        </p:spPr>
        <p:txBody>
          <a:bodyPr wrap="square" rtlCol="0">
            <a:spAutoFit/>
          </a:bodyPr>
          <a:lstStyle/>
          <a:p>
            <a:r>
              <a:rPr lang="en-GB" sz="2800" b="1" dirty="0"/>
              <a:t>Scenario: A teacher asks the question: ‘John…what is the sanctity of life?’  </a:t>
            </a:r>
          </a:p>
        </p:txBody>
      </p:sp>
    </p:spTree>
    <p:extLst>
      <p:ext uri="{BB962C8B-B14F-4D97-AF65-F5344CB8AC3E}">
        <p14:creationId xmlns:p14="http://schemas.microsoft.com/office/powerpoint/2010/main" val="174548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F0B8-ED3C-AB4A-246D-F10039A99F1F}"/>
              </a:ext>
            </a:extLst>
          </p:cNvPr>
          <p:cNvSpPr>
            <a:spLocks noGrp="1"/>
          </p:cNvSpPr>
          <p:nvPr>
            <p:ph type="ctrTitle"/>
          </p:nvPr>
        </p:nvSpPr>
        <p:spPr>
          <a:xfrm>
            <a:off x="898869" y="350441"/>
            <a:ext cx="7886699" cy="912265"/>
          </a:xfrm>
        </p:spPr>
        <p:txBody>
          <a:bodyPr/>
          <a:lstStyle/>
          <a:p>
            <a:r>
              <a:rPr lang="en-GB" dirty="0"/>
              <a:t>Cold Calling</a:t>
            </a:r>
          </a:p>
        </p:txBody>
      </p:sp>
      <p:pic>
        <p:nvPicPr>
          <p:cNvPr id="3" name="Picture 2">
            <a:extLst>
              <a:ext uri="{FF2B5EF4-FFF2-40B4-BE49-F238E27FC236}">
                <a16:creationId xmlns:a16="http://schemas.microsoft.com/office/drawing/2014/main" id="{0421DBB5-E8F2-4FCB-8FAC-D0E746EBF7E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 y="2112917"/>
            <a:ext cx="8183880" cy="4175760"/>
          </a:xfrm>
          <a:prstGeom prst="rect">
            <a:avLst/>
          </a:prstGeom>
          <a:noFill/>
          <a:ln>
            <a:noFill/>
          </a:ln>
        </p:spPr>
      </p:pic>
      <p:sp>
        <p:nvSpPr>
          <p:cNvPr id="7" name="TextBox 6">
            <a:extLst>
              <a:ext uri="{FF2B5EF4-FFF2-40B4-BE49-F238E27FC236}">
                <a16:creationId xmlns:a16="http://schemas.microsoft.com/office/drawing/2014/main" id="{C1CAC997-6F3E-4002-BB9D-60F3206A9135}"/>
              </a:ext>
            </a:extLst>
          </p:cNvPr>
          <p:cNvSpPr txBox="1"/>
          <p:nvPr/>
        </p:nvSpPr>
        <p:spPr>
          <a:xfrm>
            <a:off x="898869" y="1928251"/>
            <a:ext cx="4702628" cy="584775"/>
          </a:xfrm>
          <a:prstGeom prst="rect">
            <a:avLst/>
          </a:prstGeom>
          <a:noFill/>
        </p:spPr>
        <p:txBody>
          <a:bodyPr wrap="square">
            <a:spAutoFit/>
          </a:bodyPr>
          <a:lstStyle/>
          <a:p>
            <a:r>
              <a:rPr lang="en-GB" sz="3200" b="1" dirty="0"/>
              <a:t>Try this instead:</a:t>
            </a:r>
          </a:p>
        </p:txBody>
      </p:sp>
    </p:spTree>
    <p:extLst>
      <p:ext uri="{BB962C8B-B14F-4D97-AF65-F5344CB8AC3E}">
        <p14:creationId xmlns:p14="http://schemas.microsoft.com/office/powerpoint/2010/main" val="1592863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F0B8-ED3C-AB4A-246D-F10039A99F1F}"/>
              </a:ext>
            </a:extLst>
          </p:cNvPr>
          <p:cNvSpPr>
            <a:spLocks noGrp="1"/>
          </p:cNvSpPr>
          <p:nvPr>
            <p:ph type="ctrTitle"/>
          </p:nvPr>
        </p:nvSpPr>
        <p:spPr>
          <a:xfrm>
            <a:off x="898869" y="350441"/>
            <a:ext cx="7886699" cy="912265"/>
          </a:xfrm>
        </p:spPr>
        <p:txBody>
          <a:bodyPr/>
          <a:lstStyle/>
          <a:p>
            <a:r>
              <a:rPr lang="en-GB" dirty="0"/>
              <a:t>Cold Calling</a:t>
            </a:r>
          </a:p>
        </p:txBody>
      </p:sp>
      <p:pic>
        <p:nvPicPr>
          <p:cNvPr id="4" name="Picture 3">
            <a:extLst>
              <a:ext uri="{FF2B5EF4-FFF2-40B4-BE49-F238E27FC236}">
                <a16:creationId xmlns:a16="http://schemas.microsoft.com/office/drawing/2014/main" id="{9FE4546D-0B72-409E-9A4F-E9A6EB5116B8}"/>
              </a:ext>
            </a:extLst>
          </p:cNvPr>
          <p:cNvPicPr>
            <a:picLocks noChangeAspect="1"/>
          </p:cNvPicPr>
          <p:nvPr/>
        </p:nvPicPr>
        <p:blipFill>
          <a:blip r:embed="rId3"/>
          <a:stretch>
            <a:fillRect/>
          </a:stretch>
        </p:blipFill>
        <p:spPr>
          <a:xfrm>
            <a:off x="4310743" y="2387237"/>
            <a:ext cx="4709995" cy="2862679"/>
          </a:xfrm>
          <a:prstGeom prst="rect">
            <a:avLst/>
          </a:prstGeom>
        </p:spPr>
      </p:pic>
      <p:sp>
        <p:nvSpPr>
          <p:cNvPr id="3" name="TextBox 2">
            <a:extLst>
              <a:ext uri="{FF2B5EF4-FFF2-40B4-BE49-F238E27FC236}">
                <a16:creationId xmlns:a16="http://schemas.microsoft.com/office/drawing/2014/main" id="{719C51DA-A567-2F29-B621-E9E327072492}"/>
              </a:ext>
            </a:extLst>
          </p:cNvPr>
          <p:cNvSpPr txBox="1"/>
          <p:nvPr/>
        </p:nvSpPr>
        <p:spPr>
          <a:xfrm>
            <a:off x="123262" y="1830152"/>
            <a:ext cx="4096041" cy="4816703"/>
          </a:xfrm>
          <a:prstGeom prst="rect">
            <a:avLst/>
          </a:prstGeom>
          <a:noFill/>
          <a:ln>
            <a:solidFill>
              <a:schemeClr val="tx1"/>
            </a:solidFill>
          </a:ln>
        </p:spPr>
        <p:txBody>
          <a:bodyPr wrap="square" rtlCol="0">
            <a:spAutoFit/>
          </a:bodyPr>
          <a:lstStyle/>
          <a:p>
            <a:r>
              <a:rPr lang="en-GB" sz="2800" b="1" dirty="0"/>
              <a:t>Updated scenario: </a:t>
            </a:r>
            <a:r>
              <a:rPr lang="en-GB" sz="2800" dirty="0"/>
              <a:t>The teacher has now asked a specific student at the end of the question:</a:t>
            </a:r>
          </a:p>
          <a:p>
            <a:pPr marL="457200" indent="-457200">
              <a:buFont typeface="Arial" panose="020B0604020202020204" pitchFamily="34" charset="0"/>
              <a:buChar char="•"/>
            </a:pPr>
            <a:endParaRPr lang="en-GB" sz="1600" dirty="0"/>
          </a:p>
          <a:p>
            <a:pPr marL="457200" indent="-457200">
              <a:buFont typeface="Arial" panose="020B0604020202020204" pitchFamily="34" charset="0"/>
              <a:buChar char="•"/>
            </a:pPr>
            <a:r>
              <a:rPr lang="en-GB" sz="2800" dirty="0"/>
              <a:t>‘Can someone tell me what is meant by the Sanctity of Life, Anna?’</a:t>
            </a:r>
          </a:p>
          <a:p>
            <a:pPr marL="457200" indent="-457200">
              <a:buFont typeface="Arial" panose="020B0604020202020204" pitchFamily="34" charset="0"/>
              <a:buChar char="•"/>
            </a:pPr>
            <a:endParaRPr lang="en-GB" sz="1100" dirty="0"/>
          </a:p>
          <a:p>
            <a:pPr marL="457200" indent="-457200">
              <a:buFont typeface="Arial" panose="020B0604020202020204" pitchFamily="34" charset="0"/>
              <a:buChar char="•"/>
            </a:pPr>
            <a:r>
              <a:rPr lang="en-GB" sz="2800" dirty="0"/>
              <a:t>Where would this go on the axis?</a:t>
            </a:r>
          </a:p>
        </p:txBody>
      </p:sp>
    </p:spTree>
    <p:extLst>
      <p:ext uri="{BB962C8B-B14F-4D97-AF65-F5344CB8AC3E}">
        <p14:creationId xmlns:p14="http://schemas.microsoft.com/office/powerpoint/2010/main" val="3130292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F0B8-ED3C-AB4A-246D-F10039A99F1F}"/>
              </a:ext>
            </a:extLst>
          </p:cNvPr>
          <p:cNvSpPr>
            <a:spLocks noGrp="1"/>
          </p:cNvSpPr>
          <p:nvPr>
            <p:ph type="ctrTitle"/>
          </p:nvPr>
        </p:nvSpPr>
        <p:spPr>
          <a:xfrm>
            <a:off x="898869" y="350441"/>
            <a:ext cx="7886699" cy="912265"/>
          </a:xfrm>
        </p:spPr>
        <p:txBody>
          <a:bodyPr/>
          <a:lstStyle/>
          <a:p>
            <a:r>
              <a:rPr lang="en-GB" dirty="0"/>
              <a:t>Cold Calling</a:t>
            </a:r>
          </a:p>
        </p:txBody>
      </p:sp>
      <p:pic>
        <p:nvPicPr>
          <p:cNvPr id="1026" name="Picture 2" descr="Ratio">
            <a:extLst>
              <a:ext uri="{FF2B5EF4-FFF2-40B4-BE49-F238E27FC236}">
                <a16:creationId xmlns:a16="http://schemas.microsoft.com/office/drawing/2014/main" id="{6D481428-3EC0-48A4-93F2-360FEE5C7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260" y="1853564"/>
            <a:ext cx="7269480" cy="4089083"/>
          </a:xfrm>
          <a:prstGeom prst="rect">
            <a:avLst/>
          </a:prstGeom>
          <a:noFill/>
          <a:extLst>
            <a:ext uri="{909E8E84-426E-40DD-AFC4-6F175D3DCCD1}">
              <a14:hiddenFill xmlns:a14="http://schemas.microsoft.com/office/drawing/2010/main">
                <a:solidFill>
                  <a:srgbClr val="FFFFFF"/>
                </a:solidFill>
              </a14:hiddenFill>
            </a:ext>
          </a:extLst>
        </p:spPr>
      </p:pic>
      <p:sp>
        <p:nvSpPr>
          <p:cNvPr id="4" name="Multiplication Sign 3">
            <a:extLst>
              <a:ext uri="{FF2B5EF4-FFF2-40B4-BE49-F238E27FC236}">
                <a16:creationId xmlns:a16="http://schemas.microsoft.com/office/drawing/2014/main" id="{281BA3BD-39BE-46DF-91F0-30D10FCD7DEF}"/>
              </a:ext>
            </a:extLst>
          </p:cNvPr>
          <p:cNvSpPr/>
          <p:nvPr/>
        </p:nvSpPr>
        <p:spPr>
          <a:xfrm>
            <a:off x="5981700" y="2026920"/>
            <a:ext cx="533400" cy="579120"/>
          </a:xfrm>
          <a:prstGeom prst="mathMultiply">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Multiplication Sign 5">
            <a:extLst>
              <a:ext uri="{FF2B5EF4-FFF2-40B4-BE49-F238E27FC236}">
                <a16:creationId xmlns:a16="http://schemas.microsoft.com/office/drawing/2014/main" id="{96916E6D-38B3-4BDD-9665-F411F9C5994D}"/>
              </a:ext>
            </a:extLst>
          </p:cNvPr>
          <p:cNvSpPr/>
          <p:nvPr/>
        </p:nvSpPr>
        <p:spPr>
          <a:xfrm>
            <a:off x="2803072" y="3608545"/>
            <a:ext cx="533400" cy="57912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Multiplication Sign 6">
            <a:extLst>
              <a:ext uri="{FF2B5EF4-FFF2-40B4-BE49-F238E27FC236}">
                <a16:creationId xmlns:a16="http://schemas.microsoft.com/office/drawing/2014/main" id="{084EF243-00A4-4DF0-A5A6-79044F150CF9}"/>
              </a:ext>
            </a:extLst>
          </p:cNvPr>
          <p:cNvSpPr/>
          <p:nvPr/>
        </p:nvSpPr>
        <p:spPr>
          <a:xfrm>
            <a:off x="3610047" y="3608545"/>
            <a:ext cx="533400" cy="579120"/>
          </a:xfrm>
          <a:prstGeom prst="mathMultiply">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7377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0246C2-EB69-4FE7-8482-829BBEA88B36}"/>
              </a:ext>
            </a:extLst>
          </p:cNvPr>
          <p:cNvPicPr>
            <a:picLocks noChangeAspect="1"/>
          </p:cNvPicPr>
          <p:nvPr/>
        </p:nvPicPr>
        <p:blipFill>
          <a:blip r:embed="rId3"/>
          <a:stretch>
            <a:fillRect/>
          </a:stretch>
        </p:blipFill>
        <p:spPr>
          <a:xfrm>
            <a:off x="0" y="0"/>
            <a:ext cx="5349240" cy="1841152"/>
          </a:xfrm>
          <a:prstGeom prst="rect">
            <a:avLst/>
          </a:prstGeom>
        </p:spPr>
      </p:pic>
      <p:sp>
        <p:nvSpPr>
          <p:cNvPr id="9" name="TextBox 8">
            <a:extLst>
              <a:ext uri="{FF2B5EF4-FFF2-40B4-BE49-F238E27FC236}">
                <a16:creationId xmlns:a16="http://schemas.microsoft.com/office/drawing/2014/main" id="{084368A0-51AB-4489-B5FD-E9B14474A649}"/>
              </a:ext>
            </a:extLst>
          </p:cNvPr>
          <p:cNvSpPr txBox="1"/>
          <p:nvPr/>
        </p:nvSpPr>
        <p:spPr>
          <a:xfrm>
            <a:off x="1443447" y="574944"/>
            <a:ext cx="4702628" cy="707886"/>
          </a:xfrm>
          <a:prstGeom prst="rect">
            <a:avLst/>
          </a:prstGeom>
          <a:noFill/>
        </p:spPr>
        <p:txBody>
          <a:bodyPr wrap="square">
            <a:spAutoFit/>
          </a:bodyPr>
          <a:lstStyle/>
          <a:p>
            <a:r>
              <a:rPr kumimoji="0" lang="en-GB" sz="4000" b="1" i="0" u="none" strike="noStrike" kern="1200" cap="none" spc="0" normalizeH="0" baseline="0" noProof="0" dirty="0">
                <a:ln>
                  <a:noFill/>
                </a:ln>
                <a:solidFill>
                  <a:srgbClr val="AA1053"/>
                </a:solidFill>
                <a:effectLst/>
                <a:uLnTx/>
                <a:uFillTx/>
                <a:cs typeface="Cardo" panose="02020600000000000000" pitchFamily="18" charset="-79"/>
              </a:rPr>
              <a:t>Cold Calling</a:t>
            </a:r>
            <a:endParaRPr lang="en-GB" sz="2400" dirty="0"/>
          </a:p>
        </p:txBody>
      </p:sp>
      <p:sp>
        <p:nvSpPr>
          <p:cNvPr id="7" name="Content Placeholder 6">
            <a:extLst>
              <a:ext uri="{FF2B5EF4-FFF2-40B4-BE49-F238E27FC236}">
                <a16:creationId xmlns:a16="http://schemas.microsoft.com/office/drawing/2014/main" id="{57E5E25F-8C0B-4312-998D-FD24C29BAB91}"/>
              </a:ext>
            </a:extLst>
          </p:cNvPr>
          <p:cNvSpPr>
            <a:spLocks noGrp="1"/>
          </p:cNvSpPr>
          <p:nvPr>
            <p:ph idx="1"/>
          </p:nvPr>
        </p:nvSpPr>
        <p:spPr>
          <a:xfrm>
            <a:off x="201905" y="2033053"/>
            <a:ext cx="8740189" cy="4824946"/>
          </a:xfrm>
        </p:spPr>
        <p:txBody>
          <a:bodyPr>
            <a:normAutofit/>
          </a:bodyPr>
          <a:lstStyle/>
          <a:p>
            <a:pPr>
              <a:lnSpc>
                <a:spcPct val="110000"/>
              </a:lnSpc>
              <a:buFont typeface="Arial" panose="020B0604020202020204" pitchFamily="34" charset="0"/>
              <a:buChar char="•"/>
            </a:pPr>
            <a:r>
              <a:rPr lang="en-GB" sz="2800" b="1" dirty="0">
                <a:latin typeface="+mn-lt"/>
              </a:rPr>
              <a:t>Routes are important – need more experience</a:t>
            </a:r>
          </a:p>
          <a:p>
            <a:pPr>
              <a:lnSpc>
                <a:spcPct val="110000"/>
              </a:lnSpc>
              <a:buFont typeface="Arial" panose="020B0604020202020204" pitchFamily="34" charset="0"/>
              <a:buChar char="•"/>
            </a:pPr>
            <a:r>
              <a:rPr lang="en-GB" sz="2800" b="1" dirty="0">
                <a:latin typeface="+mn-lt"/>
              </a:rPr>
              <a:t>Creates a positive culture around errors or ‘giving it a go’ </a:t>
            </a:r>
          </a:p>
          <a:p>
            <a:pPr>
              <a:lnSpc>
                <a:spcPct val="110000"/>
              </a:lnSpc>
              <a:buFont typeface="Arial" panose="020B0604020202020204" pitchFamily="34" charset="0"/>
              <a:buChar char="•"/>
            </a:pPr>
            <a:r>
              <a:rPr lang="en-GB" sz="2800" b="1" dirty="0">
                <a:latin typeface="+mn-lt"/>
              </a:rPr>
              <a:t>Nurture academic excellence – probe, challenge, extend, link etc</a:t>
            </a:r>
          </a:p>
          <a:p>
            <a:pPr>
              <a:lnSpc>
                <a:spcPct val="110000"/>
              </a:lnSpc>
              <a:buFont typeface="Arial" panose="020B0604020202020204" pitchFamily="34" charset="0"/>
              <a:buChar char="•"/>
            </a:pPr>
            <a:r>
              <a:rPr lang="en-GB" sz="2800" b="1" dirty="0">
                <a:latin typeface="+mn-lt"/>
              </a:rPr>
              <a:t>Allows other students to assist/ get involved</a:t>
            </a:r>
          </a:p>
          <a:p>
            <a:pPr>
              <a:lnSpc>
                <a:spcPct val="110000"/>
              </a:lnSpc>
              <a:buFont typeface="Arial" panose="020B0604020202020204" pitchFamily="34" charset="0"/>
              <a:buChar char="•"/>
            </a:pPr>
            <a:r>
              <a:rPr lang="en-GB" sz="2800" b="1" dirty="0">
                <a:latin typeface="+mn-lt"/>
              </a:rPr>
              <a:t>Using the students’ name… last</a:t>
            </a:r>
          </a:p>
          <a:p>
            <a:pPr>
              <a:lnSpc>
                <a:spcPct val="110000"/>
              </a:lnSpc>
              <a:buFont typeface="Arial" panose="020B0604020202020204" pitchFamily="34" charset="0"/>
              <a:buChar char="•"/>
            </a:pPr>
            <a:r>
              <a:rPr lang="en-GB" sz="2800" b="1" dirty="0">
                <a:latin typeface="+mn-lt"/>
              </a:rPr>
              <a:t>Motivate students and inspire curiosity</a:t>
            </a:r>
          </a:p>
        </p:txBody>
      </p:sp>
      <p:pic>
        <p:nvPicPr>
          <p:cNvPr id="13" name="Picture 12">
            <a:extLst>
              <a:ext uri="{FF2B5EF4-FFF2-40B4-BE49-F238E27FC236}">
                <a16:creationId xmlns:a16="http://schemas.microsoft.com/office/drawing/2014/main" id="{89380A53-70D4-46FF-927B-203BAE1B61C2}"/>
              </a:ext>
            </a:extLst>
          </p:cNvPr>
          <p:cNvPicPr>
            <a:picLocks noChangeAspect="1"/>
          </p:cNvPicPr>
          <p:nvPr/>
        </p:nvPicPr>
        <p:blipFill rotWithShape="1">
          <a:blip r:embed="rId4"/>
          <a:srcRect l="26285" t="25920" r="15187" b="14765"/>
          <a:stretch/>
        </p:blipFill>
        <p:spPr>
          <a:xfrm>
            <a:off x="5283119" y="1"/>
            <a:ext cx="3860881" cy="1857774"/>
          </a:xfrm>
          <a:prstGeom prst="rect">
            <a:avLst/>
          </a:prstGeom>
        </p:spPr>
      </p:pic>
    </p:spTree>
    <p:extLst>
      <p:ext uri="{BB962C8B-B14F-4D97-AF65-F5344CB8AC3E}">
        <p14:creationId xmlns:p14="http://schemas.microsoft.com/office/powerpoint/2010/main" val="242974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noAutofit/>
          </a:bodyPr>
          <a:lstStyle/>
          <a:p>
            <a:r>
              <a:rPr lang="en-GB" sz="2800" dirty="0"/>
              <a:t>“I </a:t>
            </a:r>
            <a:r>
              <a:rPr lang="en-GB" sz="2800" dirty="0" err="1"/>
              <a:t>dunno</a:t>
            </a:r>
            <a:r>
              <a:rPr lang="en-GB" sz="2800" dirty="0"/>
              <a:t>…”</a:t>
            </a:r>
          </a:p>
        </p:txBody>
      </p:sp>
      <p:sp>
        <p:nvSpPr>
          <p:cNvPr id="13" name="TextBox 12">
            <a:extLst>
              <a:ext uri="{FF2B5EF4-FFF2-40B4-BE49-F238E27FC236}">
                <a16:creationId xmlns:a16="http://schemas.microsoft.com/office/drawing/2014/main" id="{2E155A46-97EE-4D82-8752-F272A7A8A34F}"/>
              </a:ext>
            </a:extLst>
          </p:cNvPr>
          <p:cNvSpPr txBox="1"/>
          <p:nvPr/>
        </p:nvSpPr>
        <p:spPr>
          <a:xfrm>
            <a:off x="239535" y="2305615"/>
            <a:ext cx="8664930" cy="2246769"/>
          </a:xfrm>
          <a:prstGeom prst="rect">
            <a:avLst/>
          </a:prstGeom>
          <a:noFill/>
          <a:ln>
            <a:solidFill>
              <a:schemeClr val="tx1"/>
            </a:solidFill>
          </a:ln>
        </p:spPr>
        <p:txBody>
          <a:bodyPr wrap="square" rtlCol="0">
            <a:spAutoFit/>
          </a:bodyPr>
          <a:lstStyle/>
          <a:p>
            <a:r>
              <a:rPr lang="en-GB" sz="2800" b="1" dirty="0"/>
              <a:t>Mr Miles is teaching about the internal features of a synagogue. He asks a lowball question to a student to check that he has been listening and interrupt the loss of attention. The student responds, “I don’t know”. What should Mr Miles do?</a:t>
            </a:r>
          </a:p>
        </p:txBody>
      </p:sp>
      <p:pic>
        <p:nvPicPr>
          <p:cNvPr id="16" name="Picture 2" descr="WB25 - A4 music whiteboard with 4 pre-printed staves Default title">
            <a:extLst>
              <a:ext uri="{FF2B5EF4-FFF2-40B4-BE49-F238E27FC236}">
                <a16:creationId xmlns:a16="http://schemas.microsoft.com/office/drawing/2014/main" id="{EE16C93A-BABD-4834-8272-B60A9078748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3548">
                        <a14:foregroundMark x1="16452" y1="38710" x2="50753" y2="32796"/>
                        <a14:foregroundMark x1="72796" y1="27742" x2="54409" y2="31075"/>
                        <a14:foregroundMark x1="75054" y1="29677" x2="74624" y2="28495"/>
                        <a14:foregroundMark x1="16882" y1="39032" x2="11290" y2="40000"/>
                        <a14:foregroundMark x1="20323" y1="73548" x2="86129" y2="58387"/>
                        <a14:foregroundMark x1="85699" y1="49785" x2="75161" y2="52796"/>
                        <a14:foregroundMark x1="91290" y1="59247" x2="90538" y2="56882"/>
                        <a14:foregroundMark x1="92043" y1="60968" x2="91720" y2="57957"/>
                        <a14:foregroundMark x1="92796" y1="58925" x2="91720" y2="57204"/>
                        <a14:foregroundMark x1="87419" y1="50538" x2="86344" y2="48925"/>
                        <a14:foregroundMark x1="82796" y1="43548" x2="82258" y2="42581"/>
                        <a14:foregroundMark x1="80323" y1="36452" x2="75591" y2="27849"/>
                        <a14:foregroundMark x1="75591" y1="27849" x2="70968" y2="26882"/>
                        <a14:foregroundMark x1="80215" y1="37204" x2="93548" y2="60323"/>
                        <a14:foregroundMark x1="81720" y1="38710" x2="80000" y2="36344"/>
                        <a14:foregroundMark x1="75376" y1="27419" x2="73011" y2="26667"/>
                        <a14:foregroundMark x1="74409" y1="26667" x2="73871" y2="26452"/>
                        <a14:foregroundMark x1="63118" y1="27742" x2="61720" y2="28387"/>
                        <a14:foregroundMark x1="81828" y1="39247" x2="82258" y2="40215"/>
                      </a14:backgroundRemoval>
                    </a14:imgEffect>
                  </a14:imgLayer>
                </a14:imgProps>
              </a:ext>
              <a:ext uri="{28A0092B-C50C-407E-A947-70E740481C1C}">
                <a14:useLocalDpi xmlns:a14="http://schemas.microsoft.com/office/drawing/2010/main" val="0"/>
              </a:ext>
            </a:extLst>
          </a:blip>
          <a:srcRect l="7222" t="23889" r="4814" b="20370"/>
          <a:stretch/>
        </p:blipFill>
        <p:spPr bwMode="auto">
          <a:xfrm>
            <a:off x="6705600" y="4703048"/>
            <a:ext cx="2079968" cy="1318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727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A64D21-748D-42E6-8230-165214D60207}"/>
              </a:ext>
            </a:extLst>
          </p:cNvPr>
          <p:cNvPicPr>
            <a:picLocks noChangeAspect="1"/>
          </p:cNvPicPr>
          <p:nvPr/>
        </p:nvPicPr>
        <p:blipFill>
          <a:blip r:embed="rId3"/>
          <a:stretch>
            <a:fillRect/>
          </a:stretch>
        </p:blipFill>
        <p:spPr>
          <a:xfrm>
            <a:off x="1596127" y="1619858"/>
            <a:ext cx="5951746" cy="4590442"/>
          </a:xfrm>
          <a:prstGeom prst="rect">
            <a:avLst/>
          </a:prstGeom>
        </p:spPr>
      </p:pic>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noAutofit/>
          </a:bodyPr>
          <a:lstStyle/>
          <a:p>
            <a:r>
              <a:rPr lang="en-GB" sz="2800" dirty="0"/>
              <a:t>Looping</a:t>
            </a:r>
          </a:p>
        </p:txBody>
      </p:sp>
      <p:sp>
        <p:nvSpPr>
          <p:cNvPr id="8" name="TextBox 7">
            <a:extLst>
              <a:ext uri="{FF2B5EF4-FFF2-40B4-BE49-F238E27FC236}">
                <a16:creationId xmlns:a16="http://schemas.microsoft.com/office/drawing/2014/main" id="{EDF159E7-2621-45E1-BD14-A93108E7322D}"/>
              </a:ext>
            </a:extLst>
          </p:cNvPr>
          <p:cNvSpPr txBox="1"/>
          <p:nvPr/>
        </p:nvSpPr>
        <p:spPr>
          <a:xfrm>
            <a:off x="0" y="6519446"/>
            <a:ext cx="3409950" cy="338554"/>
          </a:xfrm>
          <a:prstGeom prst="rect">
            <a:avLst/>
          </a:prstGeom>
          <a:noFill/>
        </p:spPr>
        <p:txBody>
          <a:bodyPr wrap="square">
            <a:spAutoFit/>
          </a:bodyPr>
          <a:lstStyle/>
          <a:p>
            <a:r>
              <a:rPr lang="en-GB" sz="1600" b="1" dirty="0"/>
              <a:t>Credit: </a:t>
            </a:r>
            <a:r>
              <a:rPr lang="en-GB" sz="1600" dirty="0"/>
              <a:t>ww.teachlikeachampion.com</a:t>
            </a:r>
          </a:p>
        </p:txBody>
      </p:sp>
    </p:spTree>
    <p:extLst>
      <p:ext uri="{BB962C8B-B14F-4D97-AF65-F5344CB8AC3E}">
        <p14:creationId xmlns:p14="http://schemas.microsoft.com/office/powerpoint/2010/main" val="1387595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351502-6600-43A7-4F96-42CC96A3FC4E}"/>
              </a:ext>
            </a:extLst>
          </p:cNvPr>
          <p:cNvSpPr>
            <a:spLocks noGrp="1"/>
          </p:cNvSpPr>
          <p:nvPr>
            <p:ph idx="1"/>
          </p:nvPr>
        </p:nvSpPr>
        <p:spPr/>
        <p:txBody>
          <a:bodyPr>
            <a:noAutofit/>
          </a:bodyPr>
          <a:lstStyle/>
          <a:p>
            <a:pPr marL="0" indent="0">
              <a:buFont typeface="Arial" panose="020B0604020202020204" pitchFamily="34" charset="0"/>
              <a:buNone/>
            </a:pPr>
            <a:r>
              <a:rPr lang="en-GB" sz="2400" b="1" dirty="0">
                <a:latin typeface="+mj-lt"/>
              </a:rPr>
              <a:t>Factors to consider when looping:</a:t>
            </a:r>
            <a:r>
              <a:rPr lang="en-GB" sz="2400" dirty="0">
                <a:latin typeface="+mj-lt"/>
              </a:rPr>
              <a:t> </a:t>
            </a:r>
            <a:br>
              <a:rPr lang="en-GB" sz="2400" dirty="0">
                <a:latin typeface="+mj-lt"/>
              </a:rPr>
            </a:br>
            <a:endParaRPr lang="en-GB" sz="2400" dirty="0">
              <a:latin typeface="+mj-lt"/>
            </a:endParaRPr>
          </a:p>
          <a:p>
            <a:pPr marL="171450" indent="-171450">
              <a:buFont typeface="Arial" panose="020B0604020202020204" pitchFamily="34" charset="0"/>
              <a:buChar char="•"/>
            </a:pPr>
            <a:r>
              <a:rPr lang="en-GB" sz="2400" dirty="0">
                <a:latin typeface="+mj-lt"/>
              </a:rPr>
              <a:t>Purpose – was I checking for listening or understanding? </a:t>
            </a:r>
          </a:p>
          <a:p>
            <a:pPr marL="171450" indent="-171450">
              <a:buFont typeface="Arial" panose="020B0604020202020204" pitchFamily="34" charset="0"/>
              <a:buChar char="•"/>
            </a:pPr>
            <a:endParaRPr lang="en-GB" sz="2400" dirty="0">
              <a:latin typeface="+mj-lt"/>
            </a:endParaRPr>
          </a:p>
          <a:p>
            <a:pPr marL="171450" indent="-171450">
              <a:buFont typeface="Arial" panose="020B0604020202020204" pitchFamily="34" charset="0"/>
              <a:buChar char="•"/>
            </a:pPr>
            <a:r>
              <a:rPr lang="en-GB" sz="2400" dirty="0">
                <a:latin typeface="+mj-lt"/>
              </a:rPr>
              <a:t>Tone – how can I maximise the chance that this student re-engages?</a:t>
            </a:r>
          </a:p>
          <a:p>
            <a:pPr marL="171450" indent="-171450">
              <a:buFont typeface="Arial" panose="020B0604020202020204" pitchFamily="34" charset="0"/>
              <a:buChar char="•"/>
            </a:pPr>
            <a:endParaRPr lang="en-GB" sz="2400" dirty="0">
              <a:latin typeface="+mj-lt"/>
            </a:endParaRPr>
          </a:p>
          <a:p>
            <a:pPr marL="171450" indent="-171450">
              <a:buFont typeface="Arial" panose="020B0604020202020204" pitchFamily="34" charset="0"/>
              <a:buChar char="•"/>
            </a:pPr>
            <a:r>
              <a:rPr lang="en-GB" sz="2400" dirty="0">
                <a:latin typeface="+mj-lt"/>
              </a:rPr>
              <a:t>Delay – how long between “I don’t know” and the loop back? </a:t>
            </a:r>
          </a:p>
          <a:p>
            <a:pPr marL="171450" indent="-171450">
              <a:buFont typeface="Arial" panose="020B0604020202020204" pitchFamily="34" charset="0"/>
              <a:buChar char="•"/>
            </a:pPr>
            <a:endParaRPr lang="en-GB" sz="2400" dirty="0">
              <a:latin typeface="+mj-lt"/>
            </a:endParaRPr>
          </a:p>
          <a:p>
            <a:pPr marL="171450" indent="-171450">
              <a:buFont typeface="Arial" panose="020B0604020202020204" pitchFamily="34" charset="0"/>
              <a:buChar char="•"/>
            </a:pPr>
            <a:r>
              <a:rPr lang="en-GB" sz="2400" dirty="0">
                <a:latin typeface="+mj-lt"/>
              </a:rPr>
              <a:t>Pitch – was it a reasonably pitched question? </a:t>
            </a:r>
            <a:br>
              <a:rPr lang="en-GB" sz="2400" dirty="0">
                <a:latin typeface="+mj-lt"/>
              </a:rPr>
            </a:br>
            <a:endParaRPr lang="en-GB" sz="2400" dirty="0">
              <a:latin typeface="+mj-lt"/>
            </a:endParaRPr>
          </a:p>
          <a:p>
            <a:endParaRPr lang="en-GB" sz="2400" dirty="0">
              <a:latin typeface="+mj-lt"/>
            </a:endParaRPr>
          </a:p>
        </p:txBody>
      </p:sp>
      <p:sp>
        <p:nvSpPr>
          <p:cNvPr id="4" name="Title 3">
            <a:extLst>
              <a:ext uri="{FF2B5EF4-FFF2-40B4-BE49-F238E27FC236}">
                <a16:creationId xmlns:a16="http://schemas.microsoft.com/office/drawing/2014/main" id="{6503AD23-F5AA-4CED-A958-81BE03654528}"/>
              </a:ext>
            </a:extLst>
          </p:cNvPr>
          <p:cNvSpPr>
            <a:spLocks noGrp="1"/>
          </p:cNvSpPr>
          <p:nvPr>
            <p:ph type="ctrTitle"/>
          </p:nvPr>
        </p:nvSpPr>
        <p:spPr>
          <a:xfrm>
            <a:off x="898869" y="350441"/>
            <a:ext cx="7886699" cy="912265"/>
          </a:xfrm>
        </p:spPr>
        <p:txBody>
          <a:bodyPr>
            <a:noAutofit/>
          </a:bodyPr>
          <a:lstStyle/>
          <a:p>
            <a:r>
              <a:rPr lang="en-GB" sz="2800" dirty="0"/>
              <a:t>Looping</a:t>
            </a:r>
          </a:p>
        </p:txBody>
      </p:sp>
    </p:spTree>
    <p:extLst>
      <p:ext uri="{BB962C8B-B14F-4D97-AF65-F5344CB8AC3E}">
        <p14:creationId xmlns:p14="http://schemas.microsoft.com/office/powerpoint/2010/main" val="58754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p:txBody>
          <a:bodyPr/>
          <a:lstStyle/>
          <a:p>
            <a:r>
              <a:rPr lang="en-GB" dirty="0"/>
              <a:t>Choral Response and when to use it.</a:t>
            </a:r>
          </a:p>
        </p:txBody>
      </p:sp>
      <p:pic>
        <p:nvPicPr>
          <p:cNvPr id="3" name="Picture 2">
            <a:extLst>
              <a:ext uri="{FF2B5EF4-FFF2-40B4-BE49-F238E27FC236}">
                <a16:creationId xmlns:a16="http://schemas.microsoft.com/office/drawing/2014/main" id="{8867B82D-5917-427C-AD22-E76DB776768C}"/>
              </a:ext>
            </a:extLst>
          </p:cNvPr>
          <p:cNvPicPr>
            <a:picLocks noChangeAspect="1"/>
          </p:cNvPicPr>
          <p:nvPr/>
        </p:nvPicPr>
        <p:blipFill>
          <a:blip r:embed="rId3"/>
          <a:stretch>
            <a:fillRect/>
          </a:stretch>
        </p:blipFill>
        <p:spPr>
          <a:xfrm>
            <a:off x="508936" y="3844269"/>
            <a:ext cx="5644314" cy="2902895"/>
          </a:xfrm>
          <a:prstGeom prst="rect">
            <a:avLst/>
          </a:prstGeom>
        </p:spPr>
      </p:pic>
    </p:spTree>
    <p:extLst>
      <p:ext uri="{BB962C8B-B14F-4D97-AF65-F5344CB8AC3E}">
        <p14:creationId xmlns:p14="http://schemas.microsoft.com/office/powerpoint/2010/main" val="695950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F0B8-ED3C-AB4A-246D-F10039A99F1F}"/>
              </a:ext>
            </a:extLst>
          </p:cNvPr>
          <p:cNvSpPr>
            <a:spLocks noGrp="1"/>
          </p:cNvSpPr>
          <p:nvPr>
            <p:ph type="ctrTitle"/>
          </p:nvPr>
        </p:nvSpPr>
        <p:spPr>
          <a:xfrm>
            <a:off x="898869" y="350441"/>
            <a:ext cx="7886699" cy="912265"/>
          </a:xfrm>
        </p:spPr>
        <p:txBody>
          <a:bodyPr/>
          <a:lstStyle/>
          <a:p>
            <a:r>
              <a:rPr lang="en-GB" dirty="0"/>
              <a:t>Choral Response </a:t>
            </a:r>
          </a:p>
        </p:txBody>
      </p:sp>
      <p:sp>
        <p:nvSpPr>
          <p:cNvPr id="13" name="TextBox 12">
            <a:extLst>
              <a:ext uri="{FF2B5EF4-FFF2-40B4-BE49-F238E27FC236}">
                <a16:creationId xmlns:a16="http://schemas.microsoft.com/office/drawing/2014/main" id="{D2F2EA8D-7B2E-4FD3-B1A3-AF8007054EEC}"/>
              </a:ext>
            </a:extLst>
          </p:cNvPr>
          <p:cNvSpPr txBox="1"/>
          <p:nvPr/>
        </p:nvSpPr>
        <p:spPr>
          <a:xfrm>
            <a:off x="0" y="1593669"/>
            <a:ext cx="9144000" cy="4893647"/>
          </a:xfrm>
          <a:prstGeom prst="rect">
            <a:avLst/>
          </a:prstGeom>
          <a:noFill/>
        </p:spPr>
        <p:txBody>
          <a:bodyPr wrap="square">
            <a:spAutoFit/>
          </a:bodyPr>
          <a:lstStyle/>
          <a:p>
            <a:pPr marL="285750" indent="-285750">
              <a:buFont typeface="Arial" panose="020B0604020202020204" pitchFamily="34" charset="0"/>
              <a:buChar char="•"/>
            </a:pPr>
            <a:r>
              <a:rPr lang="en-GB" sz="2400" dirty="0"/>
              <a:t>Class routine where ALL students answer in unison to a teacher prompt.</a:t>
            </a:r>
          </a:p>
          <a:p>
            <a:pPr marL="285750" indent="-285750">
              <a:buFont typeface="Arial" panose="020B0604020202020204" pitchFamily="34" charset="0"/>
              <a:buChar char="•"/>
            </a:pPr>
            <a:r>
              <a:rPr lang="en-GB" sz="2400" dirty="0"/>
              <a:t>Used for short, quick, precise, single-answer questions </a:t>
            </a:r>
          </a:p>
          <a:p>
            <a:pPr marL="285750" indent="-285750">
              <a:buFont typeface="Arial" panose="020B0604020202020204" pitchFamily="34" charset="0"/>
              <a:buChar char="•"/>
            </a:pPr>
            <a:r>
              <a:rPr lang="en-GB" sz="2400" dirty="0"/>
              <a:t>Often structured with clear cues (e.g. “3, 2, 1…”) to synchronise response/ maintain pace.</a:t>
            </a:r>
          </a:p>
          <a:p>
            <a:pPr marL="285750" indent="-285750">
              <a:buFont typeface="Arial" panose="020B0604020202020204" pitchFamily="34" charset="0"/>
              <a:buChar char="•"/>
            </a:pPr>
            <a:r>
              <a:rPr lang="en-GB" sz="2400" dirty="0"/>
              <a:t>Most effective during explicit instruction, where it interrupts passive listening and re-establishes focused attention.</a:t>
            </a:r>
          </a:p>
          <a:p>
            <a:pPr marL="285750" indent="-285750">
              <a:buFont typeface="Arial" panose="020B0604020202020204" pitchFamily="34" charset="0"/>
              <a:buChar char="•"/>
            </a:pPr>
            <a:r>
              <a:rPr lang="en-GB" sz="2400" dirty="0"/>
              <a:t>Provides instant feedback on accuracy, misconceptions, and fluency</a:t>
            </a:r>
          </a:p>
          <a:p>
            <a:pPr marL="285750" indent="-285750">
              <a:buFont typeface="Arial" panose="020B0604020202020204" pitchFamily="34" charset="0"/>
              <a:buChar char="•"/>
            </a:pPr>
            <a:r>
              <a:rPr lang="en-GB" sz="2400" dirty="0"/>
              <a:t>Builds disciplinary language and confidence with key terminology</a:t>
            </a:r>
          </a:p>
          <a:p>
            <a:pPr marL="285750" indent="-285750">
              <a:buFont typeface="Arial" panose="020B0604020202020204" pitchFamily="34" charset="0"/>
              <a:buChar char="•"/>
            </a:pPr>
            <a:r>
              <a:rPr lang="en-GB" sz="2400" dirty="0"/>
              <a:t>Supports knowledge retention through frequent, low-stakes rehearsal</a:t>
            </a:r>
          </a:p>
          <a:p>
            <a:pPr marL="285750" indent="-285750">
              <a:buFont typeface="Arial" panose="020B0604020202020204" pitchFamily="34" charset="0"/>
              <a:buChar char="•"/>
            </a:pPr>
            <a:r>
              <a:rPr lang="en-GB" sz="2400" dirty="0"/>
              <a:t>Acts as a gateway into deeper questioning</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299706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anim calcmode="lin" valueType="num">
                                      <p:cBhvr additive="base">
                                        <p:cTn id="13"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 calcmode="lin" valueType="num">
                                      <p:cBhvr additive="base">
                                        <p:cTn id="19"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 calcmode="lin" valueType="num">
                                      <p:cBhvr additive="base">
                                        <p:cTn id="25"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 calcmode="lin" valueType="num">
                                      <p:cBhvr additive="base">
                                        <p:cTn id="31"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 calcmode="lin" valueType="num">
                                      <p:cBhvr additive="base">
                                        <p:cTn id="37"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anim calcmode="lin" valueType="num">
                                      <p:cBhvr additive="base">
                                        <p:cTn id="43" dur="500" fill="hold"/>
                                        <p:tgtEl>
                                          <p:spTgt spid="1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 calcmode="lin" valueType="num">
                                      <p:cBhvr additive="base">
                                        <p:cTn id="49" dur="500" fill="hold"/>
                                        <p:tgtEl>
                                          <p:spTgt spid="1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p:txBody>
          <a:bodyPr/>
          <a:lstStyle/>
          <a:p>
            <a:r>
              <a:rPr lang="en-GB" dirty="0"/>
              <a:t>Questions?</a:t>
            </a:r>
          </a:p>
        </p:txBody>
      </p:sp>
    </p:spTree>
    <p:extLst>
      <p:ext uri="{BB962C8B-B14F-4D97-AF65-F5344CB8AC3E}">
        <p14:creationId xmlns:p14="http://schemas.microsoft.com/office/powerpoint/2010/main" val="2278003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98A444-338A-4E95-9D1F-A049F1B4A559}"/>
              </a:ext>
            </a:extLst>
          </p:cNvPr>
          <p:cNvSpPr txBox="1"/>
          <p:nvPr/>
        </p:nvSpPr>
        <p:spPr>
          <a:xfrm>
            <a:off x="155749" y="656549"/>
            <a:ext cx="8832501" cy="5909310"/>
          </a:xfrm>
          <a:prstGeom prst="rect">
            <a:avLst/>
          </a:prstGeom>
          <a:noFill/>
        </p:spPr>
        <p:txBody>
          <a:bodyPr wrap="square">
            <a:spAutoFit/>
          </a:bodyPr>
          <a:lstStyle/>
          <a:p>
            <a:r>
              <a:rPr lang="en-GB" dirty="0">
                <a:hlinkClick r:id="rId3"/>
              </a:rPr>
              <a:t>https://bunsenblue.com/2023/04/08/achieving-100-student-attention-why/</a:t>
            </a:r>
            <a:endParaRPr lang="en-GB" dirty="0"/>
          </a:p>
          <a:p>
            <a:endParaRPr lang="en-GB" dirty="0"/>
          </a:p>
          <a:p>
            <a:r>
              <a:rPr lang="en-GB" dirty="0">
                <a:hlinkClick r:id="rId4"/>
              </a:rPr>
              <a:t>https://www.innerdrive.co.uk/blog/cold-calling-vs-think-pair-share-whiteboards/</a:t>
            </a:r>
            <a:endParaRPr lang="en-GB" dirty="0"/>
          </a:p>
          <a:p>
            <a:endParaRPr lang="en-GB" dirty="0"/>
          </a:p>
          <a:p>
            <a:r>
              <a:rPr lang="en-GB" dirty="0">
                <a:hlinkClick r:id="rId5"/>
              </a:rPr>
              <a:t>https://snacks.pepsmccrea.com/p/thinking-time</a:t>
            </a:r>
            <a:endParaRPr lang="en-GB" dirty="0"/>
          </a:p>
          <a:p>
            <a:endParaRPr lang="en-GB" dirty="0"/>
          </a:p>
          <a:p>
            <a:r>
              <a:rPr lang="en-GB" dirty="0">
                <a:hlinkClick r:id="rId6"/>
              </a:rPr>
              <a:t>https://bunsenblue.com/2025/02/08/choral-response-and-i-say-you-say/</a:t>
            </a:r>
            <a:endParaRPr lang="en-GB" dirty="0"/>
          </a:p>
          <a:p>
            <a:endParaRPr lang="en-GB" dirty="0"/>
          </a:p>
          <a:p>
            <a:r>
              <a:rPr lang="en-GB" dirty="0">
                <a:hlinkClick r:id="rId7"/>
              </a:rPr>
              <a:t>https://bunsenblue.com/2023/04/08/checks-for-listening-100-participation/</a:t>
            </a:r>
            <a:endParaRPr lang="en-GB" dirty="0"/>
          </a:p>
          <a:p>
            <a:endParaRPr lang="en-GB" dirty="0"/>
          </a:p>
          <a:p>
            <a:r>
              <a:rPr lang="en-GB" dirty="0">
                <a:hlinkClick r:id="rId8"/>
              </a:rPr>
              <a:t>https://achemicalorthodoxy.co.uk/2020/06/23/how-do-i-engage-my-students-faqs-on-ratio/</a:t>
            </a:r>
            <a:endParaRPr lang="en-GB" dirty="0"/>
          </a:p>
          <a:p>
            <a:endParaRPr lang="en-GB" dirty="0"/>
          </a:p>
          <a:p>
            <a:r>
              <a:rPr lang="en-GB" dirty="0">
                <a:hlinkClick r:id="rId9"/>
              </a:rPr>
              <a:t>https://teachlikeachampion.org/blog/tlac-3-0-using-turn-talk-to-make-your-classroom-crackle-to-life/</a:t>
            </a:r>
            <a:endParaRPr lang="en-GB" dirty="0"/>
          </a:p>
          <a:p>
            <a:endParaRPr lang="en-GB" dirty="0"/>
          </a:p>
          <a:p>
            <a:r>
              <a:rPr lang="en-GB" dirty="0">
                <a:hlinkClick r:id="rId10"/>
              </a:rPr>
              <a:t>https://assets.publishing.service.gov.uk/media/5a7960b9ed915d0422067f01/11-1452-building-engagement-building-futures-maximise-participation-16-24.pdf</a:t>
            </a:r>
            <a:endParaRPr lang="en-GB" dirty="0"/>
          </a:p>
          <a:p>
            <a:endParaRPr lang="en-GB" dirty="0"/>
          </a:p>
          <a:p>
            <a:r>
              <a:rPr lang="en-GB" dirty="0"/>
              <a:t>Hogan, K., </a:t>
            </a:r>
            <a:r>
              <a:rPr lang="en-GB" dirty="0" err="1"/>
              <a:t>Nastasi</a:t>
            </a:r>
            <a:r>
              <a:rPr lang="en-GB" dirty="0"/>
              <a:t>, B. K., &amp; Pressley, M. (1999). Discourse Patterns and Collaborative Scientific Reasoning in Peer and Teacher-Guided Discussions. Cognition and Instruction, 17(4), 379–432. </a:t>
            </a:r>
            <a:r>
              <a:rPr lang="en-GB" dirty="0">
                <a:hlinkClick r:id="rId11"/>
              </a:rPr>
              <a:t>https://doi.org/10.1207/S1532690XCI1704_2</a:t>
            </a:r>
            <a:endParaRPr lang="en-GB" dirty="0"/>
          </a:p>
        </p:txBody>
      </p:sp>
      <p:sp>
        <p:nvSpPr>
          <p:cNvPr id="4" name="Title 1">
            <a:extLst>
              <a:ext uri="{FF2B5EF4-FFF2-40B4-BE49-F238E27FC236}">
                <a16:creationId xmlns:a16="http://schemas.microsoft.com/office/drawing/2014/main" id="{F3EBA81E-E2DB-4471-8A28-89240736D59F}"/>
              </a:ext>
            </a:extLst>
          </p:cNvPr>
          <p:cNvSpPr txBox="1">
            <a:spLocks/>
          </p:cNvSpPr>
          <p:nvPr/>
        </p:nvSpPr>
        <p:spPr>
          <a:xfrm>
            <a:off x="155749" y="8087"/>
            <a:ext cx="8131630" cy="568107"/>
          </a:xfrm>
          <a:prstGeom prst="rect">
            <a:avLst/>
          </a:prstGeom>
        </p:spPr>
        <p:txBody>
          <a:bodyPr/>
          <a:lstStyle>
            <a:lvl1pPr algn="l" defTabSz="685749" rtl="0" eaLnBrk="1" latinLnBrk="0" hangingPunct="1">
              <a:lnSpc>
                <a:spcPct val="90000"/>
              </a:lnSpc>
              <a:spcBef>
                <a:spcPct val="0"/>
              </a:spcBef>
              <a:buNone/>
              <a:defRPr sz="3300" kern="12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r>
              <a:rPr lang="en-GB" b="1" u="sng" dirty="0">
                <a:latin typeface="+mj-lt"/>
              </a:rPr>
              <a:t>Resources:</a:t>
            </a:r>
          </a:p>
        </p:txBody>
      </p:sp>
    </p:spTree>
    <p:extLst>
      <p:ext uri="{BB962C8B-B14F-4D97-AF65-F5344CB8AC3E}">
        <p14:creationId xmlns:p14="http://schemas.microsoft.com/office/powerpoint/2010/main" val="3235178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E0EC036BCC1F4DABF8219ED61D919E" ma:contentTypeVersion="10" ma:contentTypeDescription="Create a new document." ma:contentTypeScope="" ma:versionID="be3d9983dc71629363c409d744458b22">
  <xsd:schema xmlns:xsd="http://www.w3.org/2001/XMLSchema" xmlns:xs="http://www.w3.org/2001/XMLSchema" xmlns:p="http://schemas.microsoft.com/office/2006/metadata/properties" xmlns:ns2="f5217c94-9075-49db-a1ce-7e3987b80c08" xmlns:ns3="5ffc2120-3c93-4f9b-9569-03742073754b" targetNamespace="http://schemas.microsoft.com/office/2006/metadata/properties" ma:root="true" ma:fieldsID="60c726577770f42df6106b4feecc1836" ns2:_="" ns3:_="">
    <xsd:import namespace="f5217c94-9075-49db-a1ce-7e3987b80c08"/>
    <xsd:import namespace="5ffc2120-3c93-4f9b-9569-0374207375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217c94-9075-49db-a1ce-7e3987b80c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d594ff-12f4-4193-ba09-0b4e56d8985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fc2120-3c93-4f9b-9569-03742073754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e99e77-b057-402d-88ae-12e9b2cd50b6}" ma:internalName="TaxCatchAll" ma:showField="CatchAllData" ma:web="5ffc2120-3c93-4f9b-9569-0374207375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ffc2120-3c93-4f9b-9569-03742073754b" xsi:nil="true"/>
    <lcf76f155ced4ddcb4097134ff3c332f xmlns="f5217c94-9075-49db-a1ce-7e3987b80c0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C38C77-27B0-4671-850C-15646C93D8F5}">
  <ds:schemaRefs>
    <ds:schemaRef ds:uri="5ffc2120-3c93-4f9b-9569-03742073754b"/>
    <ds:schemaRef ds:uri="f5217c94-9075-49db-a1ce-7e3987b80c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94AAB15-499B-46B4-B117-75C8C0670F52}">
  <ds:schemaRefs>
    <ds:schemaRef ds:uri="f5217c94-9075-49db-a1ce-7e3987b80c08"/>
    <ds:schemaRef ds:uri="http://schemas.microsoft.com/office/2006/documentManagement/types"/>
    <ds:schemaRef ds:uri="http://purl.org/dc/terms/"/>
    <ds:schemaRef ds:uri="http://purl.org/dc/elements/1.1/"/>
    <ds:schemaRef ds:uri="http://schemas.openxmlformats.org/package/2006/metadata/core-properties"/>
    <ds:schemaRef ds:uri="5ffc2120-3c93-4f9b-9569-03742073754b"/>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303F128-F1D4-4C91-A012-573857B319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3884</TotalTime>
  <Words>2996</Words>
  <Application>Microsoft Office PowerPoint</Application>
  <PresentationFormat>On-screen Show (4:3)</PresentationFormat>
  <Paragraphs>287</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Aptos</vt:lpstr>
      <vt:lpstr>Aptos Display</vt:lpstr>
      <vt:lpstr>Arial</vt:lpstr>
      <vt:lpstr>Calibri</vt:lpstr>
      <vt:lpstr>Cardo</vt:lpstr>
      <vt:lpstr>Lato Light</vt:lpstr>
      <vt:lpstr>Roboto</vt:lpstr>
      <vt:lpstr>Trebuchet MS</vt:lpstr>
      <vt:lpstr>Office Theme</vt:lpstr>
      <vt:lpstr>PowerPoint Presentation</vt:lpstr>
      <vt:lpstr>Maximising Participation</vt:lpstr>
      <vt:lpstr>Why is maximising participation important?</vt:lpstr>
      <vt:lpstr>Why is maximising participation important?</vt:lpstr>
      <vt:lpstr>Accountability mechanisms</vt:lpstr>
      <vt:lpstr>Which strategy would be most appropriate to maximise participation in this scenario?</vt:lpstr>
      <vt:lpstr>Which strategy would be most appropriate to maximise participation in this scenario?</vt:lpstr>
      <vt:lpstr>Sharing good practice </vt:lpstr>
      <vt:lpstr>Mini Whiteboards</vt:lpstr>
      <vt:lpstr>PowerPoint Presentation</vt:lpstr>
      <vt:lpstr>Turn and Talk/ Think Pair Share</vt:lpstr>
      <vt:lpstr>Turn and Talk routines</vt:lpstr>
      <vt:lpstr>Challenges of Turn and Talk</vt:lpstr>
      <vt:lpstr>Challenges of Think Pair Share</vt:lpstr>
      <vt:lpstr>Cold Calling</vt:lpstr>
      <vt:lpstr>Cold Calling</vt:lpstr>
      <vt:lpstr>Cold Calling</vt:lpstr>
      <vt:lpstr>Cold Calling</vt:lpstr>
      <vt:lpstr>Cold Calling</vt:lpstr>
      <vt:lpstr>PowerPoint Presentation</vt:lpstr>
      <vt:lpstr>“I dunno…”</vt:lpstr>
      <vt:lpstr>Looping</vt:lpstr>
      <vt:lpstr>Looping</vt:lpstr>
      <vt:lpstr>Choral Response and when to use it.</vt:lpstr>
      <vt:lpstr>Choral Response </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Dawson (BBCET)</dc:creator>
  <cp:lastModifiedBy>Caroline Kelly</cp:lastModifiedBy>
  <cp:revision>46</cp:revision>
  <cp:lastPrinted>2026-06-25T11:53:36Z</cp:lastPrinted>
  <dcterms:created xsi:type="dcterms:W3CDTF">2026-05-20T10:37:02Z</dcterms:created>
  <dcterms:modified xsi:type="dcterms:W3CDTF">2026-06-29T13:16:17Z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0x0101002BE0EC036BCC1F4DABF8219ED61D919E</vt:lpwstr>
  </property>
  <property fmtid="{D5CDD505-2E9C-101B-9397-08002B2CF9AE}" pid="3" name="MediaServiceImageTags">
    <vt:lpwstr/>
  </property>
</Properties>
</file>