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6" r:id="rId7"/>
    <p:sldId id="259" r:id="rId8"/>
    <p:sldId id="270" r:id="rId9"/>
    <p:sldId id="276" r:id="rId10"/>
    <p:sldId id="269" r:id="rId11"/>
    <p:sldId id="290" r:id="rId12"/>
    <p:sldId id="268" r:id="rId13"/>
    <p:sldId id="271" r:id="rId14"/>
    <p:sldId id="272" r:id="rId15"/>
    <p:sldId id="263" r:id="rId16"/>
    <p:sldId id="274" r:id="rId17"/>
    <p:sldId id="273" r:id="rId18"/>
    <p:sldId id="275" r:id="rId19"/>
    <p:sldId id="285" r:id="rId20"/>
    <p:sldId id="282" r:id="rId21"/>
    <p:sldId id="281" r:id="rId22"/>
    <p:sldId id="279" r:id="rId23"/>
    <p:sldId id="283" r:id="rId24"/>
    <p:sldId id="277" r:id="rId25"/>
    <p:sldId id="284" r:id="rId26"/>
    <p:sldId id="280" r:id="rId27"/>
    <p:sldId id="286" r:id="rId28"/>
    <p:sldId id="287" r:id="rId29"/>
    <p:sldId id="29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1053"/>
    <a:srgbClr val="FFFFA6"/>
    <a:srgbClr val="132D50"/>
    <a:srgbClr val="84A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2BB94-3BE5-4BC5-8B98-60C530542D5A}" v="13" dt="2026-06-25T12:55:49.8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 2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965D32-CF43-9FF7-80F1-9832FD8DCCCB}"/>
              </a:ext>
            </a:extLst>
          </p:cNvPr>
          <p:cNvSpPr/>
          <p:nvPr userDrawn="1"/>
        </p:nvSpPr>
        <p:spPr>
          <a:xfrm>
            <a:off x="-1" y="0"/>
            <a:ext cx="9143998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D5AEF23F-9422-9CDF-5190-A1E9FBB6281D}"/>
              </a:ext>
            </a:extLst>
          </p:cNvPr>
          <p:cNvGrpSpPr/>
          <p:nvPr userDrawn="1"/>
        </p:nvGrpSpPr>
        <p:grpSpPr>
          <a:xfrm rot="5400000">
            <a:off x="2755018" y="-3395102"/>
            <a:ext cx="3633959" cy="9144000"/>
            <a:chOff x="0" y="0"/>
            <a:chExt cx="1394046" cy="481659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0586F2ED-B8B0-D1F6-3C54-76B647993172}"/>
                </a:ext>
              </a:extLst>
            </p:cNvPr>
            <p:cNvSpPr/>
            <p:nvPr/>
          </p:nvSpPr>
          <p:spPr>
            <a:xfrm>
              <a:off x="0" y="0"/>
              <a:ext cx="1394046" cy="4816592"/>
            </a:xfrm>
            <a:custGeom>
              <a:avLst/>
              <a:gdLst/>
              <a:ahLst/>
              <a:cxnLst/>
              <a:rect l="l" t="t" r="r" b="b"/>
              <a:pathLst>
                <a:path w="1394046" h="4816592">
                  <a:moveTo>
                    <a:pt x="0" y="0"/>
                  </a:moveTo>
                  <a:lnTo>
                    <a:pt x="1394046" y="0"/>
                  </a:lnTo>
                  <a:lnTo>
                    <a:pt x="1394046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1">
              <a:gsLst>
                <a:gs pos="0">
                  <a:srgbClr val="1C3660">
                    <a:alpha val="43000"/>
                  </a:srgbClr>
                </a:gs>
                <a:gs pos="100000">
                  <a:srgbClr val="1C366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E628B80E-8A3B-C4D2-4F59-A06F47BA7990}"/>
                </a:ext>
              </a:extLst>
            </p:cNvPr>
            <p:cNvSpPr txBox="1"/>
            <p:nvPr/>
          </p:nvSpPr>
          <p:spPr>
            <a:xfrm>
              <a:off x="0" y="-47625"/>
              <a:ext cx="1394046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5"/>
                </a:lnSpc>
              </a:pPr>
              <a:endParaRPr sz="1350"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F3597EE5-D6D4-4036-CE6E-AC542D9FF749}"/>
              </a:ext>
            </a:extLst>
          </p:cNvPr>
          <p:cNvSpPr/>
          <p:nvPr userDrawn="1"/>
        </p:nvSpPr>
        <p:spPr>
          <a:xfrm>
            <a:off x="4357611" y="3216836"/>
            <a:ext cx="4876800" cy="1650506"/>
          </a:xfrm>
          <a:custGeom>
            <a:avLst/>
            <a:gdLst/>
            <a:ahLst/>
            <a:cxnLst/>
            <a:rect l="l" t="t" r="r" b="b"/>
            <a:pathLst>
              <a:path w="7315200" h="2404033">
                <a:moveTo>
                  <a:pt x="0" y="0"/>
                </a:moveTo>
                <a:lnTo>
                  <a:pt x="7315200" y="0"/>
                </a:lnTo>
                <a:lnTo>
                  <a:pt x="7315200" y="2404033"/>
                </a:lnTo>
                <a:lnTo>
                  <a:pt x="0" y="2404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164B5036-AEB6-340D-578B-35D66B1192FA}"/>
              </a:ext>
            </a:extLst>
          </p:cNvPr>
          <p:cNvSpPr/>
          <p:nvPr userDrawn="1"/>
        </p:nvSpPr>
        <p:spPr>
          <a:xfrm>
            <a:off x="377649" y="1873465"/>
            <a:ext cx="7024637" cy="1410673"/>
          </a:xfrm>
          <a:custGeom>
            <a:avLst/>
            <a:gdLst/>
            <a:ahLst/>
            <a:cxnLst/>
            <a:rect l="l" t="t" r="r" b="b"/>
            <a:pathLst>
              <a:path w="12681082" h="2472811">
                <a:moveTo>
                  <a:pt x="0" y="0"/>
                </a:moveTo>
                <a:lnTo>
                  <a:pt x="12681082" y="0"/>
                </a:lnTo>
                <a:lnTo>
                  <a:pt x="12681082" y="2472811"/>
                </a:lnTo>
                <a:lnTo>
                  <a:pt x="0" y="2472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8F0B30B1-9D16-CF5A-CC1D-B822B9542DB9}"/>
              </a:ext>
            </a:extLst>
          </p:cNvPr>
          <p:cNvSpPr/>
          <p:nvPr userDrawn="1"/>
        </p:nvSpPr>
        <p:spPr>
          <a:xfrm>
            <a:off x="5724586" y="392212"/>
            <a:ext cx="2638794" cy="784685"/>
          </a:xfrm>
          <a:custGeom>
            <a:avLst/>
            <a:gdLst/>
            <a:ahLst/>
            <a:cxnLst/>
            <a:rect l="l" t="t" r="r" b="b"/>
            <a:pathLst>
              <a:path w="3958191" h="1142928">
                <a:moveTo>
                  <a:pt x="0" y="0"/>
                </a:moveTo>
                <a:lnTo>
                  <a:pt x="3958191" y="0"/>
                </a:lnTo>
                <a:lnTo>
                  <a:pt x="3958191" y="1142928"/>
                </a:lnTo>
                <a:lnTo>
                  <a:pt x="0" y="11429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CCA1251-781A-B64C-A835-136F77FE0E8A}"/>
              </a:ext>
            </a:extLst>
          </p:cNvPr>
          <p:cNvSpPr/>
          <p:nvPr userDrawn="1"/>
        </p:nvSpPr>
        <p:spPr>
          <a:xfrm>
            <a:off x="967020" y="3834713"/>
            <a:ext cx="2321855" cy="1091225"/>
          </a:xfrm>
          <a:custGeom>
            <a:avLst/>
            <a:gdLst/>
            <a:ahLst/>
            <a:cxnLst/>
            <a:rect l="l" t="t" r="r" b="b"/>
            <a:pathLst>
              <a:path w="3482783" h="1589416">
                <a:moveTo>
                  <a:pt x="0" y="0"/>
                </a:moveTo>
                <a:lnTo>
                  <a:pt x="3482783" y="0"/>
                </a:lnTo>
                <a:lnTo>
                  <a:pt x="3482783" y="1589416"/>
                </a:lnTo>
                <a:lnTo>
                  <a:pt x="0" y="1589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4F6A3BA-35D8-831C-C492-9F85435D5211}"/>
              </a:ext>
            </a:extLst>
          </p:cNvPr>
          <p:cNvSpPr/>
          <p:nvPr userDrawn="1"/>
        </p:nvSpPr>
        <p:spPr>
          <a:xfrm>
            <a:off x="1868490" y="5867597"/>
            <a:ext cx="882000" cy="942778"/>
          </a:xfrm>
          <a:prstGeom prst="ellipse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417A9E-FE44-502D-12B8-D21A47A65D8E}"/>
              </a:ext>
            </a:extLst>
          </p:cNvPr>
          <p:cNvSpPr/>
          <p:nvPr userDrawn="1"/>
        </p:nvSpPr>
        <p:spPr>
          <a:xfrm>
            <a:off x="9526" y="5867597"/>
            <a:ext cx="2302668" cy="942777"/>
          </a:xfrm>
          <a:prstGeom prst="rect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7F8690C-6DD4-2FFF-BCA9-A3F1E727D9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0794" y="5793037"/>
            <a:ext cx="2417132" cy="98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9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7191E1-4A06-AD9C-B972-1F5DFE1FD04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6C40-A176-FD52-5443-645E0E5D2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1" y="1122363"/>
            <a:ext cx="5879306" cy="2387600"/>
          </a:xfrm>
        </p:spPr>
        <p:txBody>
          <a:bodyPr anchor="b">
            <a:normAutofit/>
          </a:bodyPr>
          <a:lstStyle>
            <a:lvl1pPr algn="l">
              <a:defRPr sz="495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FA015-E262-D5A6-0F1E-703964854E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8651" y="3602038"/>
            <a:ext cx="5879306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FFFFA6"/>
                </a:solidFill>
              </a:defRPr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35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86BA0-7CD8-8937-FC4A-BD5D3DF2D3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t="61274"/>
          <a:stretch>
            <a:fillRect/>
          </a:stretch>
        </p:blipFill>
        <p:spPr>
          <a:xfrm>
            <a:off x="7195004" y="0"/>
            <a:ext cx="2315708" cy="1886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B6BAF6-9FEB-58A6-949D-06164CC9D8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b="65592"/>
          <a:stretch>
            <a:fillRect/>
          </a:stretch>
        </p:blipFill>
        <p:spPr>
          <a:xfrm>
            <a:off x="7195004" y="5181601"/>
            <a:ext cx="2315708" cy="1676399"/>
          </a:xfrm>
          <a:prstGeom prst="rect">
            <a:avLst/>
          </a:prstGeom>
        </p:spPr>
      </p:pic>
      <p:sp>
        <p:nvSpPr>
          <p:cNvPr id="6" name="Freeform 13">
            <a:extLst>
              <a:ext uri="{FF2B5EF4-FFF2-40B4-BE49-F238E27FC236}">
                <a16:creationId xmlns:a16="http://schemas.microsoft.com/office/drawing/2014/main" id="{76634572-94EA-0BE7-541B-8866AD2AB97A}"/>
              </a:ext>
            </a:extLst>
          </p:cNvPr>
          <p:cNvSpPr/>
          <p:nvPr userDrawn="1"/>
        </p:nvSpPr>
        <p:spPr>
          <a:xfrm>
            <a:off x="6416335" y="2220160"/>
            <a:ext cx="3289640" cy="2766931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6166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E20BD8B-5007-9C0B-E9AF-12AABC1EDA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66975" y="5759942"/>
            <a:ext cx="4210050" cy="82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A1C2F-0D10-D05E-D058-A0C96491B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FB827729-9BF4-7CCF-C3CA-EE6DEEE9F6F3}"/>
              </a:ext>
            </a:extLst>
          </p:cNvPr>
          <p:cNvSpPr/>
          <p:nvPr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 anchor="ctr"/>
          <a:lstStyle/>
          <a:p>
            <a:endParaRPr lang="en-GB" sz="1350" dirty="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9299FD8-C262-3F16-A7AE-46579EF4E48A}"/>
              </a:ext>
            </a:extLst>
          </p:cNvPr>
          <p:cNvSpPr txBox="1"/>
          <p:nvPr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3025E0BC-D6FC-26D8-9A57-554EBB73ECF6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29C0B62-D9D5-A381-B483-A5237C65B43D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482AE29-0B13-05CF-7F05-49E3394B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43299" y="620799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E01BA87-7324-22E9-E30B-F84B00C2E8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57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31A77C-89D1-66D1-4680-5284D99247AD}"/>
              </a:ext>
            </a:extLst>
          </p:cNvPr>
          <p:cNvCxnSpPr/>
          <p:nvPr userDrawn="1"/>
        </p:nvCxnSpPr>
        <p:spPr>
          <a:xfrm>
            <a:off x="6450806" y="0"/>
            <a:ext cx="0" cy="6858000"/>
          </a:xfrm>
          <a:prstGeom prst="line">
            <a:avLst/>
          </a:prstGeom>
          <a:ln>
            <a:solidFill>
              <a:srgbClr val="AA10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6B24A9B-9D22-9745-A75A-9BB89ED48FC1}"/>
              </a:ext>
            </a:extLst>
          </p:cNvPr>
          <p:cNvSpPr/>
          <p:nvPr userDrawn="1"/>
        </p:nvSpPr>
        <p:spPr>
          <a:xfrm>
            <a:off x="6672262" y="0"/>
            <a:ext cx="2471738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BB2F6C71-3817-DB5E-D5E4-350A88A80F75}"/>
              </a:ext>
            </a:extLst>
          </p:cNvPr>
          <p:cNvSpPr/>
          <p:nvPr userDrawn="1"/>
        </p:nvSpPr>
        <p:spPr>
          <a:xfrm>
            <a:off x="207169" y="705967"/>
            <a:ext cx="3592602" cy="3193423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A3CF7-BE52-BA38-B83D-230DB5D47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644" y="772715"/>
            <a:ext cx="5418960" cy="2428876"/>
          </a:xfrm>
        </p:spPr>
        <p:txBody>
          <a:bodyPr anchor="b">
            <a:normAutofit/>
          </a:bodyPr>
          <a:lstStyle>
            <a:lvl1pPr>
              <a:defRPr lang="en-GB" sz="4500" b="1" kern="1200" dirty="0">
                <a:solidFill>
                  <a:srgbClr val="AA1053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45E9C-31FA-97F4-891F-1DA6A27E9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9644" y="3897210"/>
            <a:ext cx="5418962" cy="1500187"/>
          </a:xfrm>
        </p:spPr>
        <p:txBody>
          <a:bodyPr/>
          <a:lstStyle>
            <a:lvl1pPr marL="0" indent="0">
              <a:buNone/>
              <a:defRPr sz="1800">
                <a:solidFill>
                  <a:srgbClr val="132D50"/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749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C27C853-BEDC-294E-C532-CAC3216B10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5045" y="6081486"/>
            <a:ext cx="2358959" cy="457426"/>
          </a:xfrm>
          <a:prstGeom prst="rect">
            <a:avLst/>
          </a:prstGeom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B8EFD5A8-E19E-DA53-E9FB-B506A14F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43299" y="620799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</p:spTree>
    <p:extLst>
      <p:ext uri="{BB962C8B-B14F-4D97-AF65-F5344CB8AC3E}">
        <p14:creationId xmlns:p14="http://schemas.microsoft.com/office/powerpoint/2010/main" val="208540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A662B-D78B-70B8-D3D8-A3116B7AFB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A8BB8-EF04-2979-8CBA-5B1BFBC99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CBDCAC9B-2556-6460-A8E0-1ED834B0A73E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F55508AB-D8CC-7CE5-F280-C6D885DC5ECB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627006D8-6A14-385D-57CA-26BAF832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C9A2DF4A-307F-2A89-1AA4-BCCB26B0E170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323344-B3F2-E69A-B242-AA48E9247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2ED458B-F931-9DE2-AC98-F0B38C3580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9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48097-1CC4-509A-5905-54B949EC0E9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B9414-5E9B-2AC6-6DAE-8A34357F1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02CCB-8271-5E61-8B05-AABFDB53D53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D33321-137D-7D0E-4D0E-6B8170A93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41EBB7C2-6557-8044-4957-2E7D4865DF8C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0385E031-FDAE-63C9-FC2A-0FEF248CB7A2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4F3E5AC2-AF90-B37C-D840-7467F402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8E350713-9D0C-25A1-3E73-D5C7F3BE5FF9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BC0768-FC03-C237-6FDD-56C59CA16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0EDC6E5-E9CA-09D1-6DA1-B775D2640A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5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93A16A-A686-2B46-C61C-C33C277A3C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FB403097-CEF9-C395-80EE-6D73AC563384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B2B59E5-C965-C424-B5AE-09644E3EABBA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82640600-3BC8-10CF-E4F3-271F6580AE53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305BD1-682E-42A2-9CB7-C0E4044E0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3F10208-6E6B-F347-073F-F72A155A84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3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256E518-3E84-B505-C9E8-18567B6B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5267AEA-1CAE-64F6-DAFB-CA9F664F45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65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DAA68-FAC9-3A96-90C0-98C732FF7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5009" y="434488"/>
            <a:ext cx="4629150" cy="543450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C80BF-5CC2-9663-C92B-54AF9636D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7C8CF56A-27CD-7D01-5CF1-7453A33067CC}"/>
              </a:ext>
            </a:extLst>
          </p:cNvPr>
          <p:cNvSpPr/>
          <p:nvPr userDrawn="1"/>
        </p:nvSpPr>
        <p:spPr>
          <a:xfrm>
            <a:off x="0" y="-1"/>
            <a:ext cx="3657600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DAD876F1-D7EF-47F0-97C7-ED90078C2748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6945CDA-9F13-2579-79EE-BD5C072B7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854" y="441354"/>
            <a:ext cx="2800352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Freeform 13">
            <a:extLst>
              <a:ext uri="{FF2B5EF4-FFF2-40B4-BE49-F238E27FC236}">
                <a16:creationId xmlns:a16="http://schemas.microsoft.com/office/drawing/2014/main" id="{EF10E10D-86CF-084D-A6C1-EA4B7AAEF6F9}"/>
              </a:ext>
            </a:extLst>
          </p:cNvPr>
          <p:cNvSpPr/>
          <p:nvPr userDrawn="1"/>
        </p:nvSpPr>
        <p:spPr>
          <a:xfrm>
            <a:off x="85598" y="469828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C4F2997B-EB41-5BCD-846C-2F0AD370A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15BA510-ADB8-35BF-DA54-E7AC8EF255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4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1">
            <a:extLst>
              <a:ext uri="{FF2B5EF4-FFF2-40B4-BE49-F238E27FC236}">
                <a16:creationId xmlns:a16="http://schemas.microsoft.com/office/drawing/2014/main" id="{140F0C3D-8798-FA8F-5990-BF3F053F8E47}"/>
              </a:ext>
            </a:extLst>
          </p:cNvPr>
          <p:cNvSpPr/>
          <p:nvPr userDrawn="1"/>
        </p:nvSpPr>
        <p:spPr>
          <a:xfrm>
            <a:off x="2" y="-1"/>
            <a:ext cx="3887391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6D84C-F01D-1CC7-E767-78ACD4805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61408" y="248584"/>
            <a:ext cx="4640802" cy="5620413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FD55E-6B61-6256-4435-23E5D8150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C09CB-5CDF-7983-E29E-D8F67B01B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854" y="441354"/>
            <a:ext cx="2800352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FE2A0050-0639-DFF5-93C0-6FCF3EDB6CD1}"/>
              </a:ext>
            </a:extLst>
          </p:cNvPr>
          <p:cNvSpPr/>
          <p:nvPr userDrawn="1"/>
        </p:nvSpPr>
        <p:spPr>
          <a:xfrm>
            <a:off x="85598" y="469828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3FF87D47-F8D0-CA65-3EE0-29D7742777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BAAECDE-726C-8C83-3D28-2C2EB64DB7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A8B9AE-C940-1ABA-D015-0195A148C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50638-6D8C-74DF-BFA5-BC178B7F3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6507B-0D70-2CA0-DF8E-427266CFF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07155041-29D0-40DC-A66D-D8BD9CA0F8A6}" type="datetimeFigureOut">
              <a:rPr lang="en-GB" smtClean="0"/>
              <a:pPr/>
              <a:t>30/06/2026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4DBF6-4CDE-A039-3DD4-E259486DC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BD6FADEE-766F-4FB2-A235-A761A2AB1100}" type="slidenum">
              <a:rPr lang="en-GB" smtClean="0"/>
              <a:pPr/>
              <a:t>‹#›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7781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132D50"/>
          </a:solidFill>
          <a:latin typeface="Cardo" panose="02020600000000000000" pitchFamily="18" charset="-79"/>
          <a:ea typeface="Cardo" panose="02020600000000000000" pitchFamily="18" charset="-79"/>
          <a:cs typeface="Cardo" panose="02020600000000000000" pitchFamily="18" charset="-79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Clr>
          <a:srgbClr val="AF0454"/>
        </a:buClr>
        <a:buSzPct val="80000"/>
        <a:buFontTx/>
        <a:buBlip>
          <a:blip r:embed="rId12"/>
        </a:buBlip>
        <a:defRPr sz="21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8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5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alkthrus.co.uk/slide-decks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43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ALKTHRUs">
            <a:extLst>
              <a:ext uri="{FF2B5EF4-FFF2-40B4-BE49-F238E27FC236}">
                <a16:creationId xmlns:a16="http://schemas.microsoft.com/office/drawing/2014/main" id="{D8FDA4CE-F888-5161-E07F-B4779898D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144" y="1825625"/>
            <a:ext cx="7735712" cy="43513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EA23D6-8E8D-246B-79CB-40EF8ECF1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Walk Thrus</a:t>
            </a:r>
          </a:p>
        </p:txBody>
      </p:sp>
    </p:spTree>
    <p:extLst>
      <p:ext uri="{BB962C8B-B14F-4D97-AF65-F5344CB8AC3E}">
        <p14:creationId xmlns:p14="http://schemas.microsoft.com/office/powerpoint/2010/main" val="205457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351502-6600-43A7-4F96-42CC96A3F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17750"/>
            <a:ext cx="7886700" cy="346392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Twinkl" panose="02000000000000000000" pitchFamily="2" charset="0"/>
              </a:rPr>
              <a:t>Welcome and introductions</a:t>
            </a:r>
          </a:p>
          <a:p>
            <a:r>
              <a:rPr lang="en-GB" sz="2400" dirty="0">
                <a:latin typeface="Twinkl" panose="02000000000000000000" pitchFamily="2" charset="0"/>
              </a:rPr>
              <a:t>Why this matters – the evidence base</a:t>
            </a:r>
          </a:p>
          <a:p>
            <a:r>
              <a:rPr lang="en-GB" sz="2400" dirty="0">
                <a:latin typeface="Twinkl" panose="02000000000000000000" pitchFamily="2" charset="0"/>
              </a:rPr>
              <a:t>Our journey: implementation in practice</a:t>
            </a:r>
          </a:p>
          <a:p>
            <a:r>
              <a:rPr lang="en-GB" sz="2400" dirty="0">
                <a:latin typeface="Twinkl" panose="02000000000000000000" pitchFamily="2" charset="0"/>
              </a:rPr>
              <a:t>Why we started our T&amp;L Walk </a:t>
            </a:r>
            <a:r>
              <a:rPr lang="en-GB" sz="2400" dirty="0" err="1">
                <a:latin typeface="Twinkl" panose="02000000000000000000" pitchFamily="2" charset="0"/>
              </a:rPr>
              <a:t>Thrus</a:t>
            </a:r>
            <a:r>
              <a:rPr lang="en-GB" sz="2400" dirty="0">
                <a:latin typeface="Twinkl" panose="02000000000000000000" pitchFamily="2" charset="0"/>
              </a:rPr>
              <a:t> programme</a:t>
            </a:r>
          </a:p>
          <a:p>
            <a:r>
              <a:rPr lang="en-GB" sz="2400" dirty="0">
                <a:latin typeface="Twinkl" panose="02000000000000000000" pitchFamily="2" charset="0"/>
              </a:rPr>
              <a:t>What are Walk Thrus?</a:t>
            </a:r>
          </a:p>
          <a:p>
            <a:r>
              <a:rPr lang="en-GB" sz="2400" dirty="0">
                <a:latin typeface="Twinkl" panose="02000000000000000000" pitchFamily="2" charset="0"/>
              </a:rPr>
              <a:t>Interactive – Bringing Walk Thrus to life </a:t>
            </a:r>
          </a:p>
          <a:p>
            <a:r>
              <a:rPr lang="en-GB" sz="2400" dirty="0">
                <a:latin typeface="Twinkl" panose="02000000000000000000" pitchFamily="2" charset="0"/>
              </a:rPr>
              <a:t>Impact and key lessons learnt</a:t>
            </a:r>
          </a:p>
          <a:p>
            <a:r>
              <a:rPr lang="en-GB" sz="2400" dirty="0">
                <a:latin typeface="Twinkl" panose="02000000000000000000" pitchFamily="2" charset="0"/>
              </a:rPr>
              <a:t>Reflection and takeaways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3E522D-E20E-2999-B736-7A37EF3D2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Twinkl" panose="02000000000000000000" pitchFamily="2" charset="0"/>
              </a:rPr>
              <a:t>Agenda</a:t>
            </a:r>
            <a:endParaRPr lang="en-GB" dirty="0">
              <a:latin typeface="Twinkl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177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ntroduction Wallpaper">
            <a:extLst>
              <a:ext uri="{FF2B5EF4-FFF2-40B4-BE49-F238E27FC236}">
                <a16:creationId xmlns:a16="http://schemas.microsoft.com/office/drawing/2014/main" id="{E70D0003-A1A1-9FA3-3D19-C9E6DBF2C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"/>
          <a:stretch>
            <a:fillRect/>
          </a:stretch>
        </p:blipFill>
        <p:spPr bwMode="auto">
          <a:xfrm>
            <a:off x="628650" y="2163836"/>
            <a:ext cx="7886700" cy="367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itle 2">
            <a:extLst>
              <a:ext uri="{FF2B5EF4-FFF2-40B4-BE49-F238E27FC236}">
                <a16:creationId xmlns:a16="http://schemas.microsoft.com/office/drawing/2014/main" id="{71402D97-3B6F-95C7-92FC-3904F0BEF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546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D683A3-B157-DBCA-4415-E74EE17B2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77" y="1825625"/>
            <a:ext cx="7770246" cy="4351338"/>
          </a:xfrm>
          <a:prstGeom prst="rect">
            <a:avLst/>
          </a:prstGeom>
          <a:noFill/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0E068366-89BA-B40C-0F8E-5F27E3494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7191" y="311112"/>
            <a:ext cx="7886699" cy="912265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Why this matters – the evidence base</a:t>
            </a:r>
          </a:p>
        </p:txBody>
      </p:sp>
    </p:spTree>
    <p:extLst>
      <p:ext uri="{BB962C8B-B14F-4D97-AF65-F5344CB8AC3E}">
        <p14:creationId xmlns:p14="http://schemas.microsoft.com/office/powerpoint/2010/main" val="2734531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335DB-B44E-172B-2BD6-02B9D08DB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414B60-C0F2-C44F-3A6A-C478322CF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343" r="1" b="1"/>
          <a:stretch>
            <a:fillRect/>
          </a:stretch>
        </p:blipFill>
        <p:spPr>
          <a:xfrm>
            <a:off x="628674" y="1825625"/>
            <a:ext cx="7886651" cy="4351338"/>
          </a:xfrm>
          <a:prstGeom prst="rect">
            <a:avLst/>
          </a:prstGeom>
          <a:noFill/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653BF3A0-8928-7AF2-0BEE-B6A0FD28D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1749" y="377873"/>
            <a:ext cx="7886699" cy="912265"/>
          </a:xfrm>
        </p:spPr>
        <p:txBody>
          <a:bodyPr anchor="ctr">
            <a:normAutofit fontScale="90000"/>
          </a:bodyPr>
          <a:lstStyle/>
          <a:p>
            <a:r>
              <a:rPr lang="en-US" dirty="0">
                <a:latin typeface="Twinkl" panose="02000000000000000000" pitchFamily="2" charset="0"/>
              </a:rPr>
              <a:t>Why we started Walk </a:t>
            </a:r>
            <a:r>
              <a:rPr lang="en-US" dirty="0" err="1">
                <a:latin typeface="Twinkl" panose="02000000000000000000" pitchFamily="2" charset="0"/>
              </a:rPr>
              <a:t>Thrus</a:t>
            </a:r>
            <a:br>
              <a:rPr lang="en-US" dirty="0">
                <a:latin typeface="Twinkl" panose="02000000000000000000" pitchFamily="2" charset="0"/>
              </a:rPr>
            </a:br>
            <a:r>
              <a:rPr lang="en-US" i="1" dirty="0">
                <a:latin typeface="Twinkl" panose="02000000000000000000" pitchFamily="2" charset="0"/>
              </a:rPr>
              <a:t>Our journey</a:t>
            </a:r>
          </a:p>
        </p:txBody>
      </p:sp>
    </p:spTree>
    <p:extLst>
      <p:ext uri="{BB962C8B-B14F-4D97-AF65-F5344CB8AC3E}">
        <p14:creationId xmlns:p14="http://schemas.microsoft.com/office/powerpoint/2010/main" val="3603165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ublications - Voice 21">
            <a:extLst>
              <a:ext uri="{FF2B5EF4-FFF2-40B4-BE49-F238E27FC236}">
                <a16:creationId xmlns:a16="http://schemas.microsoft.com/office/drawing/2014/main" id="{00AEA7BD-0525-0FCB-F299-539929880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650" y="1832451"/>
            <a:ext cx="7886700" cy="433768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C342C8CE-A9BD-9A57-EE55-18E49E368A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7191" y="311112"/>
            <a:ext cx="7886699" cy="912265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Why this matters – the evidence base</a:t>
            </a:r>
          </a:p>
        </p:txBody>
      </p:sp>
    </p:spTree>
    <p:extLst>
      <p:ext uri="{BB962C8B-B14F-4D97-AF65-F5344CB8AC3E}">
        <p14:creationId xmlns:p14="http://schemas.microsoft.com/office/powerpoint/2010/main" val="122587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D91A6-FC0F-DC15-7EBD-4D7651AF7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D28ADA81-AC19-15BF-6232-02E6A65C45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7191" y="311112"/>
            <a:ext cx="7886699" cy="912265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Why this matters – the evidence base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A27BD8F-79E0-BE20-BC0E-7119EC488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53333"/>
              </p:ext>
            </p:extLst>
          </p:nvPr>
        </p:nvGraphicFramePr>
        <p:xfrm>
          <a:off x="422172" y="2194560"/>
          <a:ext cx="8461718" cy="3606471"/>
        </p:xfrm>
        <a:graphic>
          <a:graphicData uri="http://schemas.openxmlformats.org/drawingml/2006/table">
            <a:tbl>
              <a:tblPr/>
              <a:tblGrid>
                <a:gridCol w="4230859">
                  <a:extLst>
                    <a:ext uri="{9D8B030D-6E8A-4147-A177-3AD203B41FA5}">
                      <a16:colId xmlns:a16="http://schemas.microsoft.com/office/drawing/2014/main" val="3872419597"/>
                    </a:ext>
                  </a:extLst>
                </a:gridCol>
                <a:gridCol w="4230859">
                  <a:extLst>
                    <a:ext uri="{9D8B030D-6E8A-4147-A177-3AD203B41FA5}">
                      <a16:colId xmlns:a16="http://schemas.microsoft.com/office/drawing/2014/main" val="3189928059"/>
                    </a:ext>
                  </a:extLst>
                </a:gridCol>
              </a:tblGrid>
              <a:tr h="53429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b="1" dirty="0">
                          <a:effectLst/>
                          <a:latin typeface="Twinkl" panose="02000000000000000000" pitchFamily="2" charset="0"/>
                        </a:rPr>
                        <a:t>EEF / 5-a-day principle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b="1" dirty="0" err="1">
                          <a:effectLst/>
                          <a:latin typeface="Twinkl" panose="02000000000000000000" pitchFamily="2" charset="0"/>
                        </a:rPr>
                        <a:t>WalkThru</a:t>
                      </a:r>
                      <a:r>
                        <a:rPr lang="en-GB" sz="1800" b="1" dirty="0">
                          <a:effectLst/>
                          <a:latin typeface="Twinkl" panose="02000000000000000000" pitchFamily="2" charset="0"/>
                        </a:rPr>
                        <a:t> example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352711"/>
                  </a:ext>
                </a:extLst>
              </a:tr>
              <a:tr h="5342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  <a:latin typeface="Twinkl" panose="02000000000000000000" pitchFamily="2" charset="0"/>
                        </a:rPr>
                        <a:t>Explicit instruction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  <a:latin typeface="Twinkl" panose="02000000000000000000" pitchFamily="2" charset="0"/>
                        </a:rPr>
                        <a:t>“Explaining”, “I do, we do, you do”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264115"/>
                  </a:ext>
                </a:extLst>
              </a:tr>
              <a:tr h="5342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  <a:latin typeface="Twinkl" panose="02000000000000000000" pitchFamily="2" charset="0"/>
                        </a:rPr>
                        <a:t>Scaffolding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  <a:latin typeface="Twinkl" panose="02000000000000000000" pitchFamily="2" charset="0"/>
                        </a:rPr>
                        <a:t>“Live modelling”, “Worked examples”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693003"/>
                  </a:ext>
                </a:extLst>
              </a:tr>
              <a:tr h="5342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  <a:latin typeface="Twinkl" panose="02000000000000000000" pitchFamily="2" charset="0"/>
                        </a:rPr>
                        <a:t>Metacognition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  <a:latin typeface="Twinkl" panose="02000000000000000000" pitchFamily="2" charset="0"/>
                        </a:rPr>
                        <a:t>“Thinking aloud”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277088"/>
                  </a:ext>
                </a:extLst>
              </a:tr>
              <a:tr h="9350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  <a:latin typeface="Twinkl" panose="02000000000000000000" pitchFamily="2" charset="0"/>
                        </a:rPr>
                        <a:t>Feedback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>
                          <a:effectLst/>
                          <a:latin typeface="Twinkl" panose="02000000000000000000" pitchFamily="2" charset="0"/>
                        </a:rPr>
                        <a:t>“Check for understanding”, “Cold calling”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49497"/>
                  </a:ext>
                </a:extLst>
              </a:tr>
              <a:tr h="5342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  <a:latin typeface="Twinkl" panose="02000000000000000000" pitchFamily="2" charset="0"/>
                        </a:rPr>
                        <a:t>Cognitive load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 dirty="0">
                          <a:effectLst/>
                          <a:latin typeface="Twinkl" panose="02000000000000000000" pitchFamily="2" charset="0"/>
                        </a:rPr>
                        <a:t>“Chunking”, “Guided practice”</a:t>
                      </a:r>
                    </a:p>
                  </a:txBody>
                  <a:tcPr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915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6420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977ACF1-F777-8728-FF8A-A1379C218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189" y="2366398"/>
            <a:ext cx="3968328" cy="3085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D78354C-06C6-11BD-B122-E08B30268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Why this matters – the evidence base</a:t>
            </a:r>
          </a:p>
        </p:txBody>
      </p:sp>
      <p:pic>
        <p:nvPicPr>
          <p:cNvPr id="2050" name="Picture 2" descr="Primary Huh: Curriculum conversations with subject leaders in primary ...">
            <a:extLst>
              <a:ext uri="{FF2B5EF4-FFF2-40B4-BE49-F238E27FC236}">
                <a16:creationId xmlns:a16="http://schemas.microsoft.com/office/drawing/2014/main" id="{22323F9E-6058-4C26-AD57-143CD744E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624" y="1779173"/>
            <a:ext cx="3001846" cy="4259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774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75141C-6EE5-2D2A-8723-7B62E3815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492" y="2100706"/>
            <a:ext cx="8505016" cy="464756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sz="2300" b="1" dirty="0">
                <a:solidFill>
                  <a:schemeClr val="tx1"/>
                </a:solidFill>
                <a:latin typeface="Twinkl" panose="02000000000000000000" pitchFamily="2" charset="0"/>
              </a:rPr>
              <a:t>1. Typical classroom experience over time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300" i="1" dirty="0">
                <a:solidFill>
                  <a:schemeClr val="tx1"/>
                </a:solidFill>
                <a:latin typeface="Twinkl" panose="02000000000000000000" pitchFamily="2" charset="0"/>
              </a:rPr>
              <a:t>No “one-off lesson performance” pressure</a:t>
            </a:r>
            <a:endParaRPr lang="en-GB" sz="2300" i="1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300" i="1" dirty="0">
                <a:solidFill>
                  <a:schemeClr val="tx1"/>
                </a:solidFill>
                <a:latin typeface="Twinkl" panose="02000000000000000000" pitchFamily="2" charset="0"/>
              </a:rPr>
              <a:t>Consistency &gt; performance</a:t>
            </a:r>
            <a:endParaRPr lang="en-GB" sz="2300" i="1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endParaRPr lang="en-GB" sz="23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r>
              <a:rPr lang="en-US" sz="2300" b="1" dirty="0">
                <a:solidFill>
                  <a:schemeClr val="tx1"/>
                </a:solidFill>
                <a:latin typeface="Twinkl" panose="02000000000000000000" pitchFamily="2" charset="0"/>
              </a:rPr>
              <a:t>2. Curriculum and teaching are now a single, central area</a:t>
            </a:r>
            <a:endParaRPr lang="en-GB" sz="23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300" i="1" dirty="0">
                <a:solidFill>
                  <a:schemeClr val="tx1"/>
                </a:solidFill>
                <a:latin typeface="Twinkl" panose="02000000000000000000" pitchFamily="2" charset="0"/>
              </a:rPr>
              <a:t>You can’t separate what is taught from how it is taught</a:t>
            </a:r>
            <a:endParaRPr lang="en-GB" sz="2300" i="1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endParaRPr lang="en-GB" sz="2300" dirty="0">
              <a:solidFill>
                <a:schemeClr val="tx1"/>
              </a:solidFill>
            </a:endParaRPr>
          </a:p>
          <a:p>
            <a:r>
              <a:rPr lang="en-US" sz="2300" dirty="0">
                <a:solidFill>
                  <a:schemeClr val="tx1"/>
                </a:solidFill>
                <a:latin typeface="Twinkl" panose="02000000000000000000" pitchFamily="2" charset="0"/>
              </a:rPr>
              <a:t>3. Schools must show their teaching is based on:</a:t>
            </a:r>
            <a:endParaRPr lang="en-GB" sz="23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lvl="0"/>
            <a:r>
              <a:rPr lang="en-US" sz="2300" b="1" dirty="0">
                <a:solidFill>
                  <a:schemeClr val="tx1"/>
                </a:solidFill>
                <a:latin typeface="Twinkl" panose="02000000000000000000" pitchFamily="2" charset="0"/>
              </a:rPr>
              <a:t>“an evidence-informed understanding of how pupils learn”</a:t>
            </a:r>
            <a:r>
              <a:rPr lang="en-US" sz="2300" dirty="0">
                <a:solidFill>
                  <a:schemeClr val="tx1"/>
                </a:solidFill>
                <a:latin typeface="Twinkl" panose="02000000000000000000" pitchFamily="2" charset="0"/>
              </a:rPr>
              <a:t> </a:t>
            </a:r>
            <a:endParaRPr lang="en-GB" sz="23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300" i="1" dirty="0">
                <a:solidFill>
                  <a:schemeClr val="tx1"/>
                </a:solidFill>
                <a:latin typeface="Twinkl" panose="02000000000000000000" pitchFamily="2" charset="0"/>
              </a:rPr>
              <a:t>Explain why teaching approaches are used</a:t>
            </a:r>
            <a:endParaRPr lang="en-GB" sz="2300" i="1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300" i="1" dirty="0">
                <a:solidFill>
                  <a:schemeClr val="tx1"/>
                </a:solidFill>
                <a:latin typeface="Twinkl" panose="02000000000000000000" pitchFamily="2" charset="0"/>
              </a:rPr>
              <a:t>Link them to research and evidence</a:t>
            </a:r>
          </a:p>
          <a:p>
            <a:r>
              <a:rPr lang="en-US" sz="2300" b="1" dirty="0">
                <a:solidFill>
                  <a:schemeClr val="tx1"/>
                </a:solidFill>
                <a:latin typeface="Twinkl" panose="02000000000000000000" pitchFamily="2" charset="0"/>
              </a:rPr>
              <a:t>Leadership of teaching matters as much as teaching itself</a:t>
            </a:r>
            <a:endParaRPr lang="en-GB" sz="23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lvl="0"/>
            <a:r>
              <a:rPr lang="en-US" sz="2300" dirty="0">
                <a:solidFill>
                  <a:schemeClr val="tx1"/>
                </a:solidFill>
                <a:latin typeface="Twinkl" panose="02000000000000000000" pitchFamily="2" charset="0"/>
              </a:rPr>
              <a:t>How well leaders: </a:t>
            </a:r>
          </a:p>
          <a:p>
            <a:pPr lvl="0"/>
            <a:endParaRPr lang="en-GB" sz="23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marL="685775" lvl="1" indent="-3429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  <a:latin typeface="Twinkl" panose="02000000000000000000" pitchFamily="2" charset="0"/>
              </a:rPr>
              <a:t>Understand teaching quality</a:t>
            </a:r>
            <a:endParaRPr lang="en-GB" sz="23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marL="685775" lvl="1" indent="-3429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  <a:latin typeface="Twinkl" panose="02000000000000000000" pitchFamily="2" charset="0"/>
              </a:rPr>
              <a:t>Improve it over time</a:t>
            </a:r>
            <a:endParaRPr lang="en-GB" sz="23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marL="685775" lvl="1" indent="-3429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  <a:latin typeface="Twinkl" panose="02000000000000000000" pitchFamily="2" charset="0"/>
              </a:rPr>
              <a:t>Support staff development</a:t>
            </a:r>
            <a:endParaRPr lang="en-GB" sz="23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700" i="1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GB" sz="2200" i="1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089B4BE0-D761-2E08-0F09-AF47ADE017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3450" y="441325"/>
            <a:ext cx="2800350" cy="912813"/>
          </a:xfrm>
        </p:spPr>
        <p:txBody>
          <a:bodyPr anchor="ctr">
            <a:normAutofit fontScale="90000"/>
          </a:bodyPr>
          <a:lstStyle/>
          <a:p>
            <a:r>
              <a:rPr lang="en-GB">
                <a:latin typeface="Twinkl" panose="02000000000000000000" pitchFamily="2" charset="0"/>
              </a:rPr>
              <a:t>Ofsted framework</a:t>
            </a:r>
            <a:br>
              <a:rPr lang="en-GB">
                <a:latin typeface="Twinkl" panose="02000000000000000000" pitchFamily="2" charset="0"/>
              </a:rPr>
            </a:br>
            <a:br>
              <a:rPr lang="en-GB">
                <a:latin typeface="Twinkl" panose="02000000000000000000" pitchFamily="2" charset="0"/>
              </a:rPr>
            </a:br>
            <a:r>
              <a:rPr lang="en-GB" sz="1800" i="1">
                <a:latin typeface="Twinkl" panose="02000000000000000000" pitchFamily="2" charset="0"/>
              </a:rPr>
              <a:t>Links to T&amp;L</a:t>
            </a:r>
            <a:endParaRPr lang="en-GB" sz="1800" i="1" dirty="0">
              <a:latin typeface="Twinkl" panose="02000000000000000000" pitchFamily="2" charset="0"/>
            </a:endParaRPr>
          </a:p>
        </p:txBody>
      </p:sp>
      <p:pic>
        <p:nvPicPr>
          <p:cNvPr id="10" name="Picture 9" descr="Getting Started — Teaching WalkThrus | Multi-Platform Teaching Tools ...">
            <a:extLst>
              <a:ext uri="{FF2B5EF4-FFF2-40B4-BE49-F238E27FC236}">
                <a16:creationId xmlns:a16="http://schemas.microsoft.com/office/drawing/2014/main" id="{7F445101-AFC2-E04E-E0A2-5DFB69BAB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517" y="216405"/>
            <a:ext cx="3990143" cy="25542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4EBB3C-0F7A-CCE6-6E5B-D1141A52C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582" y="3708530"/>
            <a:ext cx="2665926" cy="1892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920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1BAE2-689B-B376-0D4F-0420F1602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89A5080-AC11-A070-8DF4-4DA239F0D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Tom Sherrington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FDE531-2C9B-94C2-5F3C-42375FB611CF}"/>
              </a:ext>
            </a:extLst>
          </p:cNvPr>
          <p:cNvSpPr txBox="1"/>
          <p:nvPr/>
        </p:nvSpPr>
        <p:spPr>
          <a:xfrm>
            <a:off x="741553" y="1777418"/>
            <a:ext cx="8495072" cy="4730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n-US" sz="2600" b="1" i="0" u="sng" dirty="0">
                <a:effectLst/>
                <a:latin typeface="Twinkl" panose="02000000000000000000" pitchFamily="2" charset="0"/>
              </a:rPr>
              <a:t>What the latest thinking </a:t>
            </a:r>
            <a:r>
              <a:rPr lang="en-US" sz="2600" b="1" i="0" u="sng" dirty="0" err="1">
                <a:effectLst/>
                <a:latin typeface="Twinkl" panose="02000000000000000000" pitchFamily="2" charset="0"/>
              </a:rPr>
              <a:t>emphasises</a:t>
            </a:r>
            <a:r>
              <a:rPr lang="en-US" sz="2600" b="1" i="0" u="sng" dirty="0">
                <a:effectLst/>
                <a:latin typeface="Twinkl" panose="02000000000000000000" pitchFamily="2" charset="0"/>
              </a:rPr>
              <a:t>:</a:t>
            </a:r>
          </a:p>
          <a:p>
            <a:pPr algn="just" fontAlgn="t">
              <a:lnSpc>
                <a:spcPts val="1500"/>
              </a:lnSpc>
              <a:buNone/>
            </a:pPr>
            <a:endParaRPr lang="en-US" sz="2600" i="0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n-US" sz="2600" i="0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  <a:buNone/>
            </a:pPr>
            <a:endParaRPr lang="en-US" sz="2600" i="0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2600" i="1" dirty="0">
                <a:effectLst/>
                <a:latin typeface="Twinkl" panose="02000000000000000000" pitchFamily="2" charset="0"/>
              </a:rPr>
              <a:t>Ensure every pupil is thinking (not just some)</a:t>
            </a: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2600" i="1" dirty="0">
                <a:effectLst/>
                <a:latin typeface="Twinkl" panose="02000000000000000000" pitchFamily="2" charset="0"/>
              </a:rPr>
              <a:t>Use precise, deliberate teaching techniques</a:t>
            </a: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2600" i="1" dirty="0">
                <a:effectLst/>
                <a:latin typeface="Twinkl" panose="02000000000000000000" pitchFamily="2" charset="0"/>
              </a:rPr>
              <a:t>Model until everyone can do it</a:t>
            </a: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2600" i="1" dirty="0">
                <a:effectLst/>
                <a:latin typeface="Twinkl" panose="02000000000000000000" pitchFamily="2" charset="0"/>
              </a:rPr>
              <a:t>Make learning concrete and explicit</a:t>
            </a: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2600" i="1" dirty="0">
                <a:effectLst/>
                <a:latin typeface="Twinkl" panose="02000000000000000000" pitchFamily="2" charset="0"/>
              </a:rPr>
              <a:t>Adapt evidence to your context</a:t>
            </a: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2600" i="1" dirty="0">
                <a:effectLst/>
                <a:latin typeface="Twinkl" panose="02000000000000000000" pitchFamily="2" charset="0"/>
              </a:rPr>
              <a:t>Build structured coaching and practice</a:t>
            </a: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</a:pPr>
            <a:endParaRPr lang="en-US" sz="2600" i="1" dirty="0">
              <a:effectLst/>
              <a:latin typeface="Twinkl" panose="02000000000000000000" pitchFamily="2" charset="0"/>
            </a:endParaRPr>
          </a:p>
          <a:p>
            <a:pPr algn="just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2600" i="1" dirty="0">
                <a:effectLst/>
                <a:latin typeface="Twinkl" panose="02000000000000000000" pitchFamily="2" charset="0"/>
              </a:rPr>
              <a:t>Focus on a small number of high-impact strategies</a:t>
            </a:r>
          </a:p>
          <a:p>
            <a:pPr algn="just" fontAlgn="t">
              <a:lnSpc>
                <a:spcPts val="1500"/>
              </a:lnSpc>
            </a:pPr>
            <a:endParaRPr lang="en-US" i="0" dirty="0">
              <a:effectLst/>
              <a:latin typeface="Twinkl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081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EC7E95B8-5C7D-9183-475B-DFC15D8F43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1749" y="377873"/>
            <a:ext cx="7886699" cy="912265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Twinkl" panose="02000000000000000000" pitchFamily="2" charset="0"/>
              </a:rPr>
              <a:t>Discussion</a:t>
            </a:r>
            <a:endParaRPr lang="en-US" i="1" dirty="0">
              <a:latin typeface="Twinkl" panose="02000000000000000000" pitchFamily="2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7FE0BE05-A2CE-DB47-9AFA-8FA99FBABD17}"/>
              </a:ext>
            </a:extLst>
          </p:cNvPr>
          <p:cNvSpPr txBox="1">
            <a:spLocks/>
          </p:cNvSpPr>
          <p:nvPr/>
        </p:nvSpPr>
        <p:spPr>
          <a:xfrm>
            <a:off x="87776" y="2686966"/>
            <a:ext cx="8968448" cy="22381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74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rgbClr val="AA1053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pPr algn="ctr"/>
            <a:r>
              <a:rPr lang="en-US" sz="2800" dirty="0">
                <a:latin typeface="Twinkl" panose="02000000000000000000" pitchFamily="2" charset="0"/>
              </a:rPr>
              <a:t>What does T&amp;L currently look like at your setting? Strengths? Areas of development?</a:t>
            </a:r>
          </a:p>
          <a:p>
            <a:pPr algn="ctr"/>
            <a:endParaRPr lang="en-US" sz="2800" dirty="0">
              <a:latin typeface="Twinkl" panose="02000000000000000000" pitchFamily="2" charset="0"/>
            </a:endParaRPr>
          </a:p>
          <a:p>
            <a:pPr algn="ctr"/>
            <a:endParaRPr lang="en-US" sz="2800" i="1" dirty="0">
              <a:latin typeface="Twinkl" panose="02000000000000000000" pitchFamily="2" charset="0"/>
            </a:endParaRPr>
          </a:p>
          <a:p>
            <a:pPr algn="ctr"/>
            <a:r>
              <a:rPr lang="en-US" sz="2800" i="1" dirty="0">
                <a:latin typeface="Twinkl" panose="02000000000000000000" pitchFamily="2" charset="0"/>
              </a:rPr>
              <a:t>What does T&amp;L CPD currently look like at your setting?</a:t>
            </a:r>
          </a:p>
        </p:txBody>
      </p:sp>
    </p:spTree>
    <p:extLst>
      <p:ext uri="{BB962C8B-B14F-4D97-AF65-F5344CB8AC3E}">
        <p14:creationId xmlns:p14="http://schemas.microsoft.com/office/powerpoint/2010/main" val="3235178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E44DA-9DC1-060E-4F7F-A38B2A73C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18FAB26-EFB7-C886-06F0-BB638300B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6892" y="2867844"/>
            <a:ext cx="8230215" cy="18024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800" i="1" dirty="0">
                <a:solidFill>
                  <a:srgbClr val="002060"/>
                </a:solidFill>
                <a:latin typeface="Twinkl" panose="02000000000000000000" pitchFamily="2" charset="0"/>
              </a:rPr>
              <a:t>‘Improving teaching isn’t about doing more … it’s about doing the right things consistently well.’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E2D232-F837-14D6-7399-D6739B6CA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514" y="340608"/>
            <a:ext cx="7886699" cy="912265"/>
          </a:xfrm>
        </p:spPr>
        <p:txBody>
          <a:bodyPr/>
          <a:lstStyle/>
          <a:p>
            <a:r>
              <a:rPr lang="en-GB" dirty="0">
                <a:latin typeface="Twinkl" panose="02000000000000000000" pitchFamily="2" charset="0"/>
              </a:rPr>
              <a:t>Why this matters – the evidence base</a:t>
            </a:r>
          </a:p>
        </p:txBody>
      </p:sp>
    </p:spTree>
    <p:extLst>
      <p:ext uri="{BB962C8B-B14F-4D97-AF65-F5344CB8AC3E}">
        <p14:creationId xmlns:p14="http://schemas.microsoft.com/office/powerpoint/2010/main" val="3256467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C513F-3257-708F-1B28-F40DE8307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D3D278-F3AD-7AE0-2589-330D0A240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5112" y="1846332"/>
            <a:ext cx="4754880" cy="444474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GB" sz="3500" dirty="0">
                <a:latin typeface="Twinkl" panose="02000000000000000000" pitchFamily="2" charset="0"/>
              </a:rPr>
              <a:t>A set of evidence-informed teaching strategies organised into key strands to support consistent, high-quality classroom practice.</a:t>
            </a:r>
          </a:p>
          <a:p>
            <a:pPr marL="0" indent="0" algn="just">
              <a:buNone/>
            </a:pPr>
            <a:endParaRPr lang="en-GB" dirty="0">
              <a:latin typeface="Twinkl" panose="02000000000000000000" pitchFamily="2" charset="0"/>
            </a:endParaRPr>
          </a:p>
          <a:p>
            <a:pPr marL="0" indent="0" algn="just">
              <a:buNone/>
            </a:pPr>
            <a:endParaRPr lang="en-GB" dirty="0">
              <a:latin typeface="Twinkl" panose="02000000000000000000" pitchFamily="2" charset="0"/>
            </a:endParaRPr>
          </a:p>
          <a:p>
            <a:pPr lvl="0"/>
            <a:r>
              <a:rPr lang="en-GB" sz="2200" dirty="0">
                <a:solidFill>
                  <a:schemeClr val="tx1"/>
                </a:solidFill>
                <a:latin typeface="Twinkl" panose="02000000000000000000" pitchFamily="2" charset="0"/>
              </a:rPr>
              <a:t>5-step instructional guides</a:t>
            </a:r>
            <a:r>
              <a:rPr lang="en-GB" sz="2200" b="1" dirty="0">
                <a:solidFill>
                  <a:schemeClr val="tx1"/>
                </a:solidFill>
                <a:latin typeface="Twinkl" panose="02000000000000000000" pitchFamily="2" charset="0"/>
              </a:rPr>
              <a:t> </a:t>
            </a:r>
            <a:endParaRPr lang="en-GB" sz="22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lvl="0"/>
            <a:r>
              <a:rPr lang="en-GB" sz="2200" dirty="0">
                <a:solidFill>
                  <a:schemeClr val="tx1"/>
                </a:solidFill>
                <a:latin typeface="Twinkl" panose="02000000000000000000" pitchFamily="2" charset="0"/>
              </a:rPr>
              <a:t>Evidence-informed teaching strategies</a:t>
            </a:r>
          </a:p>
          <a:p>
            <a:pPr lvl="0"/>
            <a:r>
              <a:rPr lang="en-GB" sz="2200" dirty="0">
                <a:solidFill>
                  <a:schemeClr val="tx1"/>
                </a:solidFill>
                <a:latin typeface="Twinkl" panose="02000000000000000000" pitchFamily="2" charset="0"/>
              </a:rPr>
              <a:t>Visual, simple, and easy to apply</a:t>
            </a:r>
          </a:p>
          <a:p>
            <a:pPr lvl="0"/>
            <a:r>
              <a:rPr lang="en-GB" sz="2200" dirty="0">
                <a:solidFill>
                  <a:schemeClr val="tx1"/>
                </a:solidFill>
                <a:latin typeface="Twinkl" panose="02000000000000000000" pitchFamily="2" charset="0"/>
              </a:rPr>
              <a:t>Designed for coaching and professional development</a:t>
            </a:r>
          </a:p>
          <a:p>
            <a:pPr lvl="0"/>
            <a:endParaRPr lang="en-GB" sz="22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lvl="0"/>
            <a:endParaRPr lang="en-GB" sz="22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lvl="0"/>
            <a:r>
              <a:rPr lang="en-GB" sz="2200" dirty="0">
                <a:solidFill>
                  <a:schemeClr val="tx1"/>
                </a:solidFill>
                <a:latin typeface="Twinkl" panose="02000000000000000000" pitchFamily="2" charset="0"/>
              </a:rPr>
              <a:t>Staff meetings &amp; CPD</a:t>
            </a:r>
          </a:p>
          <a:p>
            <a:pPr lvl="0"/>
            <a:r>
              <a:rPr lang="en-GB" sz="2200" dirty="0">
                <a:solidFill>
                  <a:schemeClr val="tx1"/>
                </a:solidFill>
                <a:latin typeface="Twinkl" panose="02000000000000000000" pitchFamily="2" charset="0"/>
              </a:rPr>
              <a:t>Regular instructional walkthroughs (short visits)</a:t>
            </a:r>
          </a:p>
          <a:p>
            <a:pPr lvl="0"/>
            <a:r>
              <a:rPr lang="en-GB" sz="2200" dirty="0">
                <a:solidFill>
                  <a:schemeClr val="tx1"/>
                </a:solidFill>
                <a:latin typeface="Twinkl" panose="02000000000000000000" pitchFamily="2" charset="0"/>
              </a:rPr>
              <a:t>Coaching conversations and CPD</a:t>
            </a:r>
          </a:p>
          <a:p>
            <a:pPr lvl="0"/>
            <a:r>
              <a:rPr lang="en-GB" sz="2200" dirty="0">
                <a:solidFill>
                  <a:schemeClr val="tx1"/>
                </a:solidFill>
                <a:latin typeface="Twinkl" panose="02000000000000000000" pitchFamily="2" charset="0"/>
              </a:rPr>
              <a:t>Focus on one strategy at a time</a:t>
            </a:r>
          </a:p>
          <a:p>
            <a:pPr lvl="0"/>
            <a:r>
              <a:rPr lang="en-GB" sz="2200" dirty="0">
                <a:solidFill>
                  <a:schemeClr val="tx1"/>
                </a:solidFill>
                <a:latin typeface="Twinkl" panose="02000000000000000000" pitchFamily="2" charset="0"/>
              </a:rPr>
              <a:t>Builds consistency and incremental improvement</a:t>
            </a:r>
          </a:p>
          <a:p>
            <a:pPr lvl="0"/>
            <a:endParaRPr lang="en-GB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algn="just"/>
            <a:endParaRPr lang="en-GB" dirty="0">
              <a:latin typeface="Twinkl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2ACDB9-816B-4E15-B337-5F30F2BA8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514" y="340608"/>
            <a:ext cx="7886699" cy="912265"/>
          </a:xfrm>
        </p:spPr>
        <p:txBody>
          <a:bodyPr/>
          <a:lstStyle/>
          <a:p>
            <a:r>
              <a:rPr lang="en-GB" dirty="0">
                <a:latin typeface="Twinkl" panose="02000000000000000000" pitchFamily="2" charset="0"/>
              </a:rPr>
              <a:t>What are Walk </a:t>
            </a:r>
            <a:r>
              <a:rPr lang="en-GB" dirty="0" err="1">
                <a:latin typeface="Twinkl" panose="02000000000000000000" pitchFamily="2" charset="0"/>
              </a:rPr>
              <a:t>Thrus</a:t>
            </a:r>
            <a:r>
              <a:rPr lang="en-GB" dirty="0">
                <a:latin typeface="Twinkl" panose="02000000000000000000" pitchFamily="2" charset="0"/>
              </a:rPr>
              <a:t>?</a:t>
            </a:r>
          </a:p>
        </p:txBody>
      </p:sp>
      <p:pic>
        <p:nvPicPr>
          <p:cNvPr id="3" name="Picture 2" descr="Teaching WalkThrus | Multi-Platform Teaching Tools &amp; Resources To ...">
            <a:extLst>
              <a:ext uri="{FF2B5EF4-FFF2-40B4-BE49-F238E27FC236}">
                <a16:creationId xmlns:a16="http://schemas.microsoft.com/office/drawing/2014/main" id="{50A55236-AB02-9C32-41DE-468D622FD6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20" r="8714"/>
          <a:stretch>
            <a:fillRect/>
          </a:stretch>
        </p:blipFill>
        <p:spPr>
          <a:xfrm>
            <a:off x="155448" y="1745748"/>
            <a:ext cx="4047358" cy="4901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2573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9ED61-6C94-53C8-DA4B-9862EAF6D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276742-B980-CD88-5A28-D8A497B79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87368" y="1772813"/>
            <a:ext cx="5056632" cy="44447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>
                <a:latin typeface="Twinkl" panose="02000000000000000000" pitchFamily="2" charset="0"/>
              </a:rPr>
              <a:t>Core strands</a:t>
            </a:r>
          </a:p>
          <a:p>
            <a:pPr marL="0" indent="0">
              <a:buNone/>
            </a:pPr>
            <a:endParaRPr lang="en-GB" dirty="0">
              <a:latin typeface="Twinkl" panose="02000000000000000000" pitchFamily="2" charset="0"/>
            </a:endParaRPr>
          </a:p>
          <a:p>
            <a:pPr lvl="0"/>
            <a:r>
              <a:rPr lang="en-GB" b="1" dirty="0">
                <a:latin typeface="Twinkl" panose="02000000000000000000" pitchFamily="2" charset="0"/>
              </a:rPr>
              <a:t>Behaviour &amp; Relationships</a:t>
            </a:r>
            <a:r>
              <a:rPr lang="en-GB" dirty="0">
                <a:latin typeface="Twinkl" panose="02000000000000000000" pitchFamily="2" charset="0"/>
              </a:rPr>
              <a:t> – routines, expectations, classroom climate</a:t>
            </a:r>
          </a:p>
          <a:p>
            <a:pPr lvl="0"/>
            <a:r>
              <a:rPr lang="en-GB" b="1" dirty="0">
                <a:latin typeface="Twinkl" panose="02000000000000000000" pitchFamily="2" charset="0"/>
              </a:rPr>
              <a:t>Curriculum Planning</a:t>
            </a:r>
            <a:r>
              <a:rPr lang="en-GB" dirty="0">
                <a:latin typeface="Twinkl" panose="02000000000000000000" pitchFamily="2" charset="0"/>
              </a:rPr>
              <a:t> – sequencing, clarity of learning goals</a:t>
            </a:r>
          </a:p>
          <a:p>
            <a:pPr lvl="0"/>
            <a:r>
              <a:rPr lang="en-GB" b="1" dirty="0">
                <a:latin typeface="Twinkl" panose="02000000000000000000" pitchFamily="2" charset="0"/>
              </a:rPr>
              <a:t>Explanation &amp; Modelling</a:t>
            </a:r>
            <a:r>
              <a:rPr lang="en-GB" dirty="0">
                <a:latin typeface="Twinkl" panose="02000000000000000000" pitchFamily="2" charset="0"/>
              </a:rPr>
              <a:t> – clear instruction, worked examples</a:t>
            </a:r>
          </a:p>
          <a:p>
            <a:pPr lvl="0"/>
            <a:r>
              <a:rPr lang="en-GB" b="1" dirty="0">
                <a:latin typeface="Twinkl" panose="02000000000000000000" pitchFamily="2" charset="0"/>
              </a:rPr>
              <a:t>Questioning &amp; Checking</a:t>
            </a:r>
            <a:r>
              <a:rPr lang="en-GB" dirty="0">
                <a:latin typeface="Twinkl" panose="02000000000000000000" pitchFamily="2" charset="0"/>
              </a:rPr>
              <a:t> – probing thinking, formative assessment</a:t>
            </a:r>
          </a:p>
          <a:p>
            <a:pPr lvl="0"/>
            <a:r>
              <a:rPr lang="en-GB" b="1" dirty="0">
                <a:latin typeface="Twinkl" panose="02000000000000000000" pitchFamily="2" charset="0"/>
              </a:rPr>
              <a:t>Practice &amp; Retrieval</a:t>
            </a:r>
            <a:r>
              <a:rPr lang="en-GB" dirty="0">
                <a:latin typeface="Twinkl" panose="02000000000000000000" pitchFamily="2" charset="0"/>
              </a:rPr>
              <a:t> – rehearsal, memory, recall strategies</a:t>
            </a:r>
          </a:p>
          <a:p>
            <a:pPr lvl="0"/>
            <a:r>
              <a:rPr lang="en-GB" b="1" dirty="0">
                <a:latin typeface="Twinkl" panose="02000000000000000000" pitchFamily="2" charset="0"/>
              </a:rPr>
              <a:t>Feedback</a:t>
            </a:r>
            <a:r>
              <a:rPr lang="en-GB" dirty="0">
                <a:latin typeface="Twinkl" panose="02000000000000000000" pitchFamily="2" charset="0"/>
              </a:rPr>
              <a:t> – responsive teaching, improving pupil work</a:t>
            </a:r>
          </a:p>
          <a:p>
            <a:pPr lvl="0"/>
            <a:endParaRPr lang="en-GB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algn="just"/>
            <a:endParaRPr lang="en-GB" dirty="0">
              <a:latin typeface="Twinkl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91B532-69FC-F4F3-22C7-4ABAA1DFE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514" y="340608"/>
            <a:ext cx="7886699" cy="912265"/>
          </a:xfrm>
        </p:spPr>
        <p:txBody>
          <a:bodyPr/>
          <a:lstStyle/>
          <a:p>
            <a:r>
              <a:rPr lang="en-GB" dirty="0">
                <a:latin typeface="Twinkl" panose="02000000000000000000" pitchFamily="2" charset="0"/>
              </a:rPr>
              <a:t>What are Walk </a:t>
            </a:r>
            <a:r>
              <a:rPr lang="en-GB" dirty="0" err="1">
                <a:latin typeface="Twinkl" panose="02000000000000000000" pitchFamily="2" charset="0"/>
              </a:rPr>
              <a:t>Thrus</a:t>
            </a:r>
            <a:r>
              <a:rPr lang="en-GB" dirty="0">
                <a:latin typeface="Twinkl" panose="02000000000000000000" pitchFamily="2" charset="0"/>
              </a:rPr>
              <a:t>?</a:t>
            </a:r>
          </a:p>
        </p:txBody>
      </p:sp>
      <p:pic>
        <p:nvPicPr>
          <p:cNvPr id="5" name="Picture 4" descr="WALKTHRUs">
            <a:extLst>
              <a:ext uri="{FF2B5EF4-FFF2-40B4-BE49-F238E27FC236}">
                <a16:creationId xmlns:a16="http://schemas.microsoft.com/office/drawing/2014/main" id="{4F0149A6-F346-E591-B6D9-EBC81DE66A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83" r="13165"/>
          <a:stretch>
            <a:fillRect/>
          </a:stretch>
        </p:blipFill>
        <p:spPr>
          <a:xfrm>
            <a:off x="374904" y="3805333"/>
            <a:ext cx="3493008" cy="2412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C69134-8298-A043-E781-B7D3CEDBD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04" y="2136972"/>
            <a:ext cx="3493008" cy="966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7392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C933E-A8B8-162D-CF8E-F204B35E3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FEA6F3-520B-828C-2532-456952E8BB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" t="27804" r="5250" b="16039"/>
          <a:stretch>
            <a:fillRect/>
          </a:stretch>
        </p:blipFill>
        <p:spPr>
          <a:xfrm>
            <a:off x="88313" y="2174117"/>
            <a:ext cx="8967374" cy="2987817"/>
          </a:xfrm>
          <a:prstGeom prst="rect">
            <a:avLst/>
          </a:prstGeo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F2E7BC3-35F3-2E3C-89F5-2311D0F46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Trust Walk </a:t>
            </a:r>
            <a:r>
              <a:rPr lang="en-GB" dirty="0" err="1">
                <a:latin typeface="Twinkl" panose="02000000000000000000" pitchFamily="2" charset="0"/>
              </a:rPr>
              <a:t>Thrus</a:t>
            </a:r>
            <a:r>
              <a:rPr lang="en-GB" dirty="0">
                <a:latin typeface="Twinkl" panose="02000000000000000000" pitchFamily="2" charset="0"/>
              </a:rPr>
              <a:t> Project</a:t>
            </a:r>
          </a:p>
        </p:txBody>
      </p:sp>
    </p:spTree>
    <p:extLst>
      <p:ext uri="{BB962C8B-B14F-4D97-AF65-F5344CB8AC3E}">
        <p14:creationId xmlns:p14="http://schemas.microsoft.com/office/powerpoint/2010/main" val="2554240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22236-A9ED-7BD0-BAC9-DBE4BD8D8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9A6A062C-95B4-4329-386D-30B7EA1F6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6856" y="350441"/>
            <a:ext cx="7886699" cy="912265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Trust Walk </a:t>
            </a:r>
            <a:r>
              <a:rPr lang="en-GB" dirty="0" err="1">
                <a:latin typeface="Twinkl" panose="02000000000000000000" pitchFamily="2" charset="0"/>
              </a:rPr>
              <a:t>Thrus</a:t>
            </a:r>
            <a:r>
              <a:rPr lang="en-GB" dirty="0">
                <a:latin typeface="Twinkl" panose="02000000000000000000" pitchFamily="2" charset="0"/>
              </a:rPr>
              <a:t>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134990-5FC7-4318-F684-5E435D0C31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33" t="15097" r="5084" b="4589"/>
          <a:stretch>
            <a:fillRect/>
          </a:stretch>
        </p:blipFill>
        <p:spPr>
          <a:xfrm>
            <a:off x="131354" y="1996460"/>
            <a:ext cx="8881291" cy="418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992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4652F-776F-5E8C-259D-6D9B76EC2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9BE6F808-DA34-22ED-54D5-C7AAB2DDC8CC}"/>
              </a:ext>
            </a:extLst>
          </p:cNvPr>
          <p:cNvSpPr txBox="1">
            <a:spLocks/>
          </p:cNvSpPr>
          <p:nvPr/>
        </p:nvSpPr>
        <p:spPr>
          <a:xfrm>
            <a:off x="893953" y="365189"/>
            <a:ext cx="7886699" cy="912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4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rgbClr val="AA1053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r>
              <a:rPr lang="en-GB" dirty="0">
                <a:latin typeface="Twinkl" panose="02000000000000000000" pitchFamily="2" charset="0"/>
              </a:rPr>
              <a:t>Trust Walk </a:t>
            </a:r>
            <a:r>
              <a:rPr lang="en-GB" dirty="0" err="1">
                <a:latin typeface="Twinkl" panose="02000000000000000000" pitchFamily="2" charset="0"/>
              </a:rPr>
              <a:t>Thrus</a:t>
            </a:r>
            <a:r>
              <a:rPr lang="en-GB" dirty="0">
                <a:latin typeface="Twinkl" panose="02000000000000000000" pitchFamily="2" charset="0"/>
              </a:rPr>
              <a:t>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EDBA26-2905-FBE7-0B5E-F763C9E513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16" t="39413" r="5916" b="5685"/>
          <a:stretch>
            <a:fillRect/>
          </a:stretch>
        </p:blipFill>
        <p:spPr>
          <a:xfrm>
            <a:off x="58993" y="2327720"/>
            <a:ext cx="9026013" cy="296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49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3252F-5550-02BC-2C2A-1F85B34B5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4EE5AB-D214-9943-9102-C208FBAE54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710" r="1" b="14412"/>
          <a:stretch>
            <a:fillRect/>
          </a:stretch>
        </p:blipFill>
        <p:spPr>
          <a:xfrm>
            <a:off x="628650" y="1825625"/>
            <a:ext cx="7886700" cy="4351338"/>
          </a:xfrm>
          <a:prstGeom prst="rect">
            <a:avLst/>
          </a:prstGeo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17C0E52-943B-6DFA-5296-05A9E2621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Shared language</a:t>
            </a:r>
          </a:p>
        </p:txBody>
      </p:sp>
    </p:spTree>
    <p:extLst>
      <p:ext uri="{BB962C8B-B14F-4D97-AF65-F5344CB8AC3E}">
        <p14:creationId xmlns:p14="http://schemas.microsoft.com/office/powerpoint/2010/main" val="3211649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9ACB7-A051-E4EB-C55C-948169260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DDC542-B689-221E-2C30-073718D69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51" y="1825625"/>
            <a:ext cx="7162697" cy="4351338"/>
          </a:xfrm>
          <a:prstGeom prst="rect">
            <a:avLst/>
          </a:prstGeom>
          <a:noFill/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1340A068-9045-AA68-6013-27A775D40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Shared language</a:t>
            </a:r>
          </a:p>
        </p:txBody>
      </p:sp>
    </p:spTree>
    <p:extLst>
      <p:ext uri="{BB962C8B-B14F-4D97-AF65-F5344CB8AC3E}">
        <p14:creationId xmlns:p14="http://schemas.microsoft.com/office/powerpoint/2010/main" val="4049559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E4EB6-92E1-EA7A-4B83-B031DD6A9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4FAD8E-50C0-1209-A678-10AD6C6BB789}"/>
              </a:ext>
            </a:extLst>
          </p:cNvPr>
          <p:cNvSpPr txBox="1"/>
          <p:nvPr/>
        </p:nvSpPr>
        <p:spPr>
          <a:xfrm>
            <a:off x="68826" y="5494140"/>
            <a:ext cx="90751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Slide Decks — Teaching </a:t>
            </a:r>
            <a:r>
              <a:rPr lang="en-US" dirty="0" err="1">
                <a:hlinkClick r:id="rId2"/>
              </a:rPr>
              <a:t>WalkThrus</a:t>
            </a:r>
            <a:r>
              <a:rPr lang="en-US" dirty="0">
                <a:hlinkClick r:id="rId2"/>
              </a:rPr>
              <a:t> | Multi-Platform Teaching Tools &amp; Resources To Support Teachers - Primary Schools - Secondary Schools - Further Education - Coaching Tools - Webinars | Oliver </a:t>
            </a:r>
            <a:r>
              <a:rPr lang="en-US" dirty="0" err="1">
                <a:hlinkClick r:id="rId2"/>
              </a:rPr>
              <a:t>Cavigioli</a:t>
            </a:r>
            <a:r>
              <a:rPr lang="en-US" dirty="0">
                <a:hlinkClick r:id="rId2"/>
              </a:rPr>
              <a:t> - Tom Sherrington | UK</a:t>
            </a:r>
            <a:endParaRPr lang="en-GB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420789E-84D4-3137-A1D4-8BD551C98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514" y="340608"/>
            <a:ext cx="7886699" cy="912265"/>
          </a:xfrm>
        </p:spPr>
        <p:txBody>
          <a:bodyPr/>
          <a:lstStyle/>
          <a:p>
            <a:r>
              <a:rPr lang="en-GB" dirty="0">
                <a:latin typeface="Twinkl" panose="02000000000000000000" pitchFamily="2" charset="0"/>
              </a:rPr>
              <a:t>Slide decks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0374E5-8CF8-0F6E-D83A-5A7384407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846" y="1797666"/>
            <a:ext cx="6079494" cy="3419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7569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24D9A-322C-4AF5-8A30-F21FD567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68C0ABAF-0041-EAC6-9345-AB2E529D6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514" y="340608"/>
            <a:ext cx="7886699" cy="912265"/>
          </a:xfrm>
        </p:spPr>
        <p:txBody>
          <a:bodyPr/>
          <a:lstStyle/>
          <a:p>
            <a:r>
              <a:rPr lang="en-GB" dirty="0">
                <a:latin typeface="Twinkl" panose="02000000000000000000" pitchFamily="2" charset="0"/>
              </a:rPr>
              <a:t>Clusters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08EDF5-7E2C-7978-D78C-078D15AC5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5858"/>
            <a:ext cx="9144000" cy="413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28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9675B-D1FA-00C3-C101-4D24D9B93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527829-64FB-AA01-31CA-6CB699BB74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8082" y="404616"/>
            <a:ext cx="7886699" cy="912265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Twinkl" panose="02000000000000000000" pitchFamily="2" charset="0"/>
              </a:rPr>
              <a:t>Interactive – Bringing Walk </a:t>
            </a:r>
            <a:r>
              <a:rPr lang="en-GB" dirty="0" err="1">
                <a:latin typeface="Twinkl" panose="02000000000000000000" pitchFamily="2" charset="0"/>
              </a:rPr>
              <a:t>Thrus</a:t>
            </a:r>
            <a:r>
              <a:rPr lang="en-GB" dirty="0">
                <a:latin typeface="Twinkl" panose="02000000000000000000" pitchFamily="2" charset="0"/>
              </a:rPr>
              <a:t> to life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24AEE2-D821-B0D3-E2FE-E0BEEB131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938" y="1722265"/>
            <a:ext cx="3941668" cy="492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8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0578F-83EC-93D9-99C4-86963EA76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8A4ECD-6988-89BE-261B-634D4F0B9A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8082" y="404616"/>
            <a:ext cx="7886699" cy="912265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Impact and key lessons learnt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BF7D4F-1688-27DC-0EBA-2BFC87F0D4A8}"/>
              </a:ext>
            </a:extLst>
          </p:cNvPr>
          <p:cNvSpPr txBox="1"/>
          <p:nvPr/>
        </p:nvSpPr>
        <p:spPr>
          <a:xfrm>
            <a:off x="311613" y="2131910"/>
            <a:ext cx="8832387" cy="3767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Twinkl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Consistency improved across classrooms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Twinkl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Coaching replaced one-off CPD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Twinkl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Staff confidence and clarity increased with a shared language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Twinkl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Improved assessment for learning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100" dirty="0">
                <a:effectLst/>
                <a:latin typeface="Twinkl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More thinking and engagement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kern="100" dirty="0">
                <a:solidFill>
                  <a:srgbClr val="EE0000"/>
                </a:solidFill>
                <a:effectLst/>
                <a:latin typeface="Twinkl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Start small: focus on a few high-impact strategies at a time.</a:t>
            </a:r>
            <a:endParaRPr lang="en-GB" sz="1800" kern="100" dirty="0">
              <a:solidFill>
                <a:srgbClr val="EE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kern="100" dirty="0">
                <a:solidFill>
                  <a:srgbClr val="EE0000"/>
                </a:solidFill>
                <a:effectLst/>
                <a:latin typeface="Twinkl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Build in regular practice and coaching not just delivery.</a:t>
            </a:r>
            <a:endParaRPr lang="en-GB" sz="1800" kern="100" dirty="0">
              <a:solidFill>
                <a:srgbClr val="EE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kern="100" dirty="0">
                <a:solidFill>
                  <a:srgbClr val="EE0000"/>
                </a:solidFill>
                <a:effectLst/>
                <a:latin typeface="Twinkl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Adapt approaches to context while maintaining fidelity to the core principles.</a:t>
            </a:r>
            <a:endParaRPr lang="en-GB" sz="1800" kern="100" dirty="0">
              <a:solidFill>
                <a:srgbClr val="EE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878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98A48-143A-158C-3D3E-BD5DDEF8E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C1AA00E-ACE8-C411-7C7C-1C6A75A885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8082" y="404616"/>
            <a:ext cx="7886699" cy="912265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Reflections and takeaways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41D3ED40-9729-220E-1733-97CEB20F9889}"/>
              </a:ext>
            </a:extLst>
          </p:cNvPr>
          <p:cNvSpPr txBox="1">
            <a:spLocks/>
          </p:cNvSpPr>
          <p:nvPr/>
        </p:nvSpPr>
        <p:spPr>
          <a:xfrm>
            <a:off x="628650" y="5541119"/>
            <a:ext cx="7886699" cy="912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4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rgbClr val="AA1053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pPr algn="ctr"/>
            <a:r>
              <a:rPr lang="en-GB" i="1" dirty="0">
                <a:latin typeface="Twinkl" panose="02000000000000000000" pitchFamily="2" charset="0"/>
              </a:rPr>
              <a:t>Any questions?</a:t>
            </a:r>
          </a:p>
        </p:txBody>
      </p:sp>
      <p:pic>
        <p:nvPicPr>
          <p:cNvPr id="1026" name="Picture 2" descr="Thank You Post It Note On White Stock Photos, Pictures &amp; Royalty-Free ...">
            <a:extLst>
              <a:ext uri="{FF2B5EF4-FFF2-40B4-BE49-F238E27FC236}">
                <a16:creationId xmlns:a16="http://schemas.microsoft.com/office/drawing/2014/main" id="{84152A9A-6FCF-D773-09ED-700E23A35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49" y="1673969"/>
            <a:ext cx="582930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793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5F1A7-C59B-436D-3830-B9F0446B9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B3110B-F434-A441-E1DA-FDD5B4E81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8082" y="404616"/>
            <a:ext cx="7886699" cy="912265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Feedback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42D06F-C13A-9178-A83E-C12EA2887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677" y="1701945"/>
            <a:ext cx="4768645" cy="476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320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fc2120-3c93-4f9b-9569-03742073754b" xsi:nil="true"/>
    <lcf76f155ced4ddcb4097134ff3c332f xmlns="f5217c94-9075-49db-a1ce-7e3987b80c0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E0EC036BCC1F4DABF8219ED61D919E" ma:contentTypeVersion="10" ma:contentTypeDescription="Create a new document." ma:contentTypeScope="" ma:versionID="be3d9983dc71629363c409d744458b22">
  <xsd:schema xmlns:xsd="http://www.w3.org/2001/XMLSchema" xmlns:xs="http://www.w3.org/2001/XMLSchema" xmlns:p="http://schemas.microsoft.com/office/2006/metadata/properties" xmlns:ns2="f5217c94-9075-49db-a1ce-7e3987b80c08" xmlns:ns3="5ffc2120-3c93-4f9b-9569-03742073754b" targetNamespace="http://schemas.microsoft.com/office/2006/metadata/properties" ma:root="true" ma:fieldsID="60c726577770f42df6106b4feecc1836" ns2:_="" ns3:_="">
    <xsd:import namespace="f5217c94-9075-49db-a1ce-7e3987b80c08"/>
    <xsd:import namespace="5ffc2120-3c93-4f9b-9569-037420737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217c94-9075-49db-a1ce-7e3987b80c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2d594ff-12f4-4193-ba09-0b4e56d898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fc2120-3c93-4f9b-9569-03742073754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5e99e77-b057-402d-88ae-12e9b2cd50b6}" ma:internalName="TaxCatchAll" ma:showField="CatchAllData" ma:web="5ffc2120-3c93-4f9b-9569-0374207375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4AAB15-499B-46B4-B117-75C8C0670F52}">
  <ds:schemaRefs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5ffc2120-3c93-4f9b-9569-03742073754b"/>
    <ds:schemaRef ds:uri="http://schemas.microsoft.com/office/infopath/2007/PartnerControls"/>
    <ds:schemaRef ds:uri="f5217c94-9075-49db-a1ce-7e3987b80c0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303F128-F1D4-4C91-A012-573857B319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C38C77-27B0-4671-850C-15646C93D8F5}">
  <ds:schemaRefs>
    <ds:schemaRef ds:uri="5ffc2120-3c93-4f9b-9569-03742073754b"/>
    <ds:schemaRef ds:uri="f5217c94-9075-49db-a1ce-7e3987b80c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3380</TotalTime>
  <Words>618</Words>
  <Application>Microsoft Office PowerPoint</Application>
  <PresentationFormat>On-screen Show (4:3)</PresentationFormat>
  <Paragraphs>127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Aptos</vt:lpstr>
      <vt:lpstr>Arial</vt:lpstr>
      <vt:lpstr>Cardo</vt:lpstr>
      <vt:lpstr>Lato Light</vt:lpstr>
      <vt:lpstr>Symbol</vt:lpstr>
      <vt:lpstr>Twinkl</vt:lpstr>
      <vt:lpstr>Office Theme</vt:lpstr>
      <vt:lpstr>PowerPoint Presentation</vt:lpstr>
      <vt:lpstr>Walk Thrus</vt:lpstr>
      <vt:lpstr>Agenda</vt:lpstr>
      <vt:lpstr>PowerPoint Presentation</vt:lpstr>
      <vt:lpstr>Why this matters – the evidence base</vt:lpstr>
      <vt:lpstr>Why we started Walk Thrus Our journey</vt:lpstr>
      <vt:lpstr>Why this matters – the evidence base</vt:lpstr>
      <vt:lpstr>Why this matters – the evidence base</vt:lpstr>
      <vt:lpstr>Why this matters – the evidence base</vt:lpstr>
      <vt:lpstr>Ofsted framework  Links to T&amp;L</vt:lpstr>
      <vt:lpstr>Tom Sherrington </vt:lpstr>
      <vt:lpstr>Discussion</vt:lpstr>
      <vt:lpstr>Why this matters – the evidence base</vt:lpstr>
      <vt:lpstr>What are Walk Thrus?</vt:lpstr>
      <vt:lpstr>What are Walk Thrus?</vt:lpstr>
      <vt:lpstr>Trust Walk Thrus Project</vt:lpstr>
      <vt:lpstr>Trust Walk Thrus Project</vt:lpstr>
      <vt:lpstr>PowerPoint Presentation</vt:lpstr>
      <vt:lpstr>Shared language</vt:lpstr>
      <vt:lpstr>Shared language</vt:lpstr>
      <vt:lpstr>Slide decks</vt:lpstr>
      <vt:lpstr>Clusters</vt:lpstr>
      <vt:lpstr>Interactive – Bringing Walk Thrus to life</vt:lpstr>
      <vt:lpstr>Impact and key lessons learnt</vt:lpstr>
      <vt:lpstr>Reflections and takeaways</vt:lpstr>
      <vt:lpstr>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Dawson (BBCET)</dc:creator>
  <cp:lastModifiedBy>R Thomas (1PS)</cp:lastModifiedBy>
  <cp:revision>5</cp:revision>
  <dcterms:created xsi:type="dcterms:W3CDTF">2026-05-20T10:37:02Z</dcterms:created>
  <dcterms:modified xsi:type="dcterms:W3CDTF">2026-06-30T14:02:12Z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0x0101002BE0EC036BCC1F4DABF8219ED61D919E</vt:lpwstr>
  </property>
  <property fmtid="{D5CDD505-2E9C-101B-9397-08002B2CF9AE}" pid="3" name="MediaServiceImageTags">
    <vt:lpwstr/>
  </property>
</Properties>
</file>