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58" r:id="rId6"/>
  </p:sldMasterIdLst>
  <p:notesMasterIdLst>
    <p:notesMasterId r:id="rId14"/>
  </p:notesMasterIdLst>
  <p:sldIdLst>
    <p:sldId id="273" r:id="rId7"/>
    <p:sldId id="524" r:id="rId8"/>
    <p:sldId id="526" r:id="rId9"/>
    <p:sldId id="529" r:id="rId10"/>
    <p:sldId id="530" r:id="rId11"/>
    <p:sldId id="531" r:id="rId12"/>
    <p:sldId id="52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643"/>
    <a:srgbClr val="A5C400"/>
    <a:srgbClr val="409F4C"/>
    <a:srgbClr val="34A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C78DE-CF87-1F25-EE16-1F9611A5E365}" v="5" dt="2025-04-21T21:43:57.373"/>
    <p1510:client id="{6B3C84C4-F812-4AB4-80F3-2DB217B9E590}" v="341" dt="2025-04-21T22:08:04.947"/>
  </p1510:revLst>
</p1510:revInfo>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F5031-E1FD-4377-B1E0-4F6F8249720B}" type="datetimeFigureOut">
              <a:rPr lang="en-GB" smtClean="0"/>
              <a:t>21/04/2025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76E7C-A6AE-4FD1-AFE5-00287C0352B5}" type="slidenum">
              <a:rPr lang="en-GB" smtClean="0"/>
              <a:t>‹#›</a:t>
            </a:fld>
            <a:endParaRPr lang="en-GB"/>
          </a:p>
        </p:txBody>
      </p:sp>
    </p:spTree>
    <p:extLst>
      <p:ext uri="{BB962C8B-B14F-4D97-AF65-F5344CB8AC3E}">
        <p14:creationId xmlns:p14="http://schemas.microsoft.com/office/powerpoint/2010/main" val="387070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2ubgyYvOKP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176E7C-A6AE-4FD1-AFE5-00287C0352B5}" type="slidenum">
              <a:rPr lang="en-GB" smtClean="0"/>
              <a:t>1</a:t>
            </a:fld>
            <a:endParaRPr lang="en-GB"/>
          </a:p>
        </p:txBody>
      </p:sp>
    </p:spTree>
    <p:extLst>
      <p:ext uri="{BB962C8B-B14F-4D97-AF65-F5344CB8AC3E}">
        <p14:creationId xmlns:p14="http://schemas.microsoft.com/office/powerpoint/2010/main" val="103207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chemeClr val="tx1"/>
                </a:solidFill>
                <a:effectLst/>
                <a:latin typeface="Century Gothic" panose="020B0502020202020204" pitchFamily="34" charset="0"/>
              </a:rPr>
              <a:t>(Spes Non </a:t>
            </a:r>
            <a:r>
              <a:rPr lang="en-GB" sz="1200" b="0" i="0" dirty="0" err="1">
                <a:solidFill>
                  <a:schemeClr val="tx1"/>
                </a:solidFill>
                <a:effectLst/>
                <a:latin typeface="Century Gothic" panose="020B0502020202020204" pitchFamily="34" charset="0"/>
              </a:rPr>
              <a:t>Confundit</a:t>
            </a:r>
            <a:r>
              <a:rPr lang="en-GB" sz="1200" b="0" i="0" dirty="0">
                <a:solidFill>
                  <a:schemeClr val="tx1"/>
                </a:solidFill>
                <a:effectLst/>
                <a:latin typeface="Century Gothic" panose="020B0502020202020204" pitchFamily="34" charset="0"/>
              </a:rPr>
              <a:t>, #12). </a:t>
            </a:r>
            <a:endParaRPr lang="en-US" dirty="0"/>
          </a:p>
        </p:txBody>
      </p:sp>
      <p:sp>
        <p:nvSpPr>
          <p:cNvPr id="4" name="Slide Number Placeholder 3"/>
          <p:cNvSpPr>
            <a:spLocks noGrp="1"/>
          </p:cNvSpPr>
          <p:nvPr>
            <p:ph type="sldNum" sz="quarter" idx="5"/>
          </p:nvPr>
        </p:nvSpPr>
        <p:spPr/>
        <p:txBody>
          <a:bodyPr/>
          <a:lstStyle/>
          <a:p>
            <a:fld id="{7A176E7C-A6AE-4FD1-AFE5-00287C0352B5}" type="slidenum">
              <a:rPr lang="en-GB" smtClean="0"/>
              <a:t>2</a:t>
            </a:fld>
            <a:endParaRPr lang="en-GB"/>
          </a:p>
        </p:txBody>
      </p:sp>
    </p:spTree>
    <p:extLst>
      <p:ext uri="{BB962C8B-B14F-4D97-AF65-F5344CB8AC3E}">
        <p14:creationId xmlns:p14="http://schemas.microsoft.com/office/powerpoint/2010/main" val="100247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155A-B81B-8524-D4D0-EFC2486F8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12B2C-2CD1-C0CD-B91B-873ACCD46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86666-8334-5C06-EADD-8C15D8BF5A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287678-FBFD-90BE-0937-02EF25EE60BA}"/>
              </a:ext>
            </a:extLst>
          </p:cNvPr>
          <p:cNvSpPr>
            <a:spLocks noGrp="1"/>
          </p:cNvSpPr>
          <p:nvPr>
            <p:ph type="sldNum" sz="quarter" idx="5"/>
          </p:nvPr>
        </p:nvSpPr>
        <p:spPr/>
        <p:txBody>
          <a:bodyPr/>
          <a:lstStyle/>
          <a:p>
            <a:fld id="{7A176E7C-A6AE-4FD1-AFE5-00287C0352B5}" type="slidenum">
              <a:rPr lang="en-GB" smtClean="0"/>
              <a:t>4</a:t>
            </a:fld>
            <a:endParaRPr lang="en-GB"/>
          </a:p>
        </p:txBody>
      </p:sp>
    </p:spTree>
    <p:extLst>
      <p:ext uri="{BB962C8B-B14F-4D97-AF65-F5344CB8AC3E}">
        <p14:creationId xmlns:p14="http://schemas.microsoft.com/office/powerpoint/2010/main" val="326601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Remembering Pope Francis for Schools | CAFOD - YouTube</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5</a:t>
            </a:fld>
            <a:endParaRPr lang="en-GB"/>
          </a:p>
        </p:txBody>
      </p:sp>
    </p:spTree>
    <p:extLst>
      <p:ext uri="{BB962C8B-B14F-4D97-AF65-F5344CB8AC3E}">
        <p14:creationId xmlns:p14="http://schemas.microsoft.com/office/powerpoint/2010/main" val="48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1857D-2F22-C944-7372-4B9510445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BC475-8CEE-9A81-C9C1-BD27A914F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43D9A-D49D-C57D-BD80-B13871A084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4FBB93-50AD-6604-B7FF-7573899B7616}"/>
              </a:ext>
            </a:extLst>
          </p:cNvPr>
          <p:cNvSpPr>
            <a:spLocks noGrp="1"/>
          </p:cNvSpPr>
          <p:nvPr>
            <p:ph type="sldNum" sz="quarter" idx="5"/>
          </p:nvPr>
        </p:nvSpPr>
        <p:spPr/>
        <p:txBody>
          <a:bodyPr/>
          <a:lstStyle/>
          <a:p>
            <a:fld id="{7A176E7C-A6AE-4FD1-AFE5-00287C0352B5}" type="slidenum">
              <a:rPr lang="en-GB" smtClean="0"/>
              <a:t>6</a:t>
            </a:fld>
            <a:endParaRPr lang="en-GB"/>
          </a:p>
        </p:txBody>
      </p:sp>
    </p:spTree>
    <p:extLst>
      <p:ext uri="{BB962C8B-B14F-4D97-AF65-F5344CB8AC3E}">
        <p14:creationId xmlns:p14="http://schemas.microsoft.com/office/powerpoint/2010/main" val="3146996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hoto cover or section slide text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8060"/>
            <a:ext cx="12192000" cy="5589939"/>
          </a:xfrm>
          <a:prstGeom prst="rect">
            <a:avLst/>
          </a:prstGeom>
        </p:spPr>
      </p:pic>
      <p:sp>
        <p:nvSpPr>
          <p:cNvPr id="2" name="Title 1"/>
          <p:cNvSpPr>
            <a:spLocks noGrp="1"/>
          </p:cNvSpPr>
          <p:nvPr>
            <p:ph type="ctrTitle"/>
          </p:nvPr>
        </p:nvSpPr>
        <p:spPr>
          <a:xfrm>
            <a:off x="486000" y="2116800"/>
            <a:ext cx="5934678" cy="1323439"/>
          </a:xfrm>
        </p:spPr>
        <p:txBody>
          <a:bodyPr wrap="square" anchor="t" anchorCtr="0">
            <a:spAutoFit/>
          </a:bodyPr>
          <a:lstStyle>
            <a:lvl1pPr algn="l">
              <a:defRPr sz="48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4860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4990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8060"/>
            <a:ext cx="12192000" cy="5589939"/>
          </a:xfrm>
          <a:prstGeom prst="rect">
            <a:avLst/>
          </a:prstGeom>
        </p:spPr>
      </p:pic>
      <p:sp>
        <p:nvSpPr>
          <p:cNvPr id="2" name="Title 1"/>
          <p:cNvSpPr>
            <a:spLocks noGrp="1"/>
          </p:cNvSpPr>
          <p:nvPr>
            <p:ph type="title"/>
          </p:nvPr>
        </p:nvSpPr>
        <p:spPr>
          <a:xfrm>
            <a:off x="6094800" y="2116800"/>
            <a:ext cx="5608800" cy="1323439"/>
          </a:xfrm>
        </p:spPr>
        <p:txBody>
          <a:bodyPr/>
          <a:lstStyle>
            <a:lvl1pPr>
              <a:defRPr>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0948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59909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47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9363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0769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9618" y="353334"/>
            <a:ext cx="5796237" cy="585130"/>
          </a:xfrm>
          <a:prstGeom prst="rect">
            <a:avLst/>
          </a:prstGeom>
        </p:spPr>
      </p:pic>
      <p:sp>
        <p:nvSpPr>
          <p:cNvPr id="2" name="Title Placeholder 1"/>
          <p:cNvSpPr>
            <a:spLocks noGrp="1"/>
          </p:cNvSpPr>
          <p:nvPr>
            <p:ph type="title"/>
          </p:nvPr>
        </p:nvSpPr>
        <p:spPr>
          <a:xfrm>
            <a:off x="486000" y="2116800"/>
            <a:ext cx="5894922" cy="1323439"/>
          </a:xfrm>
          <a:prstGeom prst="rect">
            <a:avLst/>
          </a:prstGeom>
        </p:spPr>
        <p:txBody>
          <a:bodyPr vert="horz" wrap="square" lIns="91440" tIns="45720" rIns="91440" bIns="45720" rtlCol="0" anchor="t" anchorCtr="0">
            <a:spAutoFit/>
          </a:bodyPr>
          <a:lstStyle/>
          <a:p>
            <a:r>
              <a:rPr lang="en-GB"/>
              <a:t>Click to edit Master title style</a:t>
            </a:r>
            <a:endParaRPr lang="en-US"/>
          </a:p>
        </p:txBody>
      </p:sp>
      <p:sp>
        <p:nvSpPr>
          <p:cNvPr id="3" name="Text Placeholder 2"/>
          <p:cNvSpPr>
            <a:spLocks noGrp="1"/>
          </p:cNvSpPr>
          <p:nvPr>
            <p:ph type="body" idx="1"/>
          </p:nvPr>
        </p:nvSpPr>
        <p:spPr>
          <a:xfrm>
            <a:off x="486000" y="4935600"/>
            <a:ext cx="5608800" cy="400110"/>
          </a:xfrm>
          <a:prstGeom prst="rect">
            <a:avLst/>
          </a:prstGeom>
        </p:spPr>
        <p:txBody>
          <a:bodyPr vert="horz" lIns="91440" tIns="45720" rIns="91440" bIns="45720" rtlCol="0">
            <a:spAutoFit/>
          </a:bodyPr>
          <a:lstStyle/>
          <a:p>
            <a:pPr lvl="0"/>
            <a:r>
              <a:rPr lang="en-GB"/>
              <a:t>Click to edit Master text styles</a:t>
            </a:r>
          </a:p>
        </p:txBody>
      </p:sp>
      <p:sp>
        <p:nvSpPr>
          <p:cNvPr id="20" name="Rectangle 19"/>
          <p:cNvSpPr/>
          <p:nvPr userDrawn="1"/>
        </p:nvSpPr>
        <p:spPr>
          <a:xfrm>
            <a:off x="0" y="1274727"/>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87865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lnSpc>
          <a:spcPts val="4800"/>
        </a:lnSpc>
        <a:spcBef>
          <a:spcPct val="0"/>
        </a:spcBef>
        <a:buNone/>
        <a:defRPr sz="4800" b="1" i="0" kern="1200">
          <a:solidFill>
            <a:srgbClr val="112643"/>
          </a:solidFill>
          <a:latin typeface="Arial Black" charset="0"/>
          <a:ea typeface="Arial Black" charset="0"/>
          <a:cs typeface="Arial Black" charset="0"/>
        </a:defRPr>
      </a:lvl1pPr>
    </p:titleStyle>
    <p:bodyStyle>
      <a:lvl1pPr marL="0" indent="0" algn="l" defTabSz="914400" rtl="0" eaLnBrk="1" latinLnBrk="0" hangingPunct="1">
        <a:lnSpc>
          <a:spcPct val="100000"/>
        </a:lnSpc>
        <a:spcBef>
          <a:spcPts val="0"/>
        </a:spcBef>
        <a:buFont typeface="Arial"/>
        <a:buNone/>
        <a:defRPr sz="2000" b="1" i="0" kern="1200">
          <a:solidFill>
            <a:srgbClr val="11264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2ubgyYvOKPY"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66445E4-2A33-40DA-B1F0-8D4AAD8FBCDC}"/>
              </a:ext>
            </a:extLst>
          </p:cNvPr>
          <p:cNvSpPr txBox="1">
            <a:spLocks noChangeArrowheads="1"/>
          </p:cNvSpPr>
          <p:nvPr/>
        </p:nvSpPr>
        <p:spPr bwMode="auto">
          <a:xfrm>
            <a:off x="6024564" y="2224088"/>
            <a:ext cx="417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 name="TextBox 3"/>
          <p:cNvSpPr txBox="1"/>
          <p:nvPr/>
        </p:nvSpPr>
        <p:spPr>
          <a:xfrm>
            <a:off x="580275" y="2147131"/>
            <a:ext cx="10888578" cy="1550681"/>
          </a:xfrm>
          <a:prstGeom prst="rect">
            <a:avLst/>
          </a:prstGeom>
          <a:noFill/>
        </p:spPr>
        <p:txBody>
          <a:bodyPr wrap="square" rtlCol="0">
            <a:spAutoFit/>
          </a:bodyPr>
          <a:lstStyle/>
          <a:p>
            <a:pPr>
              <a:lnSpc>
                <a:spcPts val="2800"/>
              </a:lnSpc>
            </a:pPr>
            <a:r>
              <a:rPr lang="en-US" sz="7200" b="1">
                <a:solidFill>
                  <a:srgbClr val="112643"/>
                </a:solidFill>
                <a:latin typeface="Century Gothic" panose="020B0502020202020204" pitchFamily="34" charset="0"/>
                <a:ea typeface="Arial Black" charset="0"/>
                <a:cs typeface="Arial Black" charset="0"/>
              </a:rPr>
              <a:t>Pope Francis</a:t>
            </a:r>
          </a:p>
          <a:p>
            <a:pPr>
              <a:lnSpc>
                <a:spcPts val="2800"/>
              </a:lnSpc>
            </a:pPr>
            <a:endParaRPr lang="en-US" sz="7200" b="1">
              <a:solidFill>
                <a:srgbClr val="112643"/>
              </a:solidFill>
              <a:latin typeface="Century Gothic" panose="020B0502020202020204" pitchFamily="34" charset="0"/>
              <a:ea typeface="Arial Black" charset="0"/>
              <a:cs typeface="Arial Black" charset="0"/>
            </a:endParaRPr>
          </a:p>
          <a:p>
            <a:pPr>
              <a:lnSpc>
                <a:spcPts val="2800"/>
              </a:lnSpc>
            </a:pPr>
            <a:endParaRPr lang="en-US" sz="2800" b="1">
              <a:solidFill>
                <a:srgbClr val="112643"/>
              </a:solidFill>
              <a:latin typeface="Arial Black" charset="0"/>
              <a:ea typeface="Arial Black" charset="0"/>
              <a:cs typeface="Arial Black" charset="0"/>
            </a:endParaRPr>
          </a:p>
          <a:p>
            <a:pPr>
              <a:lnSpc>
                <a:spcPts val="2800"/>
              </a:lnSpc>
            </a:pPr>
            <a:r>
              <a:rPr lang="en-US" sz="4000" b="1">
                <a:solidFill>
                  <a:srgbClr val="112643"/>
                </a:solidFill>
                <a:latin typeface="Century Gothic" panose="020B0502020202020204" pitchFamily="34" charset="0"/>
                <a:ea typeface="Arial Black" charset="0"/>
                <a:cs typeface="Arial Black" charset="0"/>
              </a:rPr>
              <a:t>A reflection for schools</a:t>
            </a:r>
          </a:p>
        </p:txBody>
      </p:sp>
      <p:pic>
        <p:nvPicPr>
          <p:cNvPr id="8" name="Picture 7" descr="A person in a white robe&#10;&#10;AI-generated content may be incorrect.">
            <a:extLst>
              <a:ext uri="{FF2B5EF4-FFF2-40B4-BE49-F238E27FC236}">
                <a16:creationId xmlns:a16="http://schemas.microsoft.com/office/drawing/2014/main" id="{04720F6F-B01E-773B-3DF2-BC16902CC674}"/>
              </a:ext>
            </a:extLst>
          </p:cNvPr>
          <p:cNvPicPr>
            <a:picLocks noChangeAspect="1"/>
          </p:cNvPicPr>
          <p:nvPr/>
        </p:nvPicPr>
        <p:blipFill>
          <a:blip r:embed="rId3">
            <a:extLst>
              <a:ext uri="{28A0092B-C50C-407E-A947-70E740481C1C}">
                <a14:useLocalDpi xmlns:a14="http://schemas.microsoft.com/office/drawing/2010/main" val="0"/>
              </a:ext>
            </a:extLst>
          </a:blip>
          <a:srcRect r="2755"/>
          <a:stretch/>
        </p:blipFill>
        <p:spPr>
          <a:xfrm>
            <a:off x="0" y="943897"/>
            <a:ext cx="12269130" cy="5914103"/>
          </a:xfrm>
          <a:prstGeom prst="rect">
            <a:avLst/>
          </a:prstGeom>
        </p:spPr>
      </p:pic>
      <p:sp>
        <p:nvSpPr>
          <p:cNvPr id="9" name="TextBox 8">
            <a:extLst>
              <a:ext uri="{FF2B5EF4-FFF2-40B4-BE49-F238E27FC236}">
                <a16:creationId xmlns:a16="http://schemas.microsoft.com/office/drawing/2014/main" id="{468BC02F-5D45-5FA1-5F90-910A74E170FB}"/>
              </a:ext>
            </a:extLst>
          </p:cNvPr>
          <p:cNvSpPr txBox="1"/>
          <p:nvPr/>
        </p:nvSpPr>
        <p:spPr>
          <a:xfrm>
            <a:off x="7866247" y="5453415"/>
            <a:ext cx="4114800" cy="1200329"/>
          </a:xfrm>
          <a:prstGeom prst="rect">
            <a:avLst/>
          </a:prstGeom>
          <a:noFill/>
        </p:spPr>
        <p:txBody>
          <a:bodyPr wrap="square" rtlCol="0">
            <a:spAutoFit/>
          </a:bodyPr>
          <a:lstStyle/>
          <a:p>
            <a:pPr algn="r"/>
            <a:r>
              <a:rPr lang="en-GB" sz="2400" b="1" i="1" dirty="0">
                <a:solidFill>
                  <a:schemeClr val="bg1"/>
                </a:solidFill>
                <a:latin typeface="Montserrat" panose="00000500000000000000" pitchFamily="2" charset="0"/>
              </a:rPr>
              <a:t>Remembering Pope Francis: a reflection for schools</a:t>
            </a:r>
            <a:endParaRPr lang="en-US" sz="2400" b="1" i="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05403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olorful object on a white surface&#10;&#10;AI-generated content may be incorrect.">
            <a:extLst>
              <a:ext uri="{FF2B5EF4-FFF2-40B4-BE49-F238E27FC236}">
                <a16:creationId xmlns:a16="http://schemas.microsoft.com/office/drawing/2014/main" id="{50669729-E76B-8515-535D-130A024F2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680E651-3AAA-B84A-6A10-AFD53787F02E}"/>
              </a:ext>
            </a:extLst>
          </p:cNvPr>
          <p:cNvSpPr txBox="1"/>
          <p:nvPr/>
        </p:nvSpPr>
        <p:spPr>
          <a:xfrm>
            <a:off x="5081570" y="1730328"/>
            <a:ext cx="6246899" cy="3748719"/>
          </a:xfrm>
          <a:prstGeom prst="rect">
            <a:avLst/>
          </a:prstGeom>
          <a:noFill/>
        </p:spPr>
        <p:txBody>
          <a:bodyPr wrap="square">
            <a:spAutoFit/>
          </a:bodyPr>
          <a:lstStyle/>
          <a:p>
            <a:pPr marL="0" indent="0">
              <a:lnSpc>
                <a:spcPct val="90000"/>
              </a:lnSpc>
              <a:buNone/>
            </a:pPr>
            <a:r>
              <a:rPr lang="en-GB" sz="2400" dirty="0">
                <a:latin typeface="Century Gothic" panose="020B0502020202020204" pitchFamily="34" charset="0"/>
              </a:rPr>
              <a:t>As the world reacts to the sad news of the death of Pope Francis, we come together in prayer to give thanks for the life of such a special leader.</a:t>
            </a:r>
          </a:p>
          <a:p>
            <a:pPr marL="0" indent="0">
              <a:lnSpc>
                <a:spcPct val="90000"/>
              </a:lnSpc>
              <a:buNone/>
            </a:pPr>
            <a:endParaRPr lang="en-GB" sz="2400" dirty="0">
              <a:latin typeface="Century Gothic" panose="020B0502020202020204" pitchFamily="34" charset="0"/>
            </a:endParaRPr>
          </a:p>
          <a:p>
            <a:pPr marL="0" indent="0">
              <a:lnSpc>
                <a:spcPct val="90000"/>
              </a:lnSpc>
              <a:buNone/>
            </a:pPr>
            <a:endParaRPr lang="en-GB" sz="2400" dirty="0">
              <a:solidFill>
                <a:schemeClr val="tx1"/>
              </a:solidFill>
              <a:latin typeface="Century Gothic" panose="020B0502020202020204" pitchFamily="34" charset="0"/>
            </a:endParaRPr>
          </a:p>
          <a:p>
            <a:pPr marL="0" indent="0">
              <a:lnSpc>
                <a:spcPct val="90000"/>
              </a:lnSpc>
              <a:buNone/>
            </a:pPr>
            <a:r>
              <a:rPr lang="en-GB" sz="2400" b="0" i="0" dirty="0">
                <a:solidFill>
                  <a:schemeClr val="tx1"/>
                </a:solidFill>
                <a:effectLst/>
                <a:latin typeface="Century Gothic" panose="020B0502020202020204" pitchFamily="34" charset="0"/>
              </a:rPr>
              <a:t>Pope Francis believed in the power of children and young people, calling them the ‘joy and hope of the Church and the world!’</a:t>
            </a:r>
          </a:p>
          <a:p>
            <a:pPr marL="0" indent="0">
              <a:lnSpc>
                <a:spcPct val="90000"/>
              </a:lnSpc>
              <a:buNone/>
            </a:pPr>
            <a:endParaRPr lang="en-GB" sz="2400" dirty="0">
              <a:latin typeface="Century Gothic" panose="020B0502020202020204" pitchFamily="34" charset="0"/>
            </a:endParaRPr>
          </a:p>
        </p:txBody>
      </p:sp>
      <p:pic>
        <p:nvPicPr>
          <p:cNvPr id="8" name="Picture 7" descr="A person in a white robe&#10;&#10;AI-generated content may be incorrect.">
            <a:extLst>
              <a:ext uri="{FF2B5EF4-FFF2-40B4-BE49-F238E27FC236}">
                <a16:creationId xmlns:a16="http://schemas.microsoft.com/office/drawing/2014/main" id="{2BB53E34-1D13-B075-1333-0396FCF01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43" y="2055123"/>
            <a:ext cx="4024884" cy="3684317"/>
          </a:xfrm>
          <a:prstGeom prst="rect">
            <a:avLst/>
          </a:prstGeom>
        </p:spPr>
      </p:pic>
    </p:spTree>
    <p:extLst>
      <p:ext uri="{BB962C8B-B14F-4D97-AF65-F5344CB8AC3E}">
        <p14:creationId xmlns:p14="http://schemas.microsoft.com/office/powerpoint/2010/main" val="37032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 with a person in a white hat&#10;&#10;AI-generated content may be incorrect.">
            <a:extLst>
              <a:ext uri="{FF2B5EF4-FFF2-40B4-BE49-F238E27FC236}">
                <a16:creationId xmlns:a16="http://schemas.microsoft.com/office/drawing/2014/main" id="{4D180C30-C055-9B30-E710-87A511DC5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21" y="1361440"/>
            <a:ext cx="7312343" cy="4866640"/>
          </a:xfrm>
          <a:prstGeom prst="rect">
            <a:avLst/>
          </a:prstGeom>
        </p:spPr>
      </p:pic>
      <p:sp>
        <p:nvSpPr>
          <p:cNvPr id="4" name="TextBox 3">
            <a:extLst>
              <a:ext uri="{FF2B5EF4-FFF2-40B4-BE49-F238E27FC236}">
                <a16:creationId xmlns:a16="http://schemas.microsoft.com/office/drawing/2014/main" id="{175A5F15-2903-0150-5DC7-1E7C08FE98CD}"/>
              </a:ext>
            </a:extLst>
          </p:cNvPr>
          <p:cNvSpPr txBox="1"/>
          <p:nvPr/>
        </p:nvSpPr>
        <p:spPr>
          <a:xfrm>
            <a:off x="193368" y="1532602"/>
            <a:ext cx="4043680" cy="4524315"/>
          </a:xfrm>
          <a:prstGeom prst="rect">
            <a:avLst/>
          </a:prstGeom>
          <a:noFill/>
        </p:spPr>
        <p:txBody>
          <a:bodyPr wrap="square" rtlCol="0">
            <a:spAutoFit/>
          </a:bodyPr>
          <a:lstStyle/>
          <a:p>
            <a:pPr algn="l">
              <a:spcAft>
                <a:spcPts val="750"/>
              </a:spcAft>
            </a:pPr>
            <a:r>
              <a:rPr lang="en-US" sz="2400" dirty="0">
                <a:solidFill>
                  <a:srgbClr val="000000"/>
                </a:solidFill>
                <a:effectLst/>
                <a:latin typeface="Montserrat" panose="00000500000000000000" pitchFamily="2" charset="0"/>
              </a:rPr>
              <a:t>Pope Francis was presented with messages from children and young people in England and Wales who had passionately embraced and responded to the message of Laudato Si’,  to care for our world and for those in greatest need.</a:t>
            </a:r>
            <a:endParaRPr lang="en-US" sz="2400" dirty="0">
              <a:solidFill>
                <a:srgbClr val="242424"/>
              </a:solidFill>
              <a:effectLst/>
              <a:latin typeface="Montserrat" panose="00000500000000000000" pitchFamily="2" charset="0"/>
            </a:endParaRPr>
          </a:p>
        </p:txBody>
      </p:sp>
    </p:spTree>
    <p:extLst>
      <p:ext uri="{BB962C8B-B14F-4D97-AF65-F5344CB8AC3E}">
        <p14:creationId xmlns:p14="http://schemas.microsoft.com/office/powerpoint/2010/main" val="178368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0877-CCBE-35C5-1E40-229A70D7A664}"/>
            </a:ext>
          </a:extLst>
        </p:cNvPr>
        <p:cNvGrpSpPr/>
        <p:nvPr/>
      </p:nvGrpSpPr>
      <p:grpSpPr>
        <a:xfrm>
          <a:off x="0" y="0"/>
          <a:ext cx="0" cy="0"/>
          <a:chOff x="0" y="0"/>
          <a:chExt cx="0" cy="0"/>
        </a:xfrm>
      </p:grpSpPr>
      <p:pic>
        <p:nvPicPr>
          <p:cNvPr id="16" name="Picture 15" descr="A colorful object on a white surface&#10;&#10;AI-generated content may be incorrect.">
            <a:extLst>
              <a:ext uri="{FF2B5EF4-FFF2-40B4-BE49-F238E27FC236}">
                <a16:creationId xmlns:a16="http://schemas.microsoft.com/office/drawing/2014/main" id="{33953F80-29DE-A31B-148C-5FE03A988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CF12407-B8D2-B877-F099-BE3B8B80769C}"/>
              </a:ext>
            </a:extLst>
          </p:cNvPr>
          <p:cNvSpPr>
            <a:spLocks noGrp="1"/>
          </p:cNvSpPr>
          <p:nvPr>
            <p:ph idx="1"/>
          </p:nvPr>
        </p:nvSpPr>
        <p:spPr>
          <a:xfrm>
            <a:off x="5081570" y="1028636"/>
            <a:ext cx="6575021" cy="4710804"/>
          </a:xfrm>
        </p:spPr>
        <p:txBody>
          <a:bodyPr vert="horz" lIns="91440" tIns="45720" rIns="91440" bIns="45720" rtlCol="0" anchor="t">
            <a:normAutofit fontScale="92500" lnSpcReduction="10000"/>
          </a:bodyPr>
          <a:lstStyle/>
          <a:p>
            <a:pPr marL="0" indent="0">
              <a:lnSpc>
                <a:spcPct val="90000"/>
              </a:lnSpc>
              <a:buNone/>
            </a:pPr>
            <a:r>
              <a:rPr lang="en-US" sz="2600" b="0" i="0" dirty="0">
                <a:solidFill>
                  <a:schemeClr val="tx1"/>
                </a:solidFill>
                <a:effectLst/>
                <a:latin typeface="Century Gothic" panose="020B0502020202020204" pitchFamily="34" charset="0"/>
              </a:rPr>
              <a:t>Pope Francis said that his own life story was a journey of hope. </a:t>
            </a:r>
          </a:p>
          <a:p>
            <a:pPr marL="0" indent="0">
              <a:lnSpc>
                <a:spcPct val="90000"/>
              </a:lnSpc>
              <a:buNone/>
            </a:pPr>
            <a:endParaRPr lang="en-US" sz="2600" b="0" i="0" dirty="0">
              <a:solidFill>
                <a:schemeClr val="tx1"/>
              </a:solidFill>
              <a:effectLst/>
              <a:latin typeface="Century Gothic" panose="020B0502020202020204" pitchFamily="34" charset="0"/>
            </a:endParaRPr>
          </a:p>
          <a:p>
            <a:pPr marL="0" indent="0">
              <a:lnSpc>
                <a:spcPct val="90000"/>
              </a:lnSpc>
              <a:buNone/>
            </a:pPr>
            <a:r>
              <a:rPr lang="en-US" sz="2600" b="0" i="0" dirty="0">
                <a:solidFill>
                  <a:schemeClr val="tx1"/>
                </a:solidFill>
                <a:effectLst/>
                <a:latin typeface="Century Gothic" panose="020B0502020202020204" pitchFamily="34" charset="0"/>
              </a:rPr>
              <a:t>He understood that in a world that can feel scary or divided, God’s love and the hope it brings is needed more than ever.</a:t>
            </a:r>
            <a:endParaRPr lang="en-GB" sz="2600" b="0" i="1" dirty="0">
              <a:solidFill>
                <a:schemeClr val="tx1"/>
              </a:solidFill>
              <a:effectLst/>
              <a:latin typeface="Century Gothic" panose="020B0502020202020204" pitchFamily="34" charset="0"/>
            </a:endParaRPr>
          </a:p>
          <a:p>
            <a:pPr marL="0" indent="0">
              <a:lnSpc>
                <a:spcPct val="90000"/>
              </a:lnSpc>
              <a:buNone/>
            </a:pPr>
            <a:endParaRPr lang="en-US" sz="2600" dirty="0">
              <a:solidFill>
                <a:schemeClr val="tx1"/>
              </a:solidFill>
              <a:latin typeface="Century Gothic" panose="020B0502020202020204" pitchFamily="34" charset="0"/>
            </a:endParaRPr>
          </a:p>
          <a:p>
            <a:pPr marL="0" indent="0">
              <a:lnSpc>
                <a:spcPct val="90000"/>
              </a:lnSpc>
              <a:buNone/>
            </a:pPr>
            <a:r>
              <a:rPr lang="en-US" sz="2600" b="0" i="0" dirty="0">
                <a:solidFill>
                  <a:schemeClr val="tx1"/>
                </a:solidFill>
                <a:effectLst/>
                <a:latin typeface="Century Gothic" panose="020B0502020202020204" pitchFamily="34" charset="0"/>
              </a:rPr>
              <a:t>In fact, he made hope the theme of this Jubilee Year. </a:t>
            </a:r>
          </a:p>
          <a:p>
            <a:pPr marL="0" indent="0">
              <a:lnSpc>
                <a:spcPct val="90000"/>
              </a:lnSpc>
              <a:buNone/>
            </a:pPr>
            <a:endParaRPr lang="en-US" sz="2600" dirty="0">
              <a:solidFill>
                <a:schemeClr val="tx1"/>
              </a:solidFill>
              <a:latin typeface="Century Gothic" panose="020B0502020202020204" pitchFamily="34" charset="0"/>
            </a:endParaRPr>
          </a:p>
          <a:p>
            <a:pPr marL="0" indent="0">
              <a:lnSpc>
                <a:spcPct val="90000"/>
              </a:lnSpc>
              <a:buNone/>
            </a:pPr>
            <a:r>
              <a:rPr lang="en-GB" sz="2600" b="0" i="0" dirty="0">
                <a:solidFill>
                  <a:schemeClr val="tx1"/>
                </a:solidFill>
                <a:effectLst/>
                <a:latin typeface="Century Gothic" panose="020B0502020202020204" pitchFamily="34" charset="0"/>
              </a:rPr>
              <a:t>Pope Francis has inspired us all to work for a better world.</a:t>
            </a:r>
          </a:p>
          <a:p>
            <a:pPr marL="0" indent="0">
              <a:lnSpc>
                <a:spcPct val="90000"/>
              </a:lnSpc>
              <a:buNone/>
            </a:pPr>
            <a:endParaRPr lang="en-GB" sz="1700" dirty="0"/>
          </a:p>
        </p:txBody>
      </p:sp>
      <p:pic>
        <p:nvPicPr>
          <p:cNvPr id="4" name="Picture 3" descr="A person in white clothes&#10;&#10;AI-generated content may be incorrect.">
            <a:extLst>
              <a:ext uri="{FF2B5EF4-FFF2-40B4-BE49-F238E27FC236}">
                <a16:creationId xmlns:a16="http://schemas.microsoft.com/office/drawing/2014/main" id="{3C3746A9-9DE8-8392-E80D-9184857B5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69" y="2064774"/>
            <a:ext cx="4672832" cy="3115661"/>
          </a:xfrm>
          <a:prstGeom prst="rect">
            <a:avLst/>
          </a:prstGeom>
        </p:spPr>
      </p:pic>
    </p:spTree>
    <p:extLst>
      <p:ext uri="{BB962C8B-B14F-4D97-AF65-F5344CB8AC3E}">
        <p14:creationId xmlns:p14="http://schemas.microsoft.com/office/powerpoint/2010/main" val="327904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white robe&#10;&#10;AI-generated content may be incorrect.">
            <a:hlinkClick r:id="rId3"/>
            <a:extLst>
              <a:ext uri="{FF2B5EF4-FFF2-40B4-BE49-F238E27FC236}">
                <a16:creationId xmlns:a16="http://schemas.microsoft.com/office/drawing/2014/main" id="{1DE36079-2835-5948-6077-54A4654252B9}"/>
              </a:ext>
            </a:extLst>
          </p:cNvPr>
          <p:cNvPicPr>
            <a:picLocks noChangeAspect="1"/>
          </p:cNvPicPr>
          <p:nvPr/>
        </p:nvPicPr>
        <p:blipFill>
          <a:blip r:embed="rId4">
            <a:extLst>
              <a:ext uri="{28A0092B-C50C-407E-A947-70E740481C1C}">
                <a14:useLocalDpi xmlns:a14="http://schemas.microsoft.com/office/drawing/2010/main" val="0"/>
              </a:ext>
            </a:extLst>
          </a:blip>
          <a:srcRect r="2755"/>
          <a:stretch/>
        </p:blipFill>
        <p:spPr>
          <a:xfrm>
            <a:off x="1297857" y="1836620"/>
            <a:ext cx="9968382" cy="4805071"/>
          </a:xfrm>
          <a:prstGeom prst="rect">
            <a:avLst/>
          </a:prstGeom>
        </p:spPr>
      </p:pic>
      <p:sp>
        <p:nvSpPr>
          <p:cNvPr id="7" name="TextBox 6">
            <a:extLst>
              <a:ext uri="{FF2B5EF4-FFF2-40B4-BE49-F238E27FC236}">
                <a16:creationId xmlns:a16="http://schemas.microsoft.com/office/drawing/2014/main" id="{E42DAB2D-2077-462B-25EB-5AB84AD80930}"/>
              </a:ext>
            </a:extLst>
          </p:cNvPr>
          <p:cNvSpPr txBox="1"/>
          <p:nvPr/>
        </p:nvSpPr>
        <p:spPr>
          <a:xfrm>
            <a:off x="1297857" y="1149876"/>
            <a:ext cx="8190272" cy="424732"/>
          </a:xfrm>
          <a:prstGeom prst="rect">
            <a:avLst/>
          </a:prstGeom>
          <a:noFill/>
        </p:spPr>
        <p:txBody>
          <a:bodyPr wrap="square">
            <a:spAutoFit/>
          </a:bodyPr>
          <a:lstStyle/>
          <a:p>
            <a:pPr marL="0" indent="0">
              <a:lnSpc>
                <a:spcPct val="90000"/>
              </a:lnSpc>
              <a:buNone/>
            </a:pPr>
            <a:r>
              <a:rPr lang="en-US" sz="2400" dirty="0">
                <a:latin typeface="Century Gothic" panose="020B0502020202020204" pitchFamily="34" charset="0"/>
              </a:rPr>
              <a:t>Let us now watch this reflection on Pope Francis.</a:t>
            </a:r>
            <a:endParaRPr lang="en-US" sz="2400" b="0" i="0" dirty="0">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58376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4F08F-011E-0CD6-E23F-AE904E752A85}"/>
            </a:ext>
          </a:extLst>
        </p:cNvPr>
        <p:cNvGrpSpPr/>
        <p:nvPr/>
      </p:nvGrpSpPr>
      <p:grpSpPr>
        <a:xfrm>
          <a:off x="0" y="0"/>
          <a:ext cx="0" cy="0"/>
          <a:chOff x="0" y="0"/>
          <a:chExt cx="0" cy="0"/>
        </a:xfrm>
      </p:grpSpPr>
      <p:pic>
        <p:nvPicPr>
          <p:cNvPr id="16" name="Picture 15" descr="A colorful object on a white surface&#10;&#10;AI-generated content may be incorrect.">
            <a:extLst>
              <a:ext uri="{FF2B5EF4-FFF2-40B4-BE49-F238E27FC236}">
                <a16:creationId xmlns:a16="http://schemas.microsoft.com/office/drawing/2014/main" id="{0FE1A54B-3026-CA24-6268-4535DE1F1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3" descr="A blue rectangle with white text and colorful lines&#10;&#10;AI-generated content may be incorrect.">
            <a:extLst>
              <a:ext uri="{FF2B5EF4-FFF2-40B4-BE49-F238E27FC236}">
                <a16:creationId xmlns:a16="http://schemas.microsoft.com/office/drawing/2014/main" id="{B3078BB2-285C-A4DE-D656-386A8AE20833}"/>
              </a:ext>
            </a:extLst>
          </p:cNvPr>
          <p:cNvPicPr>
            <a:picLocks noGrp="1" noChangeAspect="1"/>
          </p:cNvPicPr>
          <p:nvPr>
            <p:ph idx="1"/>
          </p:nvPr>
        </p:nvPicPr>
        <p:blipFill>
          <a:blip r:embed="rId4"/>
          <a:stretch>
            <a:fillRect/>
          </a:stretch>
        </p:blipFill>
        <p:spPr>
          <a:xfrm>
            <a:off x="1307691" y="1462253"/>
            <a:ext cx="9757786" cy="3403963"/>
          </a:xfrm>
        </p:spPr>
      </p:pic>
    </p:spTree>
    <p:extLst>
      <p:ext uri="{BB962C8B-B14F-4D97-AF65-F5344CB8AC3E}">
        <p14:creationId xmlns:p14="http://schemas.microsoft.com/office/powerpoint/2010/main" val="205694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glass&#10;&#10;AI-generated content may be incorrect.">
            <a:extLst>
              <a:ext uri="{FF2B5EF4-FFF2-40B4-BE49-F238E27FC236}">
                <a16:creationId xmlns:a16="http://schemas.microsoft.com/office/drawing/2014/main" id="{90940EA7-A411-8EAB-661D-69242EFE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084535"/>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eper header for 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SZUU6KYVHK2A-2146017777-18550</_dlc_DocId>
    <_dlc_DocIdUrl xmlns="04672002-f21f-4240-adfb-f0b653fb6fb5">
      <Url>https://cafod365.sharepoint.com/sites/int/Education/_layouts/15/DocIdRedir.aspx?ID=SZUU6KYVHK2A-2146017777-18550</Url>
      <Description>SZUU6KYVHK2A-2146017777-18550</Description>
    </_dlc_DocIdUrl>
    <Activity xmlns="236a9a4b-a03c-46ba-8ec6-624c184acbc6">Advent</Activity>
    <Audience xmlns="236a9a4b-a03c-46ba-8ec6-624c184acbc6">Both</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916F18-B8FF-4D36-A7AA-9EF20C14F689}">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125B66-5B72-49E1-80BF-A9629689D96E}">
  <ds:schemaRefs>
    <ds:schemaRef ds:uri="http://schemas.microsoft.com/sharepoint/events"/>
  </ds:schemaRefs>
</ds:datastoreItem>
</file>

<file path=customXml/itemProps3.xml><?xml version="1.0" encoding="utf-8"?>
<ds:datastoreItem xmlns:ds="http://schemas.openxmlformats.org/officeDocument/2006/customXml" ds:itemID="{BB8AE2DC-ECA7-4BDB-A1D9-CE1D53814864}">
  <ds:schemaRefs>
    <ds:schemaRef ds:uri="04672002-f21f-4240-adfb-f0b653fb6fb5"/>
    <ds:schemaRef ds:uri="236a9a4b-a03c-46ba-8ec6-624c184acbc6"/>
    <ds:schemaRef ds:uri="http://purl.org/dc/terms/"/>
    <ds:schemaRef ds:uri="http://purl.org/dc/dcmitype/"/>
    <ds:schemaRef ds:uri="bdf04112-6931-4610-9724-cd62e91446a3"/>
    <ds:schemaRef ds:uri="http://schemas.microsoft.com/office/infopath/2007/PartnerControls"/>
    <ds:schemaRef ds:uri="453a0c7f-c966-4a5c-a0f8-de0f8150ea1e"/>
    <ds:schemaRef ds:uri="http://purl.org/dc/elements/1.1/"/>
    <ds:schemaRef ds:uri="http://schemas.microsoft.com/office/2006/documentManagement/types"/>
    <ds:schemaRef ds:uri="http://schemas.openxmlformats.org/package/2006/metadata/core-properties"/>
    <ds:schemaRef ds:uri="http://schemas.microsoft.com/sharepoint/v3/field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78F8F324-CDC9-4933-8C85-D79B4FFDA6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210</Words>
  <Application>Microsoft Office PowerPoint</Application>
  <PresentationFormat>Widescreen</PresentationFormat>
  <Paragraphs>25</Paragraphs>
  <Slides>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Arial Black</vt:lpstr>
      <vt:lpstr>Calibri</vt:lpstr>
      <vt:lpstr>Century Gothic</vt:lpstr>
      <vt:lpstr>Montserrat</vt:lpstr>
      <vt:lpstr>Wingdings</vt:lpstr>
      <vt:lpstr>Standard CAFOD theme</vt:lpstr>
      <vt:lpstr>Deeper header for cover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dc:creator>
  <cp:lastModifiedBy>Victoria Ahmed</cp:lastModifiedBy>
  <cp:revision>5</cp:revision>
  <dcterms:created xsi:type="dcterms:W3CDTF">2019-01-09T08:40:52Z</dcterms:created>
  <dcterms:modified xsi:type="dcterms:W3CDTF">2025-04-21T22:14:50Z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ademic Year">
    <vt:lpwstr>110;#2018-2019|0c0cc2e4-894c-4bae-84ab-54cf8c7f4c4b</vt:lpwstr>
  </property>
  <property fmtid="{D5CDD505-2E9C-101B-9397-08002B2CF9AE}" pid="3" name="ContentTypeId">
    <vt:lpwstr>0x01010096472308B02E1E4A9F4BBEA19176AB65</vt:lpwstr>
  </property>
  <property fmtid="{D5CDD505-2E9C-101B-9397-08002B2CF9AE}" pid="4" name="Diocese">
    <vt:lpwstr>66;#UK Clifton|8b026b32-65d7-4ef4-bae1-e983b626a5d7</vt:lpwstr>
  </property>
  <property fmtid="{D5CDD505-2E9C-101B-9397-08002B2CF9AE}" pid="5" name="NXPowerLiteLastOptimized">
    <vt:lpwstr>267814</vt:lpwstr>
  </property>
  <property fmtid="{D5CDD505-2E9C-101B-9397-08002B2CF9AE}" pid="6" name="NXPowerLiteSettings">
    <vt:lpwstr>C700052003A000</vt:lpwstr>
  </property>
  <property fmtid="{D5CDD505-2E9C-101B-9397-08002B2CF9AE}" pid="7" name="NXPowerLiteVersion">
    <vt:lpwstr>D8.0.4</vt:lpwstr>
  </property>
  <property fmtid="{D5CDD505-2E9C-101B-9397-08002B2CF9AE}" pid="8" name="Year">
    <vt:lpwstr>121;#2018|70089784-6a9d-4c9c-a3a4-1d83a4067355</vt:lpwstr>
  </property>
  <property fmtid="{D5CDD505-2E9C-101B-9397-08002B2CF9AE}" pid="9" name="_dlc_DocIdItemGuid">
    <vt:lpwstr>91d18db8-faa8-4540-8450-61e1ba9928cc</vt:lpwstr>
  </property>
  <property fmtid="{D5CDD505-2E9C-101B-9397-08002B2CF9AE}" pid="10" name="MediaServiceImageTags">
    <vt:lpwstr/>
  </property>
</Properties>
</file>