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6" r:id="rId7"/>
    <p:sldId id="267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053"/>
    <a:srgbClr val="FFFFA6"/>
    <a:srgbClr val="132D50"/>
    <a:srgbClr val="84A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Edworthy (SHHS)" userId="3a98e6d1-6a80-4cd8-8f21-7cc8268672fe" providerId="ADAL" clId="{89CEDB37-718E-4769-BE77-C8ED0F04889A}"/>
    <pc:docChg chg="undo custSel modSld">
      <pc:chgData name="Mr Edworthy (SHHS)" userId="3a98e6d1-6a80-4cd8-8f21-7cc8268672fe" providerId="ADAL" clId="{89CEDB37-718E-4769-BE77-C8ED0F04889A}" dt="2026-07-01T06:26:52.209" v="3" actId="14100"/>
      <pc:docMkLst>
        <pc:docMk/>
      </pc:docMkLst>
      <pc:sldChg chg="modSp mod">
        <pc:chgData name="Mr Edworthy (SHHS)" userId="3a98e6d1-6a80-4cd8-8f21-7cc8268672fe" providerId="ADAL" clId="{89CEDB37-718E-4769-BE77-C8ED0F04889A}" dt="2026-07-01T06:26:34.022" v="1" actId="732"/>
        <pc:sldMkLst>
          <pc:docMk/>
          <pc:sldMk cId="1801992727" sldId="276"/>
        </pc:sldMkLst>
        <pc:picChg chg="mod modCrop">
          <ac:chgData name="Mr Edworthy (SHHS)" userId="3a98e6d1-6a80-4cd8-8f21-7cc8268672fe" providerId="ADAL" clId="{89CEDB37-718E-4769-BE77-C8ED0F04889A}" dt="2026-07-01T06:26:34.022" v="1" actId="732"/>
          <ac:picMkLst>
            <pc:docMk/>
            <pc:sldMk cId="1801992727" sldId="276"/>
            <ac:picMk id="3" creationId="{971763AD-3AA7-6573-8454-990604A727E2}"/>
          </ac:picMkLst>
        </pc:picChg>
      </pc:sldChg>
      <pc:sldChg chg="modSp mod">
        <pc:chgData name="Mr Edworthy (SHHS)" userId="3a98e6d1-6a80-4cd8-8f21-7cc8268672fe" providerId="ADAL" clId="{89CEDB37-718E-4769-BE77-C8ED0F04889A}" dt="2026-07-01T06:26:52.209" v="3" actId="14100"/>
        <pc:sldMkLst>
          <pc:docMk/>
          <pc:sldMk cId="200878116" sldId="278"/>
        </pc:sldMkLst>
        <pc:picChg chg="mod">
          <ac:chgData name="Mr Edworthy (SHHS)" userId="3a98e6d1-6a80-4cd8-8f21-7cc8268672fe" providerId="ADAL" clId="{89CEDB37-718E-4769-BE77-C8ED0F04889A}" dt="2026-07-01T06:26:52.209" v="3" actId="14100"/>
          <ac:picMkLst>
            <pc:docMk/>
            <pc:sldMk cId="200878116" sldId="278"/>
            <ac:picMk id="6" creationId="{58B7A9E4-6155-6D13-DF10-923FE633F27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914399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2755018" y="-3395102"/>
            <a:ext cx="3633959" cy="9144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4357611" y="3216836"/>
            <a:ext cx="48768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377649" y="1873465"/>
            <a:ext cx="7024637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5724586" y="392212"/>
            <a:ext cx="2638794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967020" y="3834713"/>
            <a:ext cx="2321855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1868490" y="5867597"/>
            <a:ext cx="882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9526" y="5867597"/>
            <a:ext cx="2302668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0794" y="5793037"/>
            <a:ext cx="2417132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1122363"/>
            <a:ext cx="5879306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1" y="3602038"/>
            <a:ext cx="5879306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7195004" y="0"/>
            <a:ext cx="2315708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7195004" y="5181601"/>
            <a:ext cx="2315708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6416335" y="2220160"/>
            <a:ext cx="3289640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66975" y="5759942"/>
            <a:ext cx="421005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 dirty="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7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6450806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6672262" y="0"/>
            <a:ext cx="247173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07169" y="705967"/>
            <a:ext cx="3592602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44" y="772715"/>
            <a:ext cx="541896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9644" y="3897210"/>
            <a:ext cx="5418962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5045" y="6081486"/>
            <a:ext cx="235895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208540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009" y="434488"/>
            <a:ext cx="462915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36576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2" y="-1"/>
            <a:ext cx="3887391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61408" y="248584"/>
            <a:ext cx="4640802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01/07/2026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781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4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B9F46F9-9179-6D8A-4034-58E1B3CA4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4907756"/>
            <a:ext cx="5879306" cy="1655762"/>
          </a:xfrm>
        </p:spPr>
        <p:txBody>
          <a:bodyPr/>
          <a:lstStyle/>
          <a:p>
            <a:r>
              <a:rPr lang="en-GB" dirty="0"/>
              <a:t>JAMES TURNBULL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1AD6A53-3915-7266-5DE4-CCE7000F3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1122363"/>
            <a:ext cx="5880100" cy="23876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Beyond the Curriculum: Raising Aspiration and Building Skills Through Super-Curricular</a:t>
            </a:r>
          </a:p>
        </p:txBody>
      </p:sp>
    </p:spTree>
    <p:extLst>
      <p:ext uri="{BB962C8B-B14F-4D97-AF65-F5344CB8AC3E}">
        <p14:creationId xmlns:p14="http://schemas.microsoft.com/office/powerpoint/2010/main" val="205457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Super-Curricular Opportunities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230C98-F0DD-3DAB-36F7-6E6B0FAAE11E}"/>
              </a:ext>
            </a:extLst>
          </p:cNvPr>
          <p:cNvSpPr txBox="1"/>
          <p:nvPr/>
        </p:nvSpPr>
        <p:spPr>
          <a:xfrm>
            <a:off x="-27432" y="1756351"/>
            <a:ext cx="917143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dirty="0"/>
              <a:t>A strong super-curricular opportunity should help pupils:</a:t>
            </a:r>
          </a:p>
          <a:p>
            <a:r>
              <a:rPr lang="en-GB" sz="2400" dirty="0"/>
              <a:t>Experience academic challenge in a positive way; </a:t>
            </a:r>
          </a:p>
          <a:p>
            <a:endParaRPr lang="en-GB" sz="2400" dirty="0"/>
          </a:p>
          <a:p>
            <a:r>
              <a:rPr lang="en-GB" sz="2400" dirty="0"/>
              <a:t>Apply knowledge beyond curriculum content; </a:t>
            </a:r>
          </a:p>
          <a:p>
            <a:endParaRPr lang="en-GB" sz="2400" dirty="0"/>
          </a:p>
          <a:p>
            <a:r>
              <a:rPr lang="en-GB" sz="2400" dirty="0"/>
              <a:t>Work with pupils beyond their normal way of working; </a:t>
            </a:r>
          </a:p>
          <a:p>
            <a:endParaRPr lang="en-GB" sz="2400" dirty="0"/>
          </a:p>
          <a:p>
            <a:r>
              <a:rPr lang="en-GB" sz="2400" dirty="0"/>
              <a:t>Develop communication, teamwork and problem-solving; </a:t>
            </a:r>
          </a:p>
          <a:p>
            <a:endParaRPr lang="en-GB" sz="2400" dirty="0"/>
          </a:p>
          <a:p>
            <a:r>
              <a:rPr lang="en-GB" sz="2400" dirty="0"/>
              <a:t>See themselves as capable of higher-level study or employment; </a:t>
            </a:r>
          </a:p>
          <a:p>
            <a:endParaRPr lang="en-GB" sz="2400" dirty="0"/>
          </a:p>
          <a:p>
            <a:r>
              <a:rPr lang="en-GB" sz="2400" dirty="0"/>
              <a:t>Build confidence, aspiration and subject identity.</a:t>
            </a:r>
          </a:p>
        </p:txBody>
      </p:sp>
    </p:spTree>
    <p:extLst>
      <p:ext uri="{BB962C8B-B14F-4D97-AF65-F5344CB8AC3E}">
        <p14:creationId xmlns:p14="http://schemas.microsoft.com/office/powerpoint/2010/main" val="270517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92B644-28FA-52BD-7179-24B6300B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Super-Curricular Opportunities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B0868-A7CB-1520-860C-3F81664E41F5}"/>
              </a:ext>
            </a:extLst>
          </p:cNvPr>
          <p:cNvSpPr txBox="1"/>
          <p:nvPr/>
        </p:nvSpPr>
        <p:spPr>
          <a:xfrm>
            <a:off x="0" y="1966663"/>
            <a:ext cx="9144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b="1" dirty="0"/>
              <a:t>What makes a super-curricular opportunity meaningful rather than another thing for students to do?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Consider:</a:t>
            </a:r>
          </a:p>
          <a:p>
            <a:pPr>
              <a:buNone/>
            </a:pPr>
            <a:r>
              <a:rPr lang="en-GB" sz="2800" dirty="0"/>
              <a:t>What does it do for pupils that normal lessons may not always do?</a:t>
            </a:r>
          </a:p>
          <a:p>
            <a:pPr>
              <a:buNone/>
            </a:pPr>
            <a:r>
              <a:rPr lang="en-GB" sz="2800" dirty="0"/>
              <a:t>How does it raise aspiration?</a:t>
            </a:r>
          </a:p>
          <a:p>
            <a:pPr>
              <a:buNone/>
            </a:pPr>
            <a:r>
              <a:rPr lang="en-GB" sz="2800" dirty="0"/>
              <a:t>How does it develop skills beyond subject knowledge?</a:t>
            </a:r>
          </a:p>
          <a:p>
            <a:pPr>
              <a:buNone/>
            </a:pPr>
            <a:r>
              <a:rPr lang="en-GB" sz="2800" dirty="0"/>
              <a:t>What makes pupils want to take part?</a:t>
            </a:r>
          </a:p>
        </p:txBody>
      </p:sp>
    </p:spTree>
    <p:extLst>
      <p:ext uri="{BB962C8B-B14F-4D97-AF65-F5344CB8AC3E}">
        <p14:creationId xmlns:p14="http://schemas.microsoft.com/office/powerpoint/2010/main" val="231256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E8C38-50C6-DC13-1A39-06E766E8B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799730-530C-EA4D-1C90-B8A1BE536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Super-Curricular Opportunities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A6D8D6-7AB1-D768-E545-72735A958DAF}"/>
              </a:ext>
            </a:extLst>
          </p:cNvPr>
          <p:cNvSpPr txBox="1"/>
          <p:nvPr/>
        </p:nvSpPr>
        <p:spPr>
          <a:xfrm>
            <a:off x="0" y="1692343"/>
            <a:ext cx="9144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dirty="0"/>
              <a:t>Super-curricular opportunities pose a unique challenge for leaders. </a:t>
            </a:r>
          </a:p>
          <a:p>
            <a:pPr>
              <a:buNone/>
            </a:pPr>
            <a:endParaRPr lang="en-GB" sz="2400" b="1" dirty="0"/>
          </a:p>
          <a:p>
            <a:pPr>
              <a:buNone/>
            </a:pPr>
            <a:r>
              <a:rPr lang="en-GB" sz="2400" dirty="0"/>
              <a:t>How do we raise aspiration consistently across varied schools?</a:t>
            </a:r>
          </a:p>
          <a:p>
            <a:pPr>
              <a:buNone/>
            </a:pPr>
            <a:r>
              <a:rPr lang="en-GB" sz="2400" dirty="0"/>
              <a:t>How do we make academic challenge visible and celebrated?</a:t>
            </a:r>
          </a:p>
          <a:p>
            <a:pPr>
              <a:buNone/>
            </a:pPr>
            <a:r>
              <a:rPr lang="en-GB" sz="2400" dirty="0"/>
              <a:t>How do we create opportunities that are ambitious but manageable?</a:t>
            </a:r>
          </a:p>
          <a:p>
            <a:pPr>
              <a:buNone/>
            </a:pPr>
            <a:r>
              <a:rPr lang="en-GB" sz="2400" dirty="0"/>
              <a:t>How do we avoid enrichment only reaching the same small group of pupils?</a:t>
            </a:r>
          </a:p>
          <a:p>
            <a:pPr>
              <a:buNone/>
            </a:pPr>
            <a:r>
              <a:rPr lang="en-GB" sz="2400" dirty="0"/>
              <a:t>How do we make collaboration across the Trust practical and sustainable?</a:t>
            </a:r>
          </a:p>
        </p:txBody>
      </p:sp>
    </p:spTree>
    <p:extLst>
      <p:ext uri="{BB962C8B-B14F-4D97-AF65-F5344CB8AC3E}">
        <p14:creationId xmlns:p14="http://schemas.microsoft.com/office/powerpoint/2010/main" val="3214709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C8602-520B-9FEE-A60D-41B4DBCF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139060-7D4E-B8C1-D5CE-F5B566C3D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Olympiad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48B4A4-68EE-4B1D-689C-659EE4482A6B}"/>
              </a:ext>
            </a:extLst>
          </p:cNvPr>
          <p:cNvSpPr txBox="1"/>
          <p:nvPr/>
        </p:nvSpPr>
        <p:spPr>
          <a:xfrm>
            <a:off x="0" y="1692343"/>
            <a:ext cx="65745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/>
              <a:t>Separate Olympiads for Biology, Chemistry and Physics in A-Level subjects.</a:t>
            </a:r>
          </a:p>
          <a:p>
            <a:pPr>
              <a:buNone/>
            </a:pPr>
            <a:r>
              <a:rPr lang="en-GB" sz="2400"/>
              <a:t>Written by members of science departments across the Trust.</a:t>
            </a:r>
          </a:p>
          <a:p>
            <a:pPr>
              <a:buNone/>
            </a:pPr>
            <a:r>
              <a:rPr lang="en-GB" sz="2400"/>
              <a:t>Designed to mimic the ambition and style of national Science Olympiads.</a:t>
            </a:r>
          </a:p>
          <a:p>
            <a:pPr>
              <a:buNone/>
            </a:pPr>
            <a:r>
              <a:rPr lang="en-GB" sz="2400"/>
              <a:t>Questions require pupils to apply knowledge in unfamiliar contexts.</a:t>
            </a:r>
          </a:p>
          <a:p>
            <a:pPr>
              <a:buNone/>
            </a:pPr>
            <a:r>
              <a:rPr lang="en-GB" sz="2400"/>
              <a:t>Pupils are awarded Gold, Silver and Bronze certificates.</a:t>
            </a:r>
          </a:p>
          <a:p>
            <a:pPr>
              <a:buNone/>
            </a:pPr>
            <a:r>
              <a:rPr lang="en-GB" sz="2400"/>
              <a:t>The aim is to stretch pupils and encourage them to think beyond the specification.</a:t>
            </a:r>
            <a:endParaRPr lang="en-GB" sz="2400" dirty="0"/>
          </a:p>
        </p:txBody>
      </p:sp>
      <p:pic>
        <p:nvPicPr>
          <p:cNvPr id="3" name="Picture 2" descr="A logo of a science and physics challenge&#10;&#10;AI-generated content may be incorrect.">
            <a:extLst>
              <a:ext uri="{FF2B5EF4-FFF2-40B4-BE49-F238E27FC236}">
                <a16:creationId xmlns:a16="http://schemas.microsoft.com/office/drawing/2014/main" id="{CADD146B-5160-DB28-3720-26D1A4D8C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536" y="1892808"/>
            <a:ext cx="2450592" cy="367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56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8D69B-4CF4-60ED-4470-D1F82D2E4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47B748-6A25-431A-D94F-75CC348C2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Olympiad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B2F26-B051-17CC-B0BC-E828905A6EDC}"/>
              </a:ext>
            </a:extLst>
          </p:cNvPr>
          <p:cNvSpPr txBox="1"/>
          <p:nvPr/>
        </p:nvSpPr>
        <p:spPr>
          <a:xfrm>
            <a:off x="0" y="1692343"/>
            <a:ext cx="559612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dirty="0"/>
              <a:t>Make academic challenge visible</a:t>
            </a:r>
          </a:p>
          <a:p>
            <a:pPr>
              <a:buNone/>
            </a:pPr>
            <a:r>
              <a:rPr lang="en-GB" sz="2400" dirty="0"/>
              <a:t>Give pupils experience of unfamiliar and demanding questions. </a:t>
            </a:r>
          </a:p>
          <a:p>
            <a:pPr>
              <a:buNone/>
            </a:pPr>
            <a:r>
              <a:rPr lang="en-GB" sz="2400" dirty="0"/>
              <a:t>Celebrate intellectual curiosity.</a:t>
            </a:r>
          </a:p>
          <a:p>
            <a:pPr>
              <a:buNone/>
            </a:pPr>
            <a:r>
              <a:rPr lang="en-GB" sz="2400" dirty="0"/>
              <a:t>Identify pupils with strong potential in different areas.</a:t>
            </a:r>
          </a:p>
          <a:p>
            <a:pPr>
              <a:buNone/>
            </a:pPr>
            <a:r>
              <a:rPr lang="en-GB" sz="2400" dirty="0"/>
              <a:t>Encourage pupils to think like biologists, chemists and physicists</a:t>
            </a:r>
          </a:p>
          <a:p>
            <a:pPr>
              <a:buNone/>
            </a:pPr>
            <a:r>
              <a:rPr lang="en-GB" sz="2400" dirty="0"/>
              <a:t>Create a shared standard of ambition across the Trust. </a:t>
            </a:r>
          </a:p>
          <a:p>
            <a:pPr>
              <a:buNone/>
            </a:pPr>
            <a:r>
              <a:rPr lang="en-GB" sz="2400" dirty="0"/>
              <a:t>Support collaboration between subject specialists across schools.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45690-54EB-F1B7-1D65-943F729D6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624" y="2039112"/>
            <a:ext cx="352437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2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06F78-4B1B-B8B3-1C55-43CAB1F7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D6A23-F4EE-B12C-C712-C479B1219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Olympiad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3076DF-2772-B1A1-8606-1B2555866249}"/>
              </a:ext>
            </a:extLst>
          </p:cNvPr>
          <p:cNvSpPr txBox="1"/>
          <p:nvPr/>
        </p:nvSpPr>
        <p:spPr>
          <a:xfrm>
            <a:off x="0" y="1692343"/>
            <a:ext cx="530142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Strong competition questions often ask pupils to:</a:t>
            </a:r>
          </a:p>
          <a:p>
            <a:r>
              <a:rPr lang="en-GB" sz="2800" dirty="0"/>
              <a:t>Interpret unfamiliar data. </a:t>
            </a:r>
          </a:p>
          <a:p>
            <a:r>
              <a:rPr lang="en-GB" sz="2800" dirty="0"/>
              <a:t>Explain an unexpected result.</a:t>
            </a:r>
          </a:p>
          <a:p>
            <a:r>
              <a:rPr lang="en-GB" sz="2800" dirty="0"/>
              <a:t>Apply a familiar concept in a new context.</a:t>
            </a:r>
          </a:p>
          <a:p>
            <a:r>
              <a:rPr lang="en-GB" sz="2800" dirty="0"/>
              <a:t>Evaluate evidence or a method.</a:t>
            </a:r>
          </a:p>
          <a:p>
            <a:r>
              <a:rPr lang="en-GB" sz="2800" dirty="0"/>
              <a:t>Make links between different parts of the subject. </a:t>
            </a:r>
          </a:p>
          <a:p>
            <a:r>
              <a:rPr lang="en-GB" sz="2800" dirty="0"/>
              <a:t>Reason carefully from limited information. </a:t>
            </a:r>
          </a:p>
          <a:p>
            <a:r>
              <a:rPr lang="en-GB" sz="2800" dirty="0"/>
              <a:t>Justify a conclusion.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34F5D0-AFDD-BF3C-E704-F62124DE2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429" y="2075688"/>
            <a:ext cx="3842571" cy="32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1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49C3D-C9D1-4570-B96B-AC4ED45CC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655CE-CCE6-2878-618A-CE66EB124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1507AD-7A84-A88D-B18C-2EE4272B5875}"/>
              </a:ext>
            </a:extLst>
          </p:cNvPr>
          <p:cNvSpPr txBox="1"/>
          <p:nvPr/>
        </p:nvSpPr>
        <p:spPr>
          <a:xfrm>
            <a:off x="0" y="1692343"/>
            <a:ext cx="9144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Choose your subject or area of leadership. </a:t>
            </a:r>
          </a:p>
          <a:p>
            <a:r>
              <a:rPr lang="en-GB" sz="3200" dirty="0"/>
              <a:t>Discuss and design </a:t>
            </a:r>
            <a:r>
              <a:rPr lang="en-GB" sz="3200" b="1" dirty="0"/>
              <a:t>one </a:t>
            </a:r>
            <a:r>
              <a:rPr lang="en-GB" sz="3200" dirty="0"/>
              <a:t>small challenge that would take pupils beyond activities found in the curriculum.</a:t>
            </a:r>
          </a:p>
          <a:p>
            <a:endParaRPr lang="en-GB" sz="3200" dirty="0"/>
          </a:p>
          <a:p>
            <a:r>
              <a:rPr lang="en-GB" sz="3200" dirty="0"/>
              <a:t>Consider:</a:t>
            </a:r>
          </a:p>
          <a:p>
            <a:r>
              <a:rPr lang="en-GB" sz="3200" i="1" dirty="0"/>
              <a:t>What knowledge or skill would pupils start with? </a:t>
            </a:r>
          </a:p>
          <a:p>
            <a:r>
              <a:rPr lang="en-GB" sz="3200" i="1" dirty="0"/>
              <a:t>What unfamiliar context could they apply it to? </a:t>
            </a:r>
          </a:p>
          <a:p>
            <a:r>
              <a:rPr lang="en-GB" sz="3200" i="1" dirty="0"/>
              <a:t>What would make them think, reason or justify? </a:t>
            </a:r>
          </a:p>
          <a:p>
            <a:r>
              <a:rPr lang="en-GB" sz="3200" i="1" dirty="0"/>
              <a:t>How could success be recognised?</a:t>
            </a:r>
          </a:p>
        </p:txBody>
      </p:sp>
    </p:spTree>
    <p:extLst>
      <p:ext uri="{BB962C8B-B14F-4D97-AF65-F5344CB8AC3E}">
        <p14:creationId xmlns:p14="http://schemas.microsoft.com/office/powerpoint/2010/main" val="1770802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B4F7A-F979-30A4-E600-B4E789D19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EDBFED-85E6-4A9B-0EE6-A1BF81FAC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Competition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7DB67-89C4-7725-7941-D2AD8DE1A1FB}"/>
              </a:ext>
            </a:extLst>
          </p:cNvPr>
          <p:cNvSpPr txBox="1"/>
          <p:nvPr/>
        </p:nvSpPr>
        <p:spPr>
          <a:xfrm>
            <a:off x="0" y="1692343"/>
            <a:ext cx="62910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The competition brings pupils together from across the Trust to complete a carousel of challenges, including:</a:t>
            </a:r>
          </a:p>
          <a:p>
            <a:r>
              <a:rPr lang="en-GB" sz="2400" dirty="0"/>
              <a:t>Practical science; </a:t>
            </a:r>
          </a:p>
          <a:p>
            <a:r>
              <a:rPr lang="en-GB" sz="2400" dirty="0"/>
              <a:t>Presenting; </a:t>
            </a:r>
          </a:p>
          <a:p>
            <a:r>
              <a:rPr lang="en-GB" sz="2400" dirty="0"/>
              <a:t>Quizzing; </a:t>
            </a:r>
          </a:p>
          <a:p>
            <a:r>
              <a:rPr lang="en-GB" sz="2400" dirty="0"/>
              <a:t>Team-building; </a:t>
            </a:r>
          </a:p>
          <a:p>
            <a:r>
              <a:rPr lang="en-GB" sz="2400" dirty="0"/>
              <a:t>Problem-solving; </a:t>
            </a:r>
          </a:p>
          <a:p>
            <a:r>
              <a:rPr lang="en-GB" sz="2400" dirty="0"/>
              <a:t>Applied STEM challenges. </a:t>
            </a:r>
          </a:p>
          <a:p>
            <a:endParaRPr lang="en-GB" sz="2400" dirty="0"/>
          </a:p>
          <a:p>
            <a:r>
              <a:rPr lang="en-GB" sz="2400" dirty="0"/>
              <a:t>Pupils work in </a:t>
            </a:r>
            <a:r>
              <a:rPr lang="en-GB" sz="2400" b="1" dirty="0"/>
              <a:t>mixed teams</a:t>
            </a:r>
            <a:r>
              <a:rPr lang="en-GB" sz="2400" dirty="0"/>
              <a:t>, encouraging collaboration beyond their own school.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D22527-8B27-13B7-14F4-660EDE54B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94414" y="2749407"/>
            <a:ext cx="3189890" cy="239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12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7FE46-EFB7-6DD7-FB46-AC87FCE28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566A1E-979B-CCBC-4FAD-6024F38AC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Competition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EE564-6172-0EF5-BACB-5C7B677F429E}"/>
              </a:ext>
            </a:extLst>
          </p:cNvPr>
          <p:cNvSpPr txBox="1"/>
          <p:nvPr/>
        </p:nvSpPr>
        <p:spPr>
          <a:xfrm>
            <a:off x="0" y="1692343"/>
            <a:ext cx="629107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Mixed teams help pupils to:</a:t>
            </a:r>
          </a:p>
          <a:p>
            <a:r>
              <a:rPr lang="en-GB" sz="2400" dirty="0"/>
              <a:t>Work with people they do not already know. </a:t>
            </a:r>
          </a:p>
          <a:p>
            <a:r>
              <a:rPr lang="en-GB" sz="2400" dirty="0"/>
              <a:t>Communicate quickly and effectively. </a:t>
            </a:r>
          </a:p>
          <a:p>
            <a:r>
              <a:rPr lang="en-GB" sz="2400" dirty="0"/>
              <a:t>Take on different roles.</a:t>
            </a:r>
          </a:p>
          <a:p>
            <a:r>
              <a:rPr lang="en-GB" sz="2400" dirty="0"/>
              <a:t>Listen to alternative approaches.</a:t>
            </a:r>
          </a:p>
          <a:p>
            <a:r>
              <a:rPr lang="en-GB" sz="2400" dirty="0"/>
              <a:t>Build confidence outside their normal peer group. </a:t>
            </a:r>
          </a:p>
          <a:p>
            <a:r>
              <a:rPr lang="en-GB" sz="2400" dirty="0"/>
              <a:t>Experience the Trust as a wider learning community.</a:t>
            </a:r>
          </a:p>
          <a:p>
            <a:r>
              <a:rPr lang="en-GB" sz="2400" dirty="0"/>
              <a:t>Frame this as collaboration not competition.</a:t>
            </a:r>
          </a:p>
        </p:txBody>
      </p:sp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971763AD-3AA7-6573-8454-990604A727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2294341"/>
            <a:ext cx="3264408" cy="244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92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8CB19-1DD4-08BE-0E3A-12E862B1E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141120-959C-4F74-E0D5-E58C969C3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Competition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B034BD5-826F-85BA-2620-D4F0E6B77FD2}"/>
              </a:ext>
            </a:extLst>
          </p:cNvPr>
          <p:cNvSpPr/>
          <p:nvPr/>
        </p:nvSpPr>
        <p:spPr>
          <a:xfrm>
            <a:off x="2916621" y="2774118"/>
            <a:ext cx="2648607" cy="174471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B2D233-DA9E-F5D6-3919-91E486D64A70}"/>
              </a:ext>
            </a:extLst>
          </p:cNvPr>
          <p:cNvSpPr txBox="1"/>
          <p:nvPr/>
        </p:nvSpPr>
        <p:spPr>
          <a:xfrm>
            <a:off x="3589284" y="3323310"/>
            <a:ext cx="186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Key Skills Developed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9DA41D-4211-17AC-8AAB-4A2A20A48883}"/>
              </a:ext>
            </a:extLst>
          </p:cNvPr>
          <p:cNvSpPr txBox="1"/>
          <p:nvPr/>
        </p:nvSpPr>
        <p:spPr>
          <a:xfrm>
            <a:off x="249621" y="1685544"/>
            <a:ext cx="24871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Problem-solving</a:t>
            </a:r>
            <a:br>
              <a:rPr lang="en-GB" dirty="0"/>
            </a:br>
            <a:r>
              <a:rPr lang="en-GB" dirty="0"/>
              <a:t>Tackling unfamiliar challenges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88B740-589A-4703-421E-07006A94BDF5}"/>
              </a:ext>
            </a:extLst>
          </p:cNvPr>
          <p:cNvSpPr txBox="1"/>
          <p:nvPr/>
        </p:nvSpPr>
        <p:spPr>
          <a:xfrm>
            <a:off x="5458442" y="1685544"/>
            <a:ext cx="323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Communication</a:t>
            </a:r>
            <a:br>
              <a:rPr lang="en-GB" dirty="0"/>
            </a:br>
            <a:r>
              <a:rPr lang="en-GB" dirty="0"/>
              <a:t>Explaining and presenting ideas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E178F-258C-EE82-8AD3-6D3359BC79A8}"/>
              </a:ext>
            </a:extLst>
          </p:cNvPr>
          <p:cNvSpPr txBox="1"/>
          <p:nvPr/>
        </p:nvSpPr>
        <p:spPr>
          <a:xfrm>
            <a:off x="6227380" y="3323309"/>
            <a:ext cx="3160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Collaboration</a:t>
            </a:r>
            <a:br>
              <a:rPr lang="en-GB" dirty="0"/>
            </a:br>
            <a:r>
              <a:rPr lang="en-GB" dirty="0"/>
              <a:t>Working in mixed-school teams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43F5E3-9172-F8EB-FFEC-3020D495AD10}"/>
              </a:ext>
            </a:extLst>
          </p:cNvPr>
          <p:cNvSpPr txBox="1"/>
          <p:nvPr/>
        </p:nvSpPr>
        <p:spPr>
          <a:xfrm>
            <a:off x="4750571" y="5187103"/>
            <a:ext cx="4346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Practical confidence</a:t>
            </a:r>
            <a:br>
              <a:rPr lang="en-GB" dirty="0"/>
            </a:br>
            <a:r>
              <a:rPr lang="en-GB" dirty="0"/>
              <a:t>Applying knowledge through hands-on tasks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E3CF47-4607-7A70-D20D-F50B768842B6}"/>
              </a:ext>
            </a:extLst>
          </p:cNvPr>
          <p:cNvSpPr txBox="1"/>
          <p:nvPr/>
        </p:nvSpPr>
        <p:spPr>
          <a:xfrm>
            <a:off x="-57912" y="5178900"/>
            <a:ext cx="36697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Resilience</a:t>
            </a:r>
            <a:br>
              <a:rPr lang="en-GB" dirty="0"/>
            </a:br>
            <a:r>
              <a:rPr lang="en-GB" dirty="0"/>
              <a:t>Adapting when things do not work first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F89E10-8FEE-F2E4-09A0-DA0065F10EB0}"/>
              </a:ext>
            </a:extLst>
          </p:cNvPr>
          <p:cNvSpPr txBox="1"/>
          <p:nvPr/>
        </p:nvSpPr>
        <p:spPr>
          <a:xfrm>
            <a:off x="0" y="3246401"/>
            <a:ext cx="24871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Leadership</a:t>
            </a:r>
            <a:br>
              <a:rPr lang="en-GB" dirty="0"/>
            </a:br>
            <a:r>
              <a:rPr lang="en-GB" dirty="0"/>
              <a:t>Organising roles and making decisions</a:t>
            </a:r>
          </a:p>
        </p:txBody>
      </p:sp>
    </p:spTree>
    <p:extLst>
      <p:ext uri="{BB962C8B-B14F-4D97-AF65-F5344CB8AC3E}">
        <p14:creationId xmlns:p14="http://schemas.microsoft.com/office/powerpoint/2010/main" val="2887175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9E146-28B1-9D7E-B372-68F5FE9D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49D38A-867C-E495-5C04-BF7036567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BBCET Science Competition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93D8E7-ECCD-9D29-61F1-34AF4AAB28E5}"/>
              </a:ext>
            </a:extLst>
          </p:cNvPr>
          <p:cNvSpPr txBox="1"/>
          <p:nvPr/>
        </p:nvSpPr>
        <p:spPr>
          <a:xfrm>
            <a:off x="1" y="1811215"/>
            <a:ext cx="607161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To keep the model inclusive:</a:t>
            </a:r>
          </a:p>
          <a:p>
            <a:r>
              <a:rPr lang="en-GB" sz="2400" dirty="0"/>
              <a:t>Use different types of challenge.</a:t>
            </a:r>
          </a:p>
          <a:p>
            <a:r>
              <a:rPr lang="en-GB" sz="2400" dirty="0"/>
              <a:t>Recognise different forms of success.</a:t>
            </a:r>
          </a:p>
          <a:p>
            <a:r>
              <a:rPr lang="en-GB" sz="2400" dirty="0"/>
              <a:t>It is not just individual scores.</a:t>
            </a:r>
          </a:p>
          <a:p>
            <a:r>
              <a:rPr lang="en-GB" sz="2400" dirty="0"/>
              <a:t>Select pupils for curiosity, effort and potential, not just attainment.</a:t>
            </a:r>
          </a:p>
          <a:p>
            <a:r>
              <a:rPr lang="en-GB" sz="2400" dirty="0"/>
              <a:t>Build in roles where different pupils can contribute.</a:t>
            </a:r>
          </a:p>
          <a:p>
            <a:r>
              <a:rPr lang="en-GB" sz="2400" dirty="0"/>
              <a:t>Celebrate participation, progress and achievement.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B0F306-36A7-9B8C-5D10-C350C8A985D5}"/>
              </a:ext>
            </a:extLst>
          </p:cNvPr>
          <p:cNvSpPr txBox="1"/>
          <p:nvPr/>
        </p:nvSpPr>
        <p:spPr>
          <a:xfrm>
            <a:off x="5394750" y="1603604"/>
            <a:ext cx="37492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000" b="1" dirty="0"/>
              <a:t>Awards</a:t>
            </a:r>
          </a:p>
          <a:p>
            <a:r>
              <a:rPr lang="en-GB" sz="2000" dirty="0"/>
              <a:t>Best teamwork. </a:t>
            </a:r>
          </a:p>
          <a:p>
            <a:r>
              <a:rPr lang="en-GB" sz="2000" dirty="0"/>
              <a:t>Best practical problem-solving. </a:t>
            </a:r>
          </a:p>
          <a:p>
            <a:r>
              <a:rPr lang="en-GB" sz="2000" dirty="0"/>
              <a:t>Best communication. </a:t>
            </a:r>
          </a:p>
          <a:p>
            <a:r>
              <a:rPr lang="en-GB" sz="2000" dirty="0"/>
              <a:t>Most creative. </a:t>
            </a:r>
          </a:p>
          <a:p>
            <a:r>
              <a:rPr lang="en-GB" sz="2000" dirty="0"/>
              <a:t>Overall winning team.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B7A9E4-6155-6D13-DF10-923FE633F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409" y="3750207"/>
            <a:ext cx="2977931" cy="22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8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AE2D0-CC32-C53F-F6F2-95CF952CE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5B4149-0854-5505-472B-B839AF41C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Trust Wide Opportunities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09737-BCF4-207B-1BDE-931C31AA6C0B}"/>
              </a:ext>
            </a:extLst>
          </p:cNvPr>
          <p:cNvSpPr txBox="1"/>
          <p:nvPr/>
        </p:nvSpPr>
        <p:spPr>
          <a:xfrm>
            <a:off x="0" y="1692343"/>
            <a:ext cx="9144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A strong Trust-wide super-curricular opportunity needs five things:</a:t>
            </a:r>
          </a:p>
          <a:p>
            <a:r>
              <a:rPr lang="en-GB" sz="2400" b="1" dirty="0"/>
              <a:t>Purpose</a:t>
            </a:r>
            <a:br>
              <a:rPr lang="en-GB" sz="2400" dirty="0"/>
            </a:br>
            <a:r>
              <a:rPr lang="en-GB" sz="2400" dirty="0"/>
              <a:t>What are we trying to develop? </a:t>
            </a:r>
          </a:p>
          <a:p>
            <a:r>
              <a:rPr lang="en-GB" sz="2400" b="1" dirty="0"/>
              <a:t>Challenge</a:t>
            </a:r>
            <a:br>
              <a:rPr lang="en-GB" sz="2400" dirty="0"/>
            </a:br>
            <a:r>
              <a:rPr lang="en-GB" sz="2400" dirty="0"/>
              <a:t>How will pupils think beyond the taught curriculum? </a:t>
            </a:r>
          </a:p>
          <a:p>
            <a:r>
              <a:rPr lang="en-GB" sz="2400" b="1" dirty="0"/>
              <a:t>Access</a:t>
            </a:r>
            <a:br>
              <a:rPr lang="en-GB" sz="2400" dirty="0"/>
            </a:br>
            <a:r>
              <a:rPr lang="en-GB" sz="2400" dirty="0"/>
              <a:t>How will a range of pupils be able to participate and succeed? </a:t>
            </a:r>
          </a:p>
          <a:p>
            <a:r>
              <a:rPr lang="en-GB" sz="2400" b="1" dirty="0"/>
              <a:t>Collaboration</a:t>
            </a:r>
            <a:br>
              <a:rPr lang="en-GB" sz="2400" dirty="0"/>
            </a:br>
            <a:r>
              <a:rPr lang="en-GB" sz="2400" dirty="0"/>
              <a:t>How will schools, staff and pupils work together? </a:t>
            </a:r>
          </a:p>
          <a:p>
            <a:r>
              <a:rPr lang="en-GB" sz="2400" b="1" dirty="0"/>
              <a:t>Recognition</a:t>
            </a:r>
            <a:br>
              <a:rPr lang="en-GB" sz="2400" dirty="0"/>
            </a:br>
            <a:r>
              <a:rPr lang="en-GB" sz="2400" dirty="0"/>
              <a:t>How will effort, achievement and skill development be celebrated?</a:t>
            </a:r>
          </a:p>
        </p:txBody>
      </p:sp>
    </p:spTree>
    <p:extLst>
      <p:ext uri="{BB962C8B-B14F-4D97-AF65-F5344CB8AC3E}">
        <p14:creationId xmlns:p14="http://schemas.microsoft.com/office/powerpoint/2010/main" val="686210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A6F0B-3DFE-3D03-F05D-6BB38E217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4B9644-CAD7-52FC-E7AD-9A38F10A6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01CCC2-8061-B98B-2C7F-35254E31EF1F}"/>
              </a:ext>
            </a:extLst>
          </p:cNvPr>
          <p:cNvSpPr txBox="1"/>
          <p:nvPr/>
        </p:nvSpPr>
        <p:spPr>
          <a:xfrm>
            <a:off x="0" y="1627023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Working in pairs or small groups, design a super-curricular opportunity that could work in your area of responsibility.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0B1884-360E-8DA7-55ED-6BD9F5CFD11F}"/>
              </a:ext>
            </a:extLst>
          </p:cNvPr>
          <p:cNvSpPr txBox="1"/>
          <p:nvPr/>
        </p:nvSpPr>
        <p:spPr>
          <a:xfrm>
            <a:off x="0" y="2945448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Consider: </a:t>
            </a:r>
          </a:p>
          <a:p>
            <a:r>
              <a:rPr lang="en-GB" sz="2400" i="1" dirty="0"/>
              <a:t>What would be the purpose?	</a:t>
            </a:r>
          </a:p>
          <a:p>
            <a:r>
              <a:rPr lang="en-GB" sz="2400" i="1" dirty="0"/>
              <a:t>What would pupils actually do?	</a:t>
            </a:r>
          </a:p>
          <a:p>
            <a:r>
              <a:rPr lang="en-GB" sz="2400" i="1" dirty="0"/>
              <a:t>How would it go beyond the taught curriculum?</a:t>
            </a:r>
          </a:p>
          <a:p>
            <a:r>
              <a:rPr lang="en-GB" sz="2400" i="1" dirty="0"/>
              <a:t>How would it develop wider skills?	</a:t>
            </a:r>
          </a:p>
          <a:p>
            <a:r>
              <a:rPr lang="en-GB" sz="2400" i="1" dirty="0"/>
              <a:t>How would it remain inclusive?	</a:t>
            </a:r>
          </a:p>
          <a:p>
            <a:r>
              <a:rPr lang="en-GB" sz="2400" i="1" dirty="0"/>
              <a:t>How could schools share the workload?	</a:t>
            </a:r>
          </a:p>
          <a:p>
            <a:r>
              <a:rPr lang="en-GB" sz="2400" i="1" dirty="0"/>
              <a:t>How would pupils be recognised?	</a:t>
            </a:r>
          </a:p>
          <a:p>
            <a:r>
              <a:rPr lang="en-GB" sz="2400" i="1" dirty="0"/>
              <a:t>How could it be repeated next year?</a:t>
            </a:r>
          </a:p>
        </p:txBody>
      </p:sp>
      <p:pic>
        <p:nvPicPr>
          <p:cNvPr id="8" name="Picture 7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5EF3A09A-422B-D078-2636-0D9B9D56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68" y="2945447"/>
            <a:ext cx="3383280" cy="25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56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F90FA-4DFC-410F-F8FC-7F31223A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214780-17CE-3E14-F1B9-92C44B890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Trust Wide Opportunities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138FF-BE2D-11A2-61BD-BEAD88683516}"/>
              </a:ext>
            </a:extLst>
          </p:cNvPr>
          <p:cNvSpPr txBox="1"/>
          <p:nvPr/>
        </p:nvSpPr>
        <p:spPr>
          <a:xfrm>
            <a:off x="0" y="1692343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For a sustainable opportunity, we need:</a:t>
            </a:r>
          </a:p>
          <a:p>
            <a:r>
              <a:rPr lang="en-GB" sz="2400" dirty="0"/>
              <a:t>A clear annual calendar slot. </a:t>
            </a:r>
          </a:p>
          <a:p>
            <a:r>
              <a:rPr lang="en-GB" sz="2400" dirty="0"/>
              <a:t>A lead, but also shared ownership.</a:t>
            </a:r>
          </a:p>
          <a:p>
            <a:r>
              <a:rPr lang="en-GB" sz="2400" dirty="0"/>
              <a:t>Simple planning templates.</a:t>
            </a:r>
          </a:p>
          <a:p>
            <a:r>
              <a:rPr lang="en-GB" sz="2400" dirty="0"/>
              <a:t>Reusable resources/structure. </a:t>
            </a:r>
          </a:p>
          <a:p>
            <a:r>
              <a:rPr lang="en-GB" sz="2400" dirty="0"/>
              <a:t>Manageable marking or judging. </a:t>
            </a:r>
          </a:p>
          <a:p>
            <a:r>
              <a:rPr lang="en-GB" sz="2400" dirty="0"/>
              <a:t>Shared workload across schools. </a:t>
            </a:r>
          </a:p>
          <a:p>
            <a:r>
              <a:rPr lang="en-GB" sz="2400" dirty="0"/>
              <a:t>Visible celebration of pupils. </a:t>
            </a:r>
          </a:p>
          <a:p>
            <a:r>
              <a:rPr lang="en-GB" sz="2400" dirty="0"/>
              <a:t>Evaluation. </a:t>
            </a:r>
          </a:p>
          <a:p>
            <a:r>
              <a:rPr lang="en-GB" sz="2400" dirty="0"/>
              <a:t>Gradual improvement rather than over-designing.</a:t>
            </a:r>
          </a:p>
        </p:txBody>
      </p:sp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39DB1A46-8F22-B081-094C-3ECB56202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52" y="2265004"/>
            <a:ext cx="3520440" cy="26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89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03459-8FC8-F2B3-4F5E-D3988A0FC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44025C-B01A-19E0-709D-A25ABCFC71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97BA21-98B4-50FF-2274-16F50FD3CAD1}"/>
              </a:ext>
            </a:extLst>
          </p:cNvPr>
          <p:cNvSpPr txBox="1"/>
          <p:nvPr/>
        </p:nvSpPr>
        <p:spPr>
          <a:xfrm>
            <a:off x="0" y="1663858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What might get in the way of developing this kind of opportunity, and how could we reduce that issue?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B8DC4-C2FA-EADC-D3BE-9AA8049760E4}"/>
              </a:ext>
            </a:extLst>
          </p:cNvPr>
          <p:cNvSpPr txBox="1"/>
          <p:nvPr/>
        </p:nvSpPr>
        <p:spPr>
          <a:xfrm>
            <a:off x="1" y="2772897"/>
            <a:ext cx="4389120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Issues</a:t>
            </a:r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500122-B969-4A9D-FAC3-9DA21D32F037}"/>
              </a:ext>
            </a:extLst>
          </p:cNvPr>
          <p:cNvSpPr txBox="1"/>
          <p:nvPr/>
        </p:nvSpPr>
        <p:spPr>
          <a:xfrm>
            <a:off x="4797759" y="2772897"/>
            <a:ext cx="434624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Solutions</a:t>
            </a:r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84394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B2A09-AE6D-61F0-DE2D-850CE5726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E772F5-2B6E-73AF-11E8-916D96BCA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8FB975-6CCE-A8F2-C15B-23310685E563}"/>
              </a:ext>
            </a:extLst>
          </p:cNvPr>
          <p:cNvSpPr txBox="1"/>
          <p:nvPr/>
        </p:nvSpPr>
        <p:spPr>
          <a:xfrm>
            <a:off x="-22860" y="1738194"/>
            <a:ext cx="918972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Booklet Reflection</a:t>
            </a:r>
          </a:p>
          <a:p>
            <a:r>
              <a:rPr lang="en-GB" sz="2000" b="1" dirty="0"/>
              <a:t>Question 1</a:t>
            </a:r>
          </a:p>
          <a:p>
            <a:r>
              <a:rPr lang="en-GB" sz="2000" dirty="0"/>
              <a:t>What is the one idea from this session that would make the biggest difference to learning in my context?</a:t>
            </a:r>
          </a:p>
          <a:p>
            <a:r>
              <a:rPr lang="en-GB" sz="2000" b="1" dirty="0"/>
              <a:t>Question 2</a:t>
            </a:r>
          </a:p>
          <a:p>
            <a:r>
              <a:rPr lang="en-GB" sz="2000" dirty="0"/>
              <a:t>What would I expect to see teachers, pupils or leaders doing differently?</a:t>
            </a:r>
          </a:p>
          <a:p>
            <a:r>
              <a:rPr lang="en-GB" sz="2000" b="1" dirty="0"/>
              <a:t>Question 3</a:t>
            </a:r>
          </a:p>
          <a:p>
            <a:r>
              <a:rPr lang="en-GB" sz="2000" dirty="0"/>
              <a:t>How might this need to be adapted for my phase, subject, year group or school context?</a:t>
            </a:r>
          </a:p>
          <a:p>
            <a:r>
              <a:rPr lang="en-GB" sz="2000" b="1" dirty="0"/>
              <a:t>Question 4</a:t>
            </a:r>
          </a:p>
          <a:p>
            <a:r>
              <a:rPr lang="en-GB" sz="2000" dirty="0"/>
              <a:t>What is one realistic action I could take in the next two weeks?</a:t>
            </a:r>
          </a:p>
          <a:p>
            <a:r>
              <a:rPr lang="en-GB" sz="2000" b="1" dirty="0"/>
              <a:t>Question 5</a:t>
            </a:r>
          </a:p>
          <a:p>
            <a:r>
              <a:rPr lang="en-GB" sz="2000" dirty="0"/>
              <a:t>What might get in the way, and how could we reduce that barrier?</a:t>
            </a:r>
          </a:p>
        </p:txBody>
      </p:sp>
    </p:spTree>
    <p:extLst>
      <p:ext uri="{BB962C8B-B14F-4D97-AF65-F5344CB8AC3E}">
        <p14:creationId xmlns:p14="http://schemas.microsoft.com/office/powerpoint/2010/main" val="4083427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3C9FA-B8A8-9EAB-534B-0B0F6DC3B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A3008C-7F82-7F24-3F8E-A7E164F47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>
            <a:normAutofit fontScale="90000"/>
          </a:bodyPr>
          <a:lstStyle/>
          <a:p>
            <a:r>
              <a:rPr lang="en-GB" dirty="0"/>
              <a:t>Super-Curricular: Ambition and Aspiration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BB446D-D490-6FC3-B4BC-3E31CB99BF54}"/>
              </a:ext>
            </a:extLst>
          </p:cNvPr>
          <p:cNvSpPr txBox="1"/>
          <p:nvPr/>
        </p:nvSpPr>
        <p:spPr>
          <a:xfrm>
            <a:off x="0" y="1692343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The aim is not simply to run more competitions.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/>
              <a:t>The aim is to create opportunities where pupils:</a:t>
            </a:r>
          </a:p>
          <a:p>
            <a:r>
              <a:rPr lang="en-GB" sz="2400" dirty="0"/>
              <a:t>Think beyond the taught curriculum. </a:t>
            </a:r>
          </a:p>
          <a:p>
            <a:r>
              <a:rPr lang="en-GB" sz="2400" dirty="0"/>
              <a:t>Experience academic challenge.</a:t>
            </a:r>
          </a:p>
          <a:p>
            <a:r>
              <a:rPr lang="en-GB" sz="2400" dirty="0"/>
              <a:t>Work with others beyond their usual classroom. </a:t>
            </a:r>
          </a:p>
          <a:p>
            <a:r>
              <a:rPr lang="en-GB" sz="2400" dirty="0"/>
              <a:t>Develop confidence, communication and problem-solving by being pushed beyond their comfort zone.</a:t>
            </a:r>
          </a:p>
          <a:p>
            <a:r>
              <a:rPr lang="en-GB" sz="2400" dirty="0"/>
              <a:t>See ambition and aspiration as something that belongs to them.</a:t>
            </a:r>
          </a:p>
          <a:p>
            <a:r>
              <a:rPr lang="en-GB" sz="2400" dirty="0"/>
              <a:t>Feel part of a wider Trust.</a:t>
            </a:r>
          </a:p>
        </p:txBody>
      </p:sp>
    </p:spTree>
    <p:extLst>
      <p:ext uri="{BB962C8B-B14F-4D97-AF65-F5344CB8AC3E}">
        <p14:creationId xmlns:p14="http://schemas.microsoft.com/office/powerpoint/2010/main" val="28508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0EC036BCC1F4DABF8219ED61D919E" ma:contentTypeVersion="10" ma:contentTypeDescription="Create a new document." ma:contentTypeScope="" ma:versionID="be3d9983dc71629363c409d744458b22">
  <xsd:schema xmlns:xsd="http://www.w3.org/2001/XMLSchema" xmlns:xs="http://www.w3.org/2001/XMLSchema" xmlns:p="http://schemas.microsoft.com/office/2006/metadata/properties" xmlns:ns2="f5217c94-9075-49db-a1ce-7e3987b80c08" xmlns:ns3="5ffc2120-3c93-4f9b-9569-03742073754b" targetNamespace="http://schemas.microsoft.com/office/2006/metadata/properties" ma:root="true" ma:fieldsID="60c726577770f42df6106b4feecc1836" ns2:_="" ns3:_="">
    <xsd:import namespace="f5217c94-9075-49db-a1ce-7e3987b80c08"/>
    <xsd:import namespace="5ffc2120-3c93-4f9b-9569-037420737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17c94-9075-49db-a1ce-7e3987b80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d594ff-12f4-4193-ba09-0b4e56d898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fc2120-3c93-4f9b-9569-0374207375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e99e77-b057-402d-88ae-12e9b2cd50b6}" ma:internalName="TaxCatchAll" ma:showField="CatchAllData" ma:web="5ffc2120-3c93-4f9b-9569-0374207375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fc2120-3c93-4f9b-9569-03742073754b" xsi:nil="true"/>
    <lcf76f155ced4ddcb4097134ff3c332f xmlns="f5217c94-9075-49db-a1ce-7e3987b80c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C38C77-27B0-4671-850C-15646C93D8F5}">
  <ds:schemaRefs>
    <ds:schemaRef ds:uri="5ffc2120-3c93-4f9b-9569-03742073754b"/>
    <ds:schemaRef ds:uri="f5217c94-9075-49db-a1ce-7e3987b80c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4AAB15-499B-46B4-B117-75C8C0670F52}">
  <ds:schemaRefs>
    <ds:schemaRef ds:uri="f5217c94-9075-49db-a1ce-7e3987b80c08"/>
    <ds:schemaRef ds:uri="http://purl.org/dc/terms/"/>
    <ds:schemaRef ds:uri="5ffc2120-3c93-4f9b-9569-03742073754b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303F128-F1D4-4C91-A012-573857B319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1077</Words>
  <Application>Microsoft Office PowerPoint</Application>
  <PresentationFormat>On-screen Show (4:3)</PresentationFormat>
  <Paragraphs>167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Cardo</vt:lpstr>
      <vt:lpstr>Lato Light</vt:lpstr>
      <vt:lpstr>Office Theme</vt:lpstr>
      <vt:lpstr>PowerPoint Presentation</vt:lpstr>
      <vt:lpstr>Beyond the Curriculum: Raising Aspiration and Building Skills Through Super-Curricular</vt:lpstr>
      <vt:lpstr>Super-Curricular Opportunities</vt:lpstr>
      <vt:lpstr>Super-Curricular Opportunities</vt:lpstr>
      <vt:lpstr>Super-Curricular Opportunities</vt:lpstr>
      <vt:lpstr>BBCET Science Olympiad</vt:lpstr>
      <vt:lpstr>BBCET Science Olympiad</vt:lpstr>
      <vt:lpstr>BBCET Science Olympiad</vt:lpstr>
      <vt:lpstr>Activity</vt:lpstr>
      <vt:lpstr>BBCET Science Competition</vt:lpstr>
      <vt:lpstr>BBCET Science Competition</vt:lpstr>
      <vt:lpstr>BBCET Science Competition</vt:lpstr>
      <vt:lpstr>BBCET Science Competition</vt:lpstr>
      <vt:lpstr>Trust Wide Opportunities</vt:lpstr>
      <vt:lpstr>Activity</vt:lpstr>
      <vt:lpstr>Trust Wide Opportunities</vt:lpstr>
      <vt:lpstr>Activity</vt:lpstr>
      <vt:lpstr>Activity</vt:lpstr>
      <vt:lpstr>Super-Curricular: Ambition and Aspiration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Dawson (BBCET)</dc:creator>
  <cp:lastModifiedBy>Mr Edworthy (SHHS)</cp:lastModifiedBy>
  <cp:revision>4</cp:revision>
  <dcterms:created xsi:type="dcterms:W3CDTF">2026-05-20T10:37:02Z</dcterms:created>
  <dcterms:modified xsi:type="dcterms:W3CDTF">2026-07-01T06:26:54Z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0x0101002BE0EC036BCC1F4DABF8219ED61D919E</vt:lpwstr>
  </property>
  <property fmtid="{D5CDD505-2E9C-101B-9397-08002B2CF9AE}" pid="3" name="MediaServiceImageTags">
    <vt:lpwstr/>
  </property>
</Properties>
</file>